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7"/>
  </p:notesMasterIdLst>
  <p:sldIdLst>
    <p:sldId id="686" r:id="rId2"/>
    <p:sldId id="687" r:id="rId3"/>
    <p:sldId id="688" r:id="rId4"/>
    <p:sldId id="689" r:id="rId5"/>
    <p:sldId id="690" r:id="rId6"/>
    <p:sldId id="691" r:id="rId7"/>
    <p:sldId id="693" r:id="rId8"/>
    <p:sldId id="694" r:id="rId9"/>
    <p:sldId id="695" r:id="rId10"/>
    <p:sldId id="696" r:id="rId11"/>
    <p:sldId id="697" r:id="rId12"/>
    <p:sldId id="698" r:id="rId13"/>
    <p:sldId id="699" r:id="rId14"/>
    <p:sldId id="715" r:id="rId15"/>
    <p:sldId id="700" r:id="rId16"/>
    <p:sldId id="701" r:id="rId17"/>
    <p:sldId id="702" r:id="rId18"/>
    <p:sldId id="505" r:id="rId19"/>
    <p:sldId id="506" r:id="rId20"/>
    <p:sldId id="507" r:id="rId21"/>
    <p:sldId id="508" r:id="rId22"/>
    <p:sldId id="509" r:id="rId23"/>
    <p:sldId id="510" r:id="rId24"/>
    <p:sldId id="511" r:id="rId25"/>
    <p:sldId id="512" r:id="rId26"/>
    <p:sldId id="513" r:id="rId27"/>
    <p:sldId id="514" r:id="rId28"/>
    <p:sldId id="515" r:id="rId29"/>
    <p:sldId id="516" r:id="rId30"/>
    <p:sldId id="517" r:id="rId31"/>
    <p:sldId id="519" r:id="rId32"/>
    <p:sldId id="808" r:id="rId33"/>
    <p:sldId id="520" r:id="rId34"/>
    <p:sldId id="521" r:id="rId35"/>
    <p:sldId id="522" r:id="rId36"/>
    <p:sldId id="523" r:id="rId37"/>
    <p:sldId id="524" r:id="rId38"/>
    <p:sldId id="525" r:id="rId39"/>
    <p:sldId id="526" r:id="rId40"/>
    <p:sldId id="527" r:id="rId41"/>
    <p:sldId id="528" r:id="rId42"/>
    <p:sldId id="529" r:id="rId43"/>
    <p:sldId id="530" r:id="rId44"/>
    <p:sldId id="531" r:id="rId45"/>
    <p:sldId id="532" r:id="rId46"/>
    <p:sldId id="533" r:id="rId47"/>
    <p:sldId id="534" r:id="rId48"/>
    <p:sldId id="535" r:id="rId49"/>
    <p:sldId id="536" r:id="rId50"/>
    <p:sldId id="537" r:id="rId51"/>
    <p:sldId id="538" r:id="rId52"/>
    <p:sldId id="539" r:id="rId53"/>
    <p:sldId id="540" r:id="rId54"/>
    <p:sldId id="541" r:id="rId55"/>
    <p:sldId id="542" r:id="rId56"/>
    <p:sldId id="543" r:id="rId57"/>
    <p:sldId id="544" r:id="rId58"/>
    <p:sldId id="545" r:id="rId59"/>
    <p:sldId id="546" r:id="rId60"/>
    <p:sldId id="547" r:id="rId61"/>
    <p:sldId id="548" r:id="rId62"/>
    <p:sldId id="549" r:id="rId63"/>
    <p:sldId id="550" r:id="rId64"/>
    <p:sldId id="551" r:id="rId65"/>
    <p:sldId id="552" r:id="rId66"/>
    <p:sldId id="553" r:id="rId67"/>
    <p:sldId id="554" r:id="rId68"/>
    <p:sldId id="555" r:id="rId69"/>
    <p:sldId id="703" r:id="rId70"/>
    <p:sldId id="558" r:id="rId71"/>
    <p:sldId id="559" r:id="rId72"/>
    <p:sldId id="569" r:id="rId73"/>
    <p:sldId id="570" r:id="rId74"/>
    <p:sldId id="704" r:id="rId75"/>
    <p:sldId id="571" r:id="rId76"/>
    <p:sldId id="705" r:id="rId77"/>
    <p:sldId id="572" r:id="rId78"/>
    <p:sldId id="573" r:id="rId79"/>
    <p:sldId id="574" r:id="rId80"/>
    <p:sldId id="707" r:id="rId81"/>
    <p:sldId id="710" r:id="rId82"/>
    <p:sldId id="712" r:id="rId83"/>
    <p:sldId id="713" r:id="rId84"/>
    <p:sldId id="714" r:id="rId85"/>
    <p:sldId id="706" r:id="rId86"/>
    <p:sldId id="575" r:id="rId87"/>
    <p:sldId id="801" r:id="rId88"/>
    <p:sldId id="800" r:id="rId89"/>
    <p:sldId id="803" r:id="rId90"/>
    <p:sldId id="576" r:id="rId91"/>
    <p:sldId id="804" r:id="rId92"/>
    <p:sldId id="577" r:id="rId93"/>
    <p:sldId id="802" r:id="rId94"/>
    <p:sldId id="805" r:id="rId95"/>
    <p:sldId id="578" r:id="rId96"/>
    <p:sldId id="579" r:id="rId97"/>
    <p:sldId id="580" r:id="rId98"/>
    <p:sldId id="615" r:id="rId99"/>
    <p:sldId id="614" r:id="rId100"/>
    <p:sldId id="581" r:id="rId101"/>
    <p:sldId id="582" r:id="rId102"/>
    <p:sldId id="583" r:id="rId103"/>
    <p:sldId id="584" r:id="rId104"/>
    <p:sldId id="585" r:id="rId105"/>
    <p:sldId id="586" r:id="rId106"/>
    <p:sldId id="587" r:id="rId107"/>
    <p:sldId id="588" r:id="rId108"/>
    <p:sldId id="589" r:id="rId109"/>
    <p:sldId id="590" r:id="rId110"/>
    <p:sldId id="591" r:id="rId111"/>
    <p:sldId id="592" r:id="rId112"/>
    <p:sldId id="593" r:id="rId113"/>
    <p:sldId id="594" r:id="rId114"/>
    <p:sldId id="595" r:id="rId115"/>
    <p:sldId id="596" r:id="rId116"/>
    <p:sldId id="597" r:id="rId117"/>
    <p:sldId id="598" r:id="rId118"/>
    <p:sldId id="599" r:id="rId119"/>
    <p:sldId id="600" r:id="rId120"/>
    <p:sldId id="602" r:id="rId121"/>
    <p:sldId id="673" r:id="rId122"/>
    <p:sldId id="674" r:id="rId123"/>
    <p:sldId id="675" r:id="rId124"/>
    <p:sldId id="676" r:id="rId125"/>
    <p:sldId id="677" r:id="rId126"/>
    <p:sldId id="678" r:id="rId127"/>
    <p:sldId id="679" r:id="rId128"/>
    <p:sldId id="680" r:id="rId129"/>
    <p:sldId id="681" r:id="rId130"/>
    <p:sldId id="682" r:id="rId131"/>
    <p:sldId id="683" r:id="rId132"/>
    <p:sldId id="684" r:id="rId133"/>
    <p:sldId id="638" r:id="rId134"/>
    <p:sldId id="639" r:id="rId135"/>
    <p:sldId id="640" r:id="rId136"/>
    <p:sldId id="641" r:id="rId137"/>
    <p:sldId id="642" r:id="rId138"/>
    <p:sldId id="643" r:id="rId139"/>
    <p:sldId id="644" r:id="rId140"/>
    <p:sldId id="645" r:id="rId141"/>
    <p:sldId id="646" r:id="rId142"/>
    <p:sldId id="806" r:id="rId143"/>
    <p:sldId id="647" r:id="rId144"/>
    <p:sldId id="648" r:id="rId145"/>
    <p:sldId id="649" r:id="rId146"/>
    <p:sldId id="650" r:id="rId147"/>
    <p:sldId id="651" r:id="rId148"/>
    <p:sldId id="652" r:id="rId149"/>
    <p:sldId id="653" r:id="rId150"/>
    <p:sldId id="654" r:id="rId151"/>
    <p:sldId id="685" r:id="rId152"/>
    <p:sldId id="656" r:id="rId153"/>
    <p:sldId id="657" r:id="rId154"/>
    <p:sldId id="658" r:id="rId155"/>
    <p:sldId id="659" r:id="rId156"/>
    <p:sldId id="660" r:id="rId157"/>
    <p:sldId id="661" r:id="rId158"/>
    <p:sldId id="662" r:id="rId159"/>
    <p:sldId id="663" r:id="rId160"/>
    <p:sldId id="664" r:id="rId161"/>
    <p:sldId id="665" r:id="rId162"/>
    <p:sldId id="603" r:id="rId163"/>
    <p:sldId id="604" r:id="rId164"/>
    <p:sldId id="605" r:id="rId165"/>
    <p:sldId id="667" r:id="rId166"/>
    <p:sldId id="606" r:id="rId167"/>
    <p:sldId id="607" r:id="rId168"/>
    <p:sldId id="608" r:id="rId169"/>
    <p:sldId id="609" r:id="rId170"/>
    <p:sldId id="610" r:id="rId171"/>
    <p:sldId id="611" r:id="rId172"/>
    <p:sldId id="668" r:id="rId173"/>
    <p:sldId id="669" r:id="rId174"/>
    <p:sldId id="670" r:id="rId175"/>
    <p:sldId id="671" r:id="rId176"/>
    <p:sldId id="672" r:id="rId177"/>
    <p:sldId id="613" r:id="rId178"/>
    <p:sldId id="666" r:id="rId179"/>
    <p:sldId id="716" r:id="rId180"/>
    <p:sldId id="718" r:id="rId181"/>
    <p:sldId id="726" r:id="rId182"/>
    <p:sldId id="729" r:id="rId183"/>
    <p:sldId id="731" r:id="rId184"/>
    <p:sldId id="732" r:id="rId185"/>
    <p:sldId id="733" r:id="rId186"/>
    <p:sldId id="734" r:id="rId187"/>
    <p:sldId id="736" r:id="rId188"/>
    <p:sldId id="737" r:id="rId189"/>
    <p:sldId id="807" r:id="rId190"/>
    <p:sldId id="738" r:id="rId191"/>
    <p:sldId id="739" r:id="rId192"/>
    <p:sldId id="740" r:id="rId193"/>
    <p:sldId id="741" r:id="rId194"/>
    <p:sldId id="744" r:id="rId195"/>
    <p:sldId id="751" r:id="rId196"/>
    <p:sldId id="752" r:id="rId197"/>
    <p:sldId id="754" r:id="rId198"/>
    <p:sldId id="761" r:id="rId199"/>
    <p:sldId id="762" r:id="rId200"/>
    <p:sldId id="763" r:id="rId201"/>
    <p:sldId id="764" r:id="rId202"/>
    <p:sldId id="765" r:id="rId203"/>
    <p:sldId id="766" r:id="rId204"/>
    <p:sldId id="767" r:id="rId205"/>
    <p:sldId id="768" r:id="rId206"/>
    <p:sldId id="769" r:id="rId207"/>
    <p:sldId id="774" r:id="rId208"/>
    <p:sldId id="775" r:id="rId209"/>
    <p:sldId id="777" r:id="rId210"/>
    <p:sldId id="778" r:id="rId211"/>
    <p:sldId id="779" r:id="rId212"/>
    <p:sldId id="797" r:id="rId213"/>
    <p:sldId id="798" r:id="rId214"/>
    <p:sldId id="799" r:id="rId215"/>
    <p:sldId id="475" r:id="rId2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6" Type="http://schemas.openxmlformats.org/officeDocument/2006/relationships/slide" Target="slides/slide215.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viewProps" Target="viewProps.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tableStyles" Target="tableStyle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688CBC-BCAB-4D63-8A67-D31CD300356D}"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ru-RU"/>
        </a:p>
      </dgm:t>
    </dgm:pt>
    <dgm:pt modelId="{866699BA-AD27-459D-A16F-DA02F6948DFE}">
      <dgm:prSet phldrT="[Текст]" custT="1"/>
      <dgm:spPr/>
      <dgm:t>
        <a:bodyPr/>
        <a:lstStyle/>
        <a:p>
          <a:pPr marL="0" algn="l">
            <a:lnSpc>
              <a:spcPct val="80000"/>
            </a:lnSpc>
            <a:spcAft>
              <a:spcPts val="0"/>
            </a:spcAft>
          </a:pPr>
          <a:endParaRPr lang="ru-RU" sz="1600" b="1" dirty="0">
            <a:solidFill>
              <a:schemeClr val="accent5"/>
            </a:solidFill>
          </a:endParaRPr>
        </a:p>
      </dgm:t>
    </dgm:pt>
    <dgm:pt modelId="{BD44F50F-C01C-4D39-8893-4036766EEA83}" type="sibTrans" cxnId="{305B61B7-2772-44B4-817C-A54C418F3A68}">
      <dgm:prSet/>
      <dgm:spPr/>
      <dgm:t>
        <a:bodyPr/>
        <a:lstStyle/>
        <a:p>
          <a:endParaRPr lang="ru-RU"/>
        </a:p>
      </dgm:t>
    </dgm:pt>
    <dgm:pt modelId="{DE9DB35A-C57B-4DED-A4F6-5306FE30D110}" type="parTrans" cxnId="{305B61B7-2772-44B4-817C-A54C418F3A68}">
      <dgm:prSet/>
      <dgm:spPr/>
      <dgm:t>
        <a:bodyPr/>
        <a:lstStyle/>
        <a:p>
          <a:endParaRPr lang="ru-RU"/>
        </a:p>
      </dgm:t>
    </dgm:pt>
    <dgm:pt modelId="{61D8C7D9-9CBB-4F7C-82D5-3D2B3098F012}">
      <dgm:prSet phldrT="[Текст]" custT="1"/>
      <dgm:spPr/>
      <dgm:t>
        <a:bodyPr/>
        <a:lstStyle/>
        <a:p>
          <a:pPr marL="180000" algn="l">
            <a:lnSpc>
              <a:spcPct val="80000"/>
            </a:lnSpc>
            <a:spcAft>
              <a:spcPts val="0"/>
            </a:spcAft>
          </a:pPr>
          <a:endParaRPr lang="ru-RU" sz="1600" b="1" dirty="0" smtClean="0">
            <a:solidFill>
              <a:schemeClr val="accent5"/>
            </a:solidFill>
          </a:endParaRPr>
        </a:p>
      </dgm:t>
    </dgm:pt>
    <dgm:pt modelId="{D8652685-9338-4206-8FE1-64E9519778F9}" type="sibTrans" cxnId="{02875661-D6D3-4E9D-B1A0-02E5B3E9CDF2}">
      <dgm:prSet/>
      <dgm:spPr/>
      <dgm:t>
        <a:bodyPr/>
        <a:lstStyle/>
        <a:p>
          <a:endParaRPr lang="ru-RU"/>
        </a:p>
      </dgm:t>
    </dgm:pt>
    <dgm:pt modelId="{D5F5284E-A2F3-47B3-93B3-72861737FB04}" type="parTrans" cxnId="{02875661-D6D3-4E9D-B1A0-02E5B3E9CDF2}">
      <dgm:prSet/>
      <dgm:spPr/>
      <dgm:t>
        <a:bodyPr/>
        <a:lstStyle/>
        <a:p>
          <a:endParaRPr lang="ru-RU"/>
        </a:p>
      </dgm:t>
    </dgm:pt>
    <dgm:pt modelId="{0F990011-E839-4AF9-B3F9-19920279E657}" type="pres">
      <dgm:prSet presAssocID="{82688CBC-BCAB-4D63-8A67-D31CD300356D}" presName="compositeShape" presStyleCnt="0">
        <dgm:presLayoutVars>
          <dgm:chMax val="2"/>
          <dgm:dir/>
          <dgm:resizeHandles val="exact"/>
        </dgm:presLayoutVars>
      </dgm:prSet>
      <dgm:spPr/>
      <dgm:t>
        <a:bodyPr/>
        <a:lstStyle/>
        <a:p>
          <a:endParaRPr lang="ru-RU"/>
        </a:p>
      </dgm:t>
    </dgm:pt>
    <dgm:pt modelId="{9B9F6EF1-85D3-411B-AD31-465B94F9FD25}" type="pres">
      <dgm:prSet presAssocID="{82688CBC-BCAB-4D63-8A67-D31CD300356D}" presName="divider" presStyleLbl="fgShp" presStyleIdx="0" presStyleCnt="1"/>
      <dgm:spPr/>
    </dgm:pt>
    <dgm:pt modelId="{08D5202E-29AD-4DC1-8AF4-C66FA180D738}" type="pres">
      <dgm:prSet presAssocID="{866699BA-AD27-459D-A16F-DA02F6948DFE}" presName="downArrow" presStyleLbl="node1" presStyleIdx="0" presStyleCnt="2" custScaleX="41857"/>
      <dgm:spPr>
        <a:solidFill>
          <a:schemeClr val="accent4">
            <a:lumMod val="40000"/>
            <a:lumOff val="60000"/>
          </a:schemeClr>
        </a:solidFill>
      </dgm:spPr>
    </dgm:pt>
    <dgm:pt modelId="{99708FA8-E8AA-48CB-9A4B-4BAE35960BD0}" type="pres">
      <dgm:prSet presAssocID="{866699BA-AD27-459D-A16F-DA02F6948DFE}" presName="downArrowText" presStyleLbl="revTx" presStyleIdx="0" presStyleCnt="2" custScaleX="184822" custLinFactX="84152" custLinFactNeighborX="100000" custLinFactNeighborY="12117">
        <dgm:presLayoutVars>
          <dgm:bulletEnabled val="1"/>
        </dgm:presLayoutVars>
      </dgm:prSet>
      <dgm:spPr/>
      <dgm:t>
        <a:bodyPr/>
        <a:lstStyle/>
        <a:p>
          <a:endParaRPr lang="ru-RU"/>
        </a:p>
      </dgm:t>
    </dgm:pt>
    <dgm:pt modelId="{035C88ED-DD75-43B8-9D00-AFD656FEDFEB}" type="pres">
      <dgm:prSet presAssocID="{61D8C7D9-9CBB-4F7C-82D5-3D2B3098F012}" presName="upArrow" presStyleLbl="node1" presStyleIdx="1" presStyleCnt="2" custScaleX="44184"/>
      <dgm:spPr>
        <a:solidFill>
          <a:schemeClr val="accent6">
            <a:lumMod val="40000"/>
            <a:lumOff val="60000"/>
          </a:schemeClr>
        </a:solidFill>
      </dgm:spPr>
    </dgm:pt>
    <dgm:pt modelId="{F306F349-9732-4C71-A74A-ECCD4884CB14}" type="pres">
      <dgm:prSet presAssocID="{61D8C7D9-9CBB-4F7C-82D5-3D2B3098F012}" presName="upArrowText" presStyleLbl="revTx" presStyleIdx="1" presStyleCnt="2" custScaleX="183195">
        <dgm:presLayoutVars>
          <dgm:bulletEnabled val="1"/>
        </dgm:presLayoutVars>
      </dgm:prSet>
      <dgm:spPr/>
      <dgm:t>
        <a:bodyPr/>
        <a:lstStyle/>
        <a:p>
          <a:endParaRPr lang="ru-RU"/>
        </a:p>
      </dgm:t>
    </dgm:pt>
  </dgm:ptLst>
  <dgm:cxnLst>
    <dgm:cxn modelId="{53A67C7D-BC4F-476B-9F0B-10ABBF8AF908}" type="presOf" srcId="{866699BA-AD27-459D-A16F-DA02F6948DFE}" destId="{99708FA8-E8AA-48CB-9A4B-4BAE35960BD0}" srcOrd="0" destOrd="0" presId="urn:microsoft.com/office/officeart/2005/8/layout/arrow3"/>
    <dgm:cxn modelId="{906EEEE2-F8C1-42A5-9899-BCCCBBBFA22A}" type="presOf" srcId="{82688CBC-BCAB-4D63-8A67-D31CD300356D}" destId="{0F990011-E839-4AF9-B3F9-19920279E657}" srcOrd="0" destOrd="0" presId="urn:microsoft.com/office/officeart/2005/8/layout/arrow3"/>
    <dgm:cxn modelId="{06162960-13D2-4D6B-AA4B-01EF9CEF8C7E}" type="presOf" srcId="{61D8C7D9-9CBB-4F7C-82D5-3D2B3098F012}" destId="{F306F349-9732-4C71-A74A-ECCD4884CB14}" srcOrd="0" destOrd="0" presId="urn:microsoft.com/office/officeart/2005/8/layout/arrow3"/>
    <dgm:cxn modelId="{305B61B7-2772-44B4-817C-A54C418F3A68}" srcId="{82688CBC-BCAB-4D63-8A67-D31CD300356D}" destId="{866699BA-AD27-459D-A16F-DA02F6948DFE}" srcOrd="0" destOrd="0" parTransId="{DE9DB35A-C57B-4DED-A4F6-5306FE30D110}" sibTransId="{BD44F50F-C01C-4D39-8893-4036766EEA83}"/>
    <dgm:cxn modelId="{02875661-D6D3-4E9D-B1A0-02E5B3E9CDF2}" srcId="{82688CBC-BCAB-4D63-8A67-D31CD300356D}" destId="{61D8C7D9-9CBB-4F7C-82D5-3D2B3098F012}" srcOrd="1" destOrd="0" parTransId="{D5F5284E-A2F3-47B3-93B3-72861737FB04}" sibTransId="{D8652685-9338-4206-8FE1-64E9519778F9}"/>
    <dgm:cxn modelId="{A2CFA6CB-1BE8-489E-9AA4-C99613B623F8}" type="presParOf" srcId="{0F990011-E839-4AF9-B3F9-19920279E657}" destId="{9B9F6EF1-85D3-411B-AD31-465B94F9FD25}" srcOrd="0" destOrd="0" presId="urn:microsoft.com/office/officeart/2005/8/layout/arrow3"/>
    <dgm:cxn modelId="{64E90F2A-F786-403C-8F86-300230E5DC65}" type="presParOf" srcId="{0F990011-E839-4AF9-B3F9-19920279E657}" destId="{08D5202E-29AD-4DC1-8AF4-C66FA180D738}" srcOrd="1" destOrd="0" presId="urn:microsoft.com/office/officeart/2005/8/layout/arrow3"/>
    <dgm:cxn modelId="{80E4D1BE-6311-4C4E-B3CA-77854FD7F2F1}" type="presParOf" srcId="{0F990011-E839-4AF9-B3F9-19920279E657}" destId="{99708FA8-E8AA-48CB-9A4B-4BAE35960BD0}" srcOrd="2" destOrd="0" presId="urn:microsoft.com/office/officeart/2005/8/layout/arrow3"/>
    <dgm:cxn modelId="{67DE163A-3588-4F9C-A2A9-C96F1CE8DE5B}" type="presParOf" srcId="{0F990011-E839-4AF9-B3F9-19920279E657}" destId="{035C88ED-DD75-43B8-9D00-AFD656FEDFEB}" srcOrd="3" destOrd="0" presId="urn:microsoft.com/office/officeart/2005/8/layout/arrow3"/>
    <dgm:cxn modelId="{4B1FC0A8-AF80-4B78-A8CD-3E5F36BC3A66}" type="presParOf" srcId="{0F990011-E839-4AF9-B3F9-19920279E657}" destId="{F306F349-9732-4C71-A74A-ECCD4884CB14}"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F6EF1-85D3-411B-AD31-465B94F9FD25}">
      <dsp:nvSpPr>
        <dsp:cNvPr id="0" name=""/>
        <dsp:cNvSpPr/>
      </dsp:nvSpPr>
      <dsp:spPr>
        <a:xfrm rot="21300000">
          <a:off x="1616539" y="847550"/>
          <a:ext cx="4866921" cy="425800"/>
        </a:xfrm>
        <a:prstGeom prst="mathMinus">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D5202E-29AD-4DC1-8AF4-C66FA180D738}">
      <dsp:nvSpPr>
        <dsp:cNvPr id="0" name=""/>
        <dsp:cNvSpPr/>
      </dsp:nvSpPr>
      <dsp:spPr>
        <a:xfrm>
          <a:off x="1678437" y="106045"/>
          <a:ext cx="1017125" cy="848360"/>
        </a:xfrm>
        <a:prstGeom prst="downArrow">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708FA8-E8AA-48CB-9A4B-4BAE35960BD0}">
      <dsp:nvSpPr>
        <dsp:cNvPr id="0" name=""/>
        <dsp:cNvSpPr/>
      </dsp:nvSpPr>
      <dsp:spPr>
        <a:xfrm>
          <a:off x="3309413" y="107935"/>
          <a:ext cx="4790586" cy="890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algn="l" defTabSz="711200">
            <a:lnSpc>
              <a:spcPct val="80000"/>
            </a:lnSpc>
            <a:spcBef>
              <a:spcPct val="0"/>
            </a:spcBef>
            <a:spcAft>
              <a:spcPts val="0"/>
            </a:spcAft>
          </a:pPr>
          <a:endParaRPr lang="ru-RU" sz="1600" b="1" kern="1200" dirty="0">
            <a:solidFill>
              <a:schemeClr val="accent5"/>
            </a:solidFill>
          </a:endParaRPr>
        </a:p>
      </dsp:txBody>
      <dsp:txXfrm>
        <a:off x="3309413" y="107935"/>
        <a:ext cx="4790586" cy="890778"/>
      </dsp:txXfrm>
    </dsp:sp>
    <dsp:sp modelId="{035C88ED-DD75-43B8-9D00-AFD656FEDFEB}">
      <dsp:nvSpPr>
        <dsp:cNvPr id="0" name=""/>
        <dsp:cNvSpPr/>
      </dsp:nvSpPr>
      <dsp:spPr>
        <a:xfrm>
          <a:off x="5376164" y="1166495"/>
          <a:ext cx="1073671" cy="848360"/>
        </a:xfrm>
        <a:prstGeom prst="upArrow">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06F349-9732-4C71-A74A-ECCD4884CB14}">
      <dsp:nvSpPr>
        <dsp:cNvPr id="0" name=""/>
        <dsp:cNvSpPr/>
      </dsp:nvSpPr>
      <dsp:spPr>
        <a:xfrm>
          <a:off x="136792" y="1230122"/>
          <a:ext cx="4748414" cy="890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180000" lvl="0" algn="l" defTabSz="711200">
            <a:lnSpc>
              <a:spcPct val="80000"/>
            </a:lnSpc>
            <a:spcBef>
              <a:spcPct val="0"/>
            </a:spcBef>
            <a:spcAft>
              <a:spcPts val="0"/>
            </a:spcAft>
          </a:pPr>
          <a:endParaRPr lang="ru-RU" sz="1600" b="1" kern="1200" dirty="0" smtClean="0">
            <a:solidFill>
              <a:schemeClr val="accent5"/>
            </a:solidFill>
          </a:endParaRPr>
        </a:p>
      </dsp:txBody>
      <dsp:txXfrm>
        <a:off x="136792" y="1230122"/>
        <a:ext cx="4748414" cy="890778"/>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59A149-9D76-4A87-8270-599FC2A22E39}" type="datetimeFigureOut">
              <a:rPr lang="ru-RU" smtClean="0"/>
              <a:t>06.10.2020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3CD31F-4059-4CB4-A41F-BDEDEF7F93EC}" type="slidenum">
              <a:rPr lang="ru-RU" smtClean="0"/>
              <a:t>‹#›</a:t>
            </a:fld>
            <a:endParaRPr lang="ru-RU"/>
          </a:p>
        </p:txBody>
      </p:sp>
    </p:spTree>
    <p:extLst>
      <p:ext uri="{BB962C8B-B14F-4D97-AF65-F5344CB8AC3E}">
        <p14:creationId xmlns:p14="http://schemas.microsoft.com/office/powerpoint/2010/main" val="221194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93CD31F-4059-4CB4-A41F-BDEDEF7F93EC}" type="slidenum">
              <a:rPr lang="ru-RU" smtClean="0"/>
              <a:t>1</a:t>
            </a:fld>
            <a:endParaRPr lang="ru-RU"/>
          </a:p>
        </p:txBody>
      </p:sp>
    </p:spTree>
    <p:extLst>
      <p:ext uri="{BB962C8B-B14F-4D97-AF65-F5344CB8AC3E}">
        <p14:creationId xmlns:p14="http://schemas.microsoft.com/office/powerpoint/2010/main" val="450718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3B9F5B9-F182-4BEB-8D2C-7B822177C2D2}" type="slidenum">
              <a:rPr lang="ru-RU" smtClean="0"/>
              <a:pPr/>
              <a:t>19</a:t>
            </a:fld>
            <a:endParaRPr lang="ru-RU"/>
          </a:p>
        </p:txBody>
      </p:sp>
    </p:spTree>
    <p:extLst>
      <p:ext uri="{BB962C8B-B14F-4D97-AF65-F5344CB8AC3E}">
        <p14:creationId xmlns:p14="http://schemas.microsoft.com/office/powerpoint/2010/main" val="2412821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3C1B9BE-FBC8-48F8-9E31-CFAAD3874743}" type="slidenum">
              <a:rPr lang="ru-RU" smtClean="0"/>
              <a:pPr/>
              <a:t>140</a:t>
            </a:fld>
            <a:endParaRPr lang="ru-RU"/>
          </a:p>
        </p:txBody>
      </p:sp>
    </p:spTree>
    <p:extLst>
      <p:ext uri="{BB962C8B-B14F-4D97-AF65-F5344CB8AC3E}">
        <p14:creationId xmlns:p14="http://schemas.microsoft.com/office/powerpoint/2010/main" val="2786436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3C1B9BE-FBC8-48F8-9E31-CFAAD3874743}" type="slidenum">
              <a:rPr lang="ru-RU" smtClean="0"/>
              <a:pPr/>
              <a:t>161</a:t>
            </a:fld>
            <a:endParaRPr lang="ru-RU"/>
          </a:p>
        </p:txBody>
      </p:sp>
    </p:spTree>
    <p:extLst>
      <p:ext uri="{BB962C8B-B14F-4D97-AF65-F5344CB8AC3E}">
        <p14:creationId xmlns:p14="http://schemas.microsoft.com/office/powerpoint/2010/main" val="2168572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A58DD56-0E8B-442C-B2E1-C21EFC4148F5}" type="datetimeFigureOut">
              <a:rPr lang="ru-RU" smtClean="0"/>
              <a:t>06.10.2020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FD3C10-2A09-4023-ADE4-083403DBDE92}" type="slidenum">
              <a:rPr lang="ru-RU" smtClean="0"/>
              <a:t>‹#›</a:t>
            </a:fld>
            <a:endParaRPr lang="ru-RU"/>
          </a:p>
        </p:txBody>
      </p:sp>
    </p:spTree>
    <p:extLst>
      <p:ext uri="{BB962C8B-B14F-4D97-AF65-F5344CB8AC3E}">
        <p14:creationId xmlns:p14="http://schemas.microsoft.com/office/powerpoint/2010/main" val="448567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A58DD56-0E8B-442C-B2E1-C21EFC4148F5}" type="datetimeFigureOut">
              <a:rPr lang="ru-RU" smtClean="0"/>
              <a:t>06.10.2020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FD3C10-2A09-4023-ADE4-083403DBDE92}" type="slidenum">
              <a:rPr lang="ru-RU" smtClean="0"/>
              <a:t>‹#›</a:t>
            </a:fld>
            <a:endParaRPr lang="ru-RU"/>
          </a:p>
        </p:txBody>
      </p:sp>
    </p:spTree>
    <p:extLst>
      <p:ext uri="{BB962C8B-B14F-4D97-AF65-F5344CB8AC3E}">
        <p14:creationId xmlns:p14="http://schemas.microsoft.com/office/powerpoint/2010/main" val="2477053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A58DD56-0E8B-442C-B2E1-C21EFC4148F5}" type="datetimeFigureOut">
              <a:rPr lang="ru-RU" smtClean="0"/>
              <a:t>06.10.2020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FD3C10-2A09-4023-ADE4-083403DBDE92}" type="slidenum">
              <a:rPr lang="ru-RU" smtClean="0"/>
              <a:t>‹#›</a:t>
            </a:fld>
            <a:endParaRPr lang="ru-RU"/>
          </a:p>
        </p:txBody>
      </p:sp>
    </p:spTree>
    <p:extLst>
      <p:ext uri="{BB962C8B-B14F-4D97-AF65-F5344CB8AC3E}">
        <p14:creationId xmlns:p14="http://schemas.microsoft.com/office/powerpoint/2010/main" val="701164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2400" y="304801"/>
            <a:ext cx="10058400" cy="14319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1422400" y="1981200"/>
            <a:ext cx="10058400" cy="4114800"/>
          </a:xfrm>
        </p:spPr>
        <p:txBody>
          <a:bodyPr/>
          <a:lstStyle/>
          <a:p>
            <a:pPr lvl="0"/>
            <a:endParaRPr lang="ru-RU"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18"/>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19"/>
          <p:cNvSpPr>
            <a:spLocks noGrp="1" noChangeArrowheads="1"/>
          </p:cNvSpPr>
          <p:nvPr>
            <p:ph type="sldNum" sz="quarter" idx="12"/>
          </p:nvPr>
        </p:nvSpPr>
        <p:spPr>
          <a:ln/>
        </p:spPr>
        <p:txBody>
          <a:bodyPr/>
          <a:lstStyle>
            <a:lvl1pPr>
              <a:defRPr/>
            </a:lvl1pPr>
          </a:lstStyle>
          <a:p>
            <a:fld id="{189902D3-4F64-47FA-8442-97A89E9E0AB9}" type="slidenum">
              <a:rPr lang="ru-RU" altLang="ru-RU"/>
              <a:pPr/>
              <a:t>‹#›</a:t>
            </a:fld>
            <a:endParaRPr lang="ru-RU" altLang="ru-RU"/>
          </a:p>
        </p:txBody>
      </p:sp>
    </p:spTree>
    <p:extLst>
      <p:ext uri="{BB962C8B-B14F-4D97-AF65-F5344CB8AC3E}">
        <p14:creationId xmlns:p14="http://schemas.microsoft.com/office/powerpoint/2010/main" val="1234074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A58DD56-0E8B-442C-B2E1-C21EFC4148F5}" type="datetimeFigureOut">
              <a:rPr lang="ru-RU" smtClean="0"/>
              <a:t>06.10.2020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FD3C10-2A09-4023-ADE4-083403DBDE92}" type="slidenum">
              <a:rPr lang="ru-RU" smtClean="0"/>
              <a:t>‹#›</a:t>
            </a:fld>
            <a:endParaRPr lang="ru-RU"/>
          </a:p>
        </p:txBody>
      </p:sp>
    </p:spTree>
    <p:extLst>
      <p:ext uri="{BB962C8B-B14F-4D97-AF65-F5344CB8AC3E}">
        <p14:creationId xmlns:p14="http://schemas.microsoft.com/office/powerpoint/2010/main" val="2458152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A58DD56-0E8B-442C-B2E1-C21EFC4148F5}" type="datetimeFigureOut">
              <a:rPr lang="ru-RU" smtClean="0"/>
              <a:t>06.10.2020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FD3C10-2A09-4023-ADE4-083403DBDE92}" type="slidenum">
              <a:rPr lang="ru-RU" smtClean="0"/>
              <a:t>‹#›</a:t>
            </a:fld>
            <a:endParaRPr lang="ru-RU"/>
          </a:p>
        </p:txBody>
      </p:sp>
    </p:spTree>
    <p:extLst>
      <p:ext uri="{BB962C8B-B14F-4D97-AF65-F5344CB8AC3E}">
        <p14:creationId xmlns:p14="http://schemas.microsoft.com/office/powerpoint/2010/main" val="48662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A58DD56-0E8B-442C-B2E1-C21EFC4148F5}" type="datetimeFigureOut">
              <a:rPr lang="ru-RU" smtClean="0"/>
              <a:t>06.10.2020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7FD3C10-2A09-4023-ADE4-083403DBDE92}" type="slidenum">
              <a:rPr lang="ru-RU" smtClean="0"/>
              <a:t>‹#›</a:t>
            </a:fld>
            <a:endParaRPr lang="ru-RU"/>
          </a:p>
        </p:txBody>
      </p:sp>
    </p:spTree>
    <p:extLst>
      <p:ext uri="{BB962C8B-B14F-4D97-AF65-F5344CB8AC3E}">
        <p14:creationId xmlns:p14="http://schemas.microsoft.com/office/powerpoint/2010/main" val="1681768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A58DD56-0E8B-442C-B2E1-C21EFC4148F5}" type="datetimeFigureOut">
              <a:rPr lang="ru-RU" smtClean="0"/>
              <a:t>06.10.2020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7FD3C10-2A09-4023-ADE4-083403DBDE92}" type="slidenum">
              <a:rPr lang="ru-RU" smtClean="0"/>
              <a:t>‹#›</a:t>
            </a:fld>
            <a:endParaRPr lang="ru-RU"/>
          </a:p>
        </p:txBody>
      </p:sp>
    </p:spTree>
    <p:extLst>
      <p:ext uri="{BB962C8B-B14F-4D97-AF65-F5344CB8AC3E}">
        <p14:creationId xmlns:p14="http://schemas.microsoft.com/office/powerpoint/2010/main" val="671633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A58DD56-0E8B-442C-B2E1-C21EFC4148F5}" type="datetimeFigureOut">
              <a:rPr lang="ru-RU" smtClean="0"/>
              <a:t>06.10.2020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7FD3C10-2A09-4023-ADE4-083403DBDE92}" type="slidenum">
              <a:rPr lang="ru-RU" smtClean="0"/>
              <a:t>‹#›</a:t>
            </a:fld>
            <a:endParaRPr lang="ru-RU"/>
          </a:p>
        </p:txBody>
      </p:sp>
    </p:spTree>
    <p:extLst>
      <p:ext uri="{BB962C8B-B14F-4D97-AF65-F5344CB8AC3E}">
        <p14:creationId xmlns:p14="http://schemas.microsoft.com/office/powerpoint/2010/main" val="2766528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A58DD56-0E8B-442C-B2E1-C21EFC4148F5}" type="datetimeFigureOut">
              <a:rPr lang="ru-RU" smtClean="0"/>
              <a:t>06.10.2020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7FD3C10-2A09-4023-ADE4-083403DBDE92}" type="slidenum">
              <a:rPr lang="ru-RU" smtClean="0"/>
              <a:t>‹#›</a:t>
            </a:fld>
            <a:endParaRPr lang="ru-RU"/>
          </a:p>
        </p:txBody>
      </p:sp>
    </p:spTree>
    <p:extLst>
      <p:ext uri="{BB962C8B-B14F-4D97-AF65-F5344CB8AC3E}">
        <p14:creationId xmlns:p14="http://schemas.microsoft.com/office/powerpoint/2010/main" val="51990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A58DD56-0E8B-442C-B2E1-C21EFC4148F5}" type="datetimeFigureOut">
              <a:rPr lang="ru-RU" smtClean="0"/>
              <a:t>06.10.2020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7FD3C10-2A09-4023-ADE4-083403DBDE92}" type="slidenum">
              <a:rPr lang="ru-RU" smtClean="0"/>
              <a:t>‹#›</a:t>
            </a:fld>
            <a:endParaRPr lang="ru-RU"/>
          </a:p>
        </p:txBody>
      </p:sp>
    </p:spTree>
    <p:extLst>
      <p:ext uri="{BB962C8B-B14F-4D97-AF65-F5344CB8AC3E}">
        <p14:creationId xmlns:p14="http://schemas.microsoft.com/office/powerpoint/2010/main" val="1736026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A58DD56-0E8B-442C-B2E1-C21EFC4148F5}" type="datetimeFigureOut">
              <a:rPr lang="ru-RU" smtClean="0"/>
              <a:t>06.10.2020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7FD3C10-2A09-4023-ADE4-083403DBDE92}" type="slidenum">
              <a:rPr lang="ru-RU" smtClean="0"/>
              <a:t>‹#›</a:t>
            </a:fld>
            <a:endParaRPr lang="ru-RU"/>
          </a:p>
        </p:txBody>
      </p:sp>
    </p:spTree>
    <p:extLst>
      <p:ext uri="{BB962C8B-B14F-4D97-AF65-F5344CB8AC3E}">
        <p14:creationId xmlns:p14="http://schemas.microsoft.com/office/powerpoint/2010/main" val="868814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58DD56-0E8B-442C-B2E1-C21EFC4148F5}" type="datetimeFigureOut">
              <a:rPr lang="ru-RU" smtClean="0"/>
              <a:t>06.10.2020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FD3C10-2A09-4023-ADE4-083403DBDE92}" type="slidenum">
              <a:rPr lang="ru-RU" smtClean="0"/>
              <a:t>‹#›</a:t>
            </a:fld>
            <a:endParaRPr lang="ru-RU"/>
          </a:p>
        </p:txBody>
      </p:sp>
    </p:spTree>
    <p:extLst>
      <p:ext uri="{BB962C8B-B14F-4D97-AF65-F5344CB8AC3E}">
        <p14:creationId xmlns:p14="http://schemas.microsoft.com/office/powerpoint/2010/main" val="2575120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prosecutor.ru/anticorruption/metodicheskie-rekomendatsii/" TargetMode="External"/><Relationship Id="rId2" Type="http://schemas.openxmlformats.org/officeDocument/2006/relationships/hyperlink" Target="https://rosmintrud.ru/ministry/programms/anticorruption/9"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0011" y="142507"/>
            <a:ext cx="11495314" cy="4857005"/>
          </a:xfrm>
        </p:spPr>
        <p:txBody>
          <a:bodyPr anchor="ctr">
            <a:normAutofit/>
          </a:bodyPr>
          <a:lstStyle/>
          <a:p>
            <a:r>
              <a:rPr lang="ru-RU" sz="5000" b="1" dirty="0">
                <a:solidFill>
                  <a:srgbClr val="FF0000"/>
                </a:solidFill>
                <a:latin typeface="Arial" panose="020B0604020202020204" pitchFamily="34" charset="0"/>
                <a:cs typeface="Arial" panose="020B0604020202020204" pitchFamily="34" charset="0"/>
              </a:rPr>
              <a:t>Противодействие коррупции в </a:t>
            </a:r>
            <a:r>
              <a:rPr lang="ru-RU" sz="5000" b="1" dirty="0" smtClean="0">
                <a:solidFill>
                  <a:srgbClr val="FF0000"/>
                </a:solidFill>
                <a:latin typeface="Arial" panose="020B0604020202020204" pitchFamily="34" charset="0"/>
                <a:cs typeface="Arial" panose="020B0604020202020204" pitchFamily="34" charset="0"/>
              </a:rPr>
              <a:t>органе/организации</a:t>
            </a:r>
            <a:endParaRPr lang="ru-RU" sz="5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246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6255" y="1330036"/>
            <a:ext cx="11875324" cy="5427024"/>
          </a:xfrm>
        </p:spPr>
        <p:txBody>
          <a:bodyPr>
            <a:normAutofit/>
          </a:bodyPr>
          <a:lstStyle/>
          <a:p>
            <a:pPr marL="0" indent="0">
              <a:spcBef>
                <a:spcPts val="600"/>
              </a:spcBef>
              <a:buNone/>
              <a:defRPr/>
            </a:pPr>
            <a:r>
              <a:rPr lang="ru-RU" dirty="0" smtClean="0">
                <a:latin typeface="Arial" panose="020B0604020202020204" pitchFamily="34" charset="0"/>
                <a:cs typeface="Arial" panose="020B0604020202020204" pitchFamily="34" charset="0"/>
              </a:rPr>
              <a:t>Рекомендуется проводить </a:t>
            </a:r>
            <a:r>
              <a:rPr lang="ru-RU" b="1" dirty="0" smtClean="0">
                <a:latin typeface="Arial" panose="020B0604020202020204" pitchFamily="34" charset="0"/>
                <a:cs typeface="Arial" panose="020B0604020202020204" pitchFamily="34" charset="0"/>
              </a:rPr>
              <a:t>беседу </a:t>
            </a:r>
            <a:r>
              <a:rPr lang="ru-RU" dirty="0" smtClean="0">
                <a:latin typeface="Arial" panose="020B0604020202020204" pitchFamily="34" charset="0"/>
                <a:cs typeface="Arial" panose="020B0604020202020204" pitchFamily="34" charset="0"/>
              </a:rPr>
              <a:t>с </a:t>
            </a:r>
            <a:r>
              <a:rPr lang="ru-RU" dirty="0">
                <a:latin typeface="Arial" panose="020B0604020202020204" pitchFamily="34" charset="0"/>
                <a:cs typeface="Arial" panose="020B0604020202020204" pitchFamily="34" charset="0"/>
              </a:rPr>
              <a:t>государственными (муниципальными) служащими, увольняющимися с государственной (муниципальной) службы, чьи должности входили в </a:t>
            </a:r>
            <a:r>
              <a:rPr lang="ru-RU" dirty="0" smtClean="0">
                <a:latin typeface="Arial" panose="020B0604020202020204" pitchFamily="34" charset="0"/>
                <a:cs typeface="Arial" panose="020B0604020202020204" pitchFamily="34" charset="0"/>
              </a:rPr>
              <a:t>специальные перечни. </a:t>
            </a:r>
          </a:p>
          <a:p>
            <a:pPr marL="0" indent="0">
              <a:spcBef>
                <a:spcPts val="600"/>
              </a:spcBef>
              <a:buNone/>
              <a:defRPr/>
            </a:pPr>
            <a:endParaRPr lang="ru-RU" dirty="0" smtClean="0">
              <a:latin typeface="Arial" panose="020B0604020202020204" pitchFamily="34" charset="0"/>
              <a:cs typeface="Arial" panose="020B0604020202020204" pitchFamily="34" charset="0"/>
            </a:endParaRPr>
          </a:p>
          <a:p>
            <a:pPr marL="0" indent="0">
              <a:spcBef>
                <a:spcPts val="600"/>
              </a:spcBef>
              <a:buNone/>
              <a:defRPr/>
            </a:pPr>
            <a:r>
              <a:rPr lang="ru-RU" dirty="0" smtClean="0">
                <a:latin typeface="Arial" panose="020B0604020202020204" pitchFamily="34" charset="0"/>
                <a:cs typeface="Arial" panose="020B0604020202020204" pitchFamily="34" charset="0"/>
              </a:rPr>
              <a:t>В </a:t>
            </a:r>
            <a:r>
              <a:rPr lang="ru-RU" dirty="0">
                <a:latin typeface="Arial" panose="020B0604020202020204" pitchFamily="34" charset="0"/>
                <a:cs typeface="Arial" panose="020B0604020202020204" pitchFamily="34" charset="0"/>
              </a:rPr>
              <a:t>ходе беседы государственному (муниципальному) служащему следует разъяснить ограничения, связанные с его последующим трудоустройством, а также предоставить ему соответствующие методические материалы и контактную информацию подразделения.</a:t>
            </a:r>
            <a:endParaRPr lang="ru-RU" dirty="0" smtClean="0">
              <a:latin typeface="Arial" panose="020B0604020202020204" pitchFamily="34" charset="0"/>
              <a:cs typeface="Arial" panose="020B0604020202020204" pitchFamily="34" charset="0"/>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a:latin typeface="Arial" panose="020B0604020202020204" pitchFamily="34" charset="0"/>
                <a:cs typeface="Arial" panose="020B0604020202020204" pitchFamily="34" charset="0"/>
              </a:rPr>
              <a:t>Обучение: Увольнение </a:t>
            </a:r>
            <a:r>
              <a:rPr lang="ru-RU" altLang="ru-RU" sz="4000" b="1" dirty="0" smtClean="0">
                <a:latin typeface="Arial" panose="020B0604020202020204" pitchFamily="34" charset="0"/>
                <a:cs typeface="Arial" panose="020B0604020202020204" pitchFamily="34" charset="0"/>
              </a:rPr>
              <a:t>со службы</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567834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fontScale="85000" lnSpcReduction="20000"/>
          </a:bodyPr>
          <a:lstStyle/>
          <a:p>
            <a:pPr marL="0" indent="0">
              <a:spcBef>
                <a:spcPts val="600"/>
              </a:spcBef>
              <a:buNone/>
              <a:defRPr/>
            </a:pPr>
            <a:r>
              <a:rPr lang="ru-RU" sz="2600" b="1" dirty="0" smtClean="0">
                <a:latin typeface="Arial" panose="020B0604020202020204" pitchFamily="34" charset="0"/>
                <a:cs typeface="Arial" panose="020B0604020202020204" pitchFamily="34" charset="0"/>
                <a:sym typeface="Wingdings" panose="05000000000000000000" pitchFamily="2" charset="2"/>
              </a:rPr>
              <a:t>Объективными </a:t>
            </a:r>
            <a:r>
              <a:rPr lang="ru-RU" sz="2600" b="1" dirty="0">
                <a:latin typeface="Arial" panose="020B0604020202020204" pitchFamily="34" charset="0"/>
                <a:cs typeface="Arial" panose="020B0604020202020204" pitchFamily="34" charset="0"/>
                <a:sym typeface="Wingdings" panose="05000000000000000000" pitchFamily="2" charset="2"/>
              </a:rPr>
              <a:t>критериями качественного проведения анализа является: </a:t>
            </a:r>
          </a:p>
          <a:p>
            <a:pPr>
              <a:spcBef>
                <a:spcPts val="600"/>
              </a:spcBef>
              <a:defRPr/>
            </a:pPr>
            <a:r>
              <a:rPr lang="ru-RU" sz="2600" dirty="0">
                <a:latin typeface="Arial" panose="020B0604020202020204" pitchFamily="34" charset="0"/>
                <a:cs typeface="Arial" panose="020B0604020202020204" pitchFamily="34" charset="0"/>
                <a:sym typeface="Wingdings" panose="05000000000000000000" pitchFamily="2" charset="2"/>
              </a:rPr>
              <a:t>инициативное проведение проверок соблюдения служащими антикоррупционных </a:t>
            </a:r>
            <a:r>
              <a:rPr lang="ru-RU" sz="2600" dirty="0" smtClean="0">
                <a:latin typeface="Arial" panose="020B0604020202020204" pitchFamily="34" charset="0"/>
                <a:cs typeface="Arial" panose="020B0604020202020204" pitchFamily="34" charset="0"/>
                <a:sym typeface="Wingdings" panose="05000000000000000000" pitchFamily="2" charset="2"/>
              </a:rPr>
              <a:t>стандартов;</a:t>
            </a:r>
            <a:endParaRPr lang="ru-RU" sz="2600"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2600" dirty="0">
                <a:latin typeface="Arial" panose="020B0604020202020204" pitchFamily="34" charset="0"/>
                <a:cs typeface="Arial" panose="020B0604020202020204" pitchFamily="34" charset="0"/>
                <a:sym typeface="Wingdings" panose="05000000000000000000" pitchFamily="2" charset="2"/>
              </a:rPr>
              <a:t>корректировка принимаемых мер по профилактике коррупции, в связи с допускаемыми служащими нарушениями при представлении сведений о доходах и </a:t>
            </a:r>
            <a:r>
              <a:rPr lang="ru-RU" sz="2600" dirty="0" smtClean="0">
                <a:latin typeface="Arial" panose="020B0604020202020204" pitchFamily="34" charset="0"/>
                <a:cs typeface="Arial" panose="020B0604020202020204" pitchFamily="34" charset="0"/>
                <a:sym typeface="Wingdings" panose="05000000000000000000" pitchFamily="2" charset="2"/>
              </a:rPr>
              <a:t>расходах.</a:t>
            </a:r>
            <a:endParaRPr lang="ru-RU" sz="2600" dirty="0">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endParaRPr lang="ru-RU" sz="2600" dirty="0" smtClean="0">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sz="2600" dirty="0" smtClean="0">
                <a:solidFill>
                  <a:srgbClr val="FF0000"/>
                </a:solidFill>
                <a:latin typeface="Arial" panose="020B0604020202020204" pitchFamily="34" charset="0"/>
                <a:cs typeface="Arial" panose="020B0604020202020204" pitchFamily="34" charset="0"/>
                <a:sym typeface="Wingdings" panose="05000000000000000000" pitchFamily="2" charset="2"/>
              </a:rPr>
              <a:t>Достаточность </a:t>
            </a:r>
            <a:r>
              <a:rPr lang="ru-RU" sz="2600" dirty="0">
                <a:solidFill>
                  <a:srgbClr val="FF0000"/>
                </a:solidFill>
                <a:latin typeface="Arial" panose="020B0604020202020204" pitchFamily="34" charset="0"/>
                <a:cs typeface="Arial" panose="020B0604020202020204" pitchFamily="34" charset="0"/>
                <a:sym typeface="Wingdings" panose="05000000000000000000" pitchFamily="2" charset="2"/>
              </a:rPr>
              <a:t>информации предполагает наличие совокупности данных, свидетельствующих о несоответствии фактическим обстоятельствам представленных служащим сведений. </a:t>
            </a:r>
          </a:p>
          <a:p>
            <a:pPr marL="0" indent="0">
              <a:spcBef>
                <a:spcPts val="600"/>
              </a:spcBef>
              <a:buNone/>
              <a:defRPr/>
            </a:pPr>
            <a:endParaRPr lang="ru-RU" sz="2600" dirty="0">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sz="2600" b="1" dirty="0" smtClean="0">
                <a:latin typeface="Arial" panose="020B0604020202020204" pitchFamily="34" charset="0"/>
                <a:cs typeface="Arial" panose="020B0604020202020204" pitchFamily="34" charset="0"/>
                <a:sym typeface="Wingdings" panose="05000000000000000000" pitchFamily="2" charset="2"/>
              </a:rPr>
              <a:t>Признаками</a:t>
            </a:r>
            <a:r>
              <a:rPr lang="ru-RU" sz="2600" b="1" dirty="0">
                <a:latin typeface="Arial" panose="020B0604020202020204" pitchFamily="34" charset="0"/>
                <a:cs typeface="Arial" panose="020B0604020202020204" pitchFamily="34" charset="0"/>
                <a:sym typeface="Wingdings" panose="05000000000000000000" pitchFamily="2" charset="2"/>
              </a:rPr>
              <a:t>, свидетельствующими о необходимости проведения проверки, могут служить:</a:t>
            </a:r>
          </a:p>
          <a:p>
            <a:pPr>
              <a:spcBef>
                <a:spcPts val="600"/>
              </a:spcBef>
              <a:defRPr/>
            </a:pPr>
            <a:r>
              <a:rPr lang="ru-RU" sz="2600" dirty="0" smtClean="0">
                <a:latin typeface="Arial" panose="020B0604020202020204" pitchFamily="34" charset="0"/>
                <a:cs typeface="Arial" panose="020B0604020202020204" pitchFamily="34" charset="0"/>
                <a:sym typeface="Wingdings" panose="05000000000000000000" pitchFamily="2" charset="2"/>
              </a:rPr>
              <a:t>несовпадение </a:t>
            </a:r>
            <a:r>
              <a:rPr lang="ru-RU" sz="2600" dirty="0">
                <a:latin typeface="Arial" panose="020B0604020202020204" pitchFamily="34" charset="0"/>
                <a:cs typeface="Arial" panose="020B0604020202020204" pitchFamily="34" charset="0"/>
                <a:sym typeface="Wingdings" panose="05000000000000000000" pitchFamily="2" charset="2"/>
              </a:rPr>
              <a:t>(расхождение) представленной служащим информации, в том числе в бумажном виде и (или) в ходе беседы;</a:t>
            </a:r>
          </a:p>
          <a:p>
            <a:pPr>
              <a:spcBef>
                <a:spcPts val="600"/>
              </a:spcBef>
              <a:defRPr/>
            </a:pPr>
            <a:r>
              <a:rPr lang="ru-RU" sz="2600" dirty="0" smtClean="0">
                <a:latin typeface="Arial" panose="020B0604020202020204" pitchFamily="34" charset="0"/>
                <a:cs typeface="Arial" panose="020B0604020202020204" pitchFamily="34" charset="0"/>
                <a:sym typeface="Wingdings" panose="05000000000000000000" pitchFamily="2" charset="2"/>
              </a:rPr>
              <a:t>сомнение </a:t>
            </a:r>
            <a:r>
              <a:rPr lang="ru-RU" sz="2600" dirty="0">
                <a:latin typeface="Arial" panose="020B0604020202020204" pitchFamily="34" charset="0"/>
                <a:cs typeface="Arial" panose="020B0604020202020204" pitchFamily="34" charset="0"/>
                <a:sym typeface="Wingdings" panose="05000000000000000000" pitchFamily="2" charset="2"/>
              </a:rPr>
              <a:t>в подлинности представленных сведений;</a:t>
            </a:r>
          </a:p>
          <a:p>
            <a:pPr>
              <a:spcBef>
                <a:spcPts val="600"/>
              </a:spcBef>
              <a:defRPr/>
            </a:pPr>
            <a:r>
              <a:rPr lang="ru-RU" sz="2600" dirty="0" smtClean="0">
                <a:latin typeface="Arial" panose="020B0604020202020204" pitchFamily="34" charset="0"/>
                <a:cs typeface="Arial" panose="020B0604020202020204" pitchFamily="34" charset="0"/>
                <a:sym typeface="Wingdings" panose="05000000000000000000" pitchFamily="2" charset="2"/>
              </a:rPr>
              <a:t>путаность </a:t>
            </a:r>
            <a:r>
              <a:rPr lang="ru-RU" sz="2600" dirty="0">
                <a:latin typeface="Arial" panose="020B0604020202020204" pitchFamily="34" charset="0"/>
                <a:cs typeface="Arial" panose="020B0604020202020204" pitchFamily="34" charset="0"/>
                <a:sym typeface="Wingdings" panose="05000000000000000000" pitchFamily="2" charset="2"/>
              </a:rPr>
              <a:t>и оговорки, допускаемые служащим при проведении с ним </a:t>
            </a:r>
            <a:r>
              <a:rPr lang="ru-RU" sz="2600" dirty="0" smtClean="0">
                <a:latin typeface="Arial" panose="020B0604020202020204" pitchFamily="34" charset="0"/>
                <a:cs typeface="Arial" panose="020B0604020202020204" pitchFamily="34" charset="0"/>
                <a:sym typeface="Wingdings" panose="05000000000000000000" pitchFamily="2" charset="2"/>
              </a:rPr>
              <a:t>беседы и т.п.</a:t>
            </a:r>
            <a:endParaRPr lang="ru-RU" sz="2600"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endParaRPr lang="ru-RU" sz="3600"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fontScale="90000"/>
          </a:bodyPr>
          <a:lstStyle/>
          <a:p>
            <a:pPr algn="ctr"/>
            <a:r>
              <a:rPr lang="ru-RU" sz="4000" b="1" dirty="0">
                <a:latin typeface="Arial" panose="020B0604020202020204" pitchFamily="34" charset="0"/>
                <a:cs typeface="Arial" panose="020B0604020202020204" pitchFamily="34" charset="0"/>
                <a:sym typeface="Wingdings" panose="05000000000000000000" pitchFamily="2" charset="2"/>
              </a:rPr>
              <a:t>Критерии признания информации достаточной для инициирования процедуры </a:t>
            </a:r>
            <a:r>
              <a:rPr lang="ru-RU" sz="4000" b="1" dirty="0" smtClean="0">
                <a:latin typeface="Arial" panose="020B0604020202020204" pitchFamily="34" charset="0"/>
                <a:cs typeface="Arial" panose="020B0604020202020204" pitchFamily="34" charset="0"/>
                <a:sym typeface="Wingdings" panose="05000000000000000000" pitchFamily="2" charset="2"/>
              </a:rPr>
              <a:t>проверки</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184487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5118264"/>
          </a:xfrm>
        </p:spPr>
        <p:txBody>
          <a:bodyPr>
            <a:normAutofit/>
          </a:bodyPr>
          <a:lstStyle/>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Проводится по </a:t>
            </a:r>
            <a:r>
              <a:rPr lang="ru-RU" dirty="0">
                <a:latin typeface="Arial" panose="020B0604020202020204" pitchFamily="34" charset="0"/>
                <a:cs typeface="Arial" panose="020B0604020202020204" pitchFamily="34" charset="0"/>
                <a:sym typeface="Wingdings" panose="05000000000000000000" pitchFamily="2" charset="2"/>
              </a:rPr>
              <a:t>решению </a:t>
            </a:r>
            <a:r>
              <a:rPr lang="ru-RU" dirty="0" smtClean="0">
                <a:latin typeface="Arial" panose="020B0604020202020204" pitchFamily="34" charset="0"/>
                <a:cs typeface="Arial" panose="020B0604020202020204" pitchFamily="34" charset="0"/>
                <a:sym typeface="Wingdings" panose="05000000000000000000" pitchFamily="2" charset="2"/>
              </a:rPr>
              <a:t>работодателя (представителя нанимателя)</a:t>
            </a: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Решение принимается по каждому служащему индивидуально.</a:t>
            </a: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Срок проверки – как правило, не более 60 дней от даты решения с правом продления до 90 дней на основании служебной записки.</a:t>
            </a: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Лицо, в отношении которого проводится проверка, должно быть (1) уведомлено о её проведении и (2) ознакомлено с результатами проверки (под роспись либо актом, что отказался).</a:t>
            </a: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При выявлении в ходе проверки </a:t>
            </a:r>
            <a:r>
              <a:rPr lang="ru-RU" dirty="0" smtClean="0">
                <a:solidFill>
                  <a:srgbClr val="0000FF"/>
                </a:solidFill>
                <a:latin typeface="Arial" panose="020B0604020202020204" pitchFamily="34" charset="0"/>
                <a:cs typeface="Arial" panose="020B0604020202020204" pitchFamily="34" charset="0"/>
                <a:sym typeface="Wingdings" panose="05000000000000000000" pitchFamily="2" charset="2"/>
              </a:rPr>
              <a:t>признаков</a:t>
            </a:r>
            <a:r>
              <a:rPr lang="ru-RU" dirty="0" smtClean="0">
                <a:latin typeface="Arial" panose="020B0604020202020204" pitchFamily="34" charset="0"/>
                <a:cs typeface="Arial" panose="020B0604020202020204" pitchFamily="34" charset="0"/>
                <a:sym typeface="Wingdings" panose="05000000000000000000" pitchFamily="2" charset="2"/>
              </a:rPr>
              <a:t> </a:t>
            </a:r>
            <a:r>
              <a:rPr lang="ru-RU" dirty="0">
                <a:latin typeface="Arial" panose="020B0604020202020204" pitchFamily="34" charset="0"/>
                <a:cs typeface="Arial" panose="020B0604020202020204" pitchFamily="34" charset="0"/>
                <a:sym typeface="Wingdings" panose="05000000000000000000" pitchFamily="2" charset="2"/>
              </a:rPr>
              <a:t>преступления или административного правонарушения, материалы об этом </a:t>
            </a:r>
            <a:r>
              <a:rPr lang="ru-RU" dirty="0" smtClean="0">
                <a:latin typeface="Arial" panose="020B0604020202020204" pitchFamily="34" charset="0"/>
                <a:cs typeface="Arial" panose="020B0604020202020204" pitchFamily="34" charset="0"/>
                <a:sym typeface="Wingdings" panose="05000000000000000000" pitchFamily="2" charset="2"/>
              </a:rPr>
              <a:t>передаются в соответствующие органы.</a:t>
            </a:r>
            <a:endParaRPr lang="ru-RU"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endParaRPr lang="ru-RU"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Требования к проверке</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815790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lnSpcReduction="10000"/>
          </a:bodyPr>
          <a:lstStyle/>
          <a:p>
            <a:pPr marL="0" indent="0">
              <a:spcBef>
                <a:spcPts val="600"/>
              </a:spcBef>
              <a:buNone/>
              <a:defRPr/>
            </a:pPr>
            <a:r>
              <a:rPr lang="ru-RU" sz="2400" b="1" dirty="0" smtClean="0">
                <a:latin typeface="Arial" panose="020B0604020202020204" pitchFamily="34" charset="0"/>
                <a:cs typeface="Arial" panose="020B0604020202020204" pitchFamily="34" charset="0"/>
                <a:sym typeface="Wingdings" panose="05000000000000000000" pitchFamily="2" charset="2"/>
              </a:rPr>
              <a:t>Лицо, в отношении которого проводится проверка, вправе: </a:t>
            </a:r>
          </a:p>
          <a:p>
            <a:pPr>
              <a:spcBef>
                <a:spcPts val="600"/>
              </a:spcBef>
              <a:defRPr/>
            </a:pPr>
            <a:r>
              <a:rPr lang="ru-RU" sz="2400" dirty="0">
                <a:latin typeface="Arial" panose="020B0604020202020204" pitchFamily="34" charset="0"/>
                <a:cs typeface="Arial" panose="020B0604020202020204" pitchFamily="34" charset="0"/>
                <a:sym typeface="Wingdings" panose="05000000000000000000" pitchFamily="2" charset="2"/>
              </a:rPr>
              <a:t>давать пояснения в письменной форме в ходе проверки, а также по результатам проверки;</a:t>
            </a:r>
          </a:p>
          <a:p>
            <a:pPr>
              <a:spcBef>
                <a:spcPts val="600"/>
              </a:spcBef>
              <a:defRPr/>
            </a:pPr>
            <a:r>
              <a:rPr lang="ru-RU" sz="2400" dirty="0" smtClean="0">
                <a:latin typeface="Arial" panose="020B0604020202020204" pitchFamily="34" charset="0"/>
                <a:cs typeface="Arial" panose="020B0604020202020204" pitchFamily="34" charset="0"/>
                <a:sym typeface="Wingdings" panose="05000000000000000000" pitchFamily="2" charset="2"/>
              </a:rPr>
              <a:t>представлять </a:t>
            </a:r>
            <a:r>
              <a:rPr lang="ru-RU" sz="2400" dirty="0">
                <a:latin typeface="Arial" panose="020B0604020202020204" pitchFamily="34" charset="0"/>
                <a:cs typeface="Arial" panose="020B0604020202020204" pitchFamily="34" charset="0"/>
                <a:sym typeface="Wingdings" panose="05000000000000000000" pitchFamily="2" charset="2"/>
              </a:rPr>
              <a:t>дополнительные материалы и давать по ним пояснения в письменной </a:t>
            </a:r>
            <a:r>
              <a:rPr lang="ru-RU" sz="2400" dirty="0" smtClean="0">
                <a:latin typeface="Arial" panose="020B0604020202020204" pitchFamily="34" charset="0"/>
                <a:cs typeface="Arial" panose="020B0604020202020204" pitchFamily="34" charset="0"/>
                <a:sym typeface="Wingdings" panose="05000000000000000000" pitchFamily="2" charset="2"/>
              </a:rPr>
              <a:t>форме;</a:t>
            </a:r>
          </a:p>
          <a:p>
            <a:pPr>
              <a:spcBef>
                <a:spcPts val="600"/>
              </a:spcBef>
              <a:defRPr/>
            </a:pPr>
            <a:r>
              <a:rPr lang="ru-RU" sz="2400" dirty="0" smtClean="0">
                <a:solidFill>
                  <a:srgbClr val="0000FF"/>
                </a:solidFill>
                <a:latin typeface="Arial" panose="020B0604020202020204" pitchFamily="34" charset="0"/>
                <a:cs typeface="Arial" panose="020B0604020202020204" pitchFamily="34" charset="0"/>
                <a:sym typeface="Wingdings" panose="05000000000000000000" pitchFamily="2" charset="2"/>
              </a:rPr>
              <a:t>обжаловать результаты проверки</a:t>
            </a:r>
            <a:r>
              <a:rPr lang="ru-RU" sz="2400" dirty="0" smtClean="0">
                <a:latin typeface="Arial" panose="020B0604020202020204" pitchFamily="34" charset="0"/>
                <a:cs typeface="Arial" panose="020B0604020202020204" pitchFamily="34" charset="0"/>
                <a:sym typeface="Wingdings" panose="05000000000000000000" pitchFamily="2" charset="2"/>
              </a:rPr>
              <a:t>.</a:t>
            </a:r>
          </a:p>
          <a:p>
            <a:pPr marL="0" indent="0">
              <a:spcBef>
                <a:spcPts val="600"/>
              </a:spcBef>
              <a:buNone/>
              <a:defRPr/>
            </a:pPr>
            <a:r>
              <a:rPr lang="ru-RU" sz="2400" b="1" dirty="0" smtClean="0">
                <a:latin typeface="Arial" panose="020B0604020202020204" pitchFamily="34" charset="0"/>
                <a:cs typeface="Arial" panose="020B0604020202020204" pitchFamily="34" charset="0"/>
                <a:sym typeface="Wingdings" panose="05000000000000000000" pitchFamily="2" charset="2"/>
              </a:rPr>
              <a:t>Орган, осуществляющий проверку, вправе:</a:t>
            </a:r>
          </a:p>
          <a:p>
            <a:pPr>
              <a:spcBef>
                <a:spcPts val="600"/>
              </a:spcBef>
              <a:defRPr/>
            </a:pPr>
            <a:r>
              <a:rPr lang="ru-RU" sz="2400" dirty="0">
                <a:latin typeface="Arial" panose="020B0604020202020204" pitchFamily="34" charset="0"/>
                <a:cs typeface="Arial" panose="020B0604020202020204" pitchFamily="34" charset="0"/>
                <a:sym typeface="Wingdings" panose="05000000000000000000" pitchFamily="2" charset="2"/>
              </a:rPr>
              <a:t>проводить </a:t>
            </a:r>
            <a:r>
              <a:rPr lang="ru-RU" sz="2400" dirty="0" smtClean="0">
                <a:latin typeface="Arial" panose="020B0604020202020204" pitchFamily="34" charset="0"/>
                <a:cs typeface="Arial" panose="020B0604020202020204" pitchFamily="34" charset="0"/>
                <a:sym typeface="Wingdings" panose="05000000000000000000" pitchFamily="2" charset="2"/>
              </a:rPr>
              <a:t>беседу с указанным лицом, </a:t>
            </a:r>
            <a:r>
              <a:rPr lang="ru-RU" sz="2400" u="sng" dirty="0" smtClean="0">
                <a:latin typeface="Arial" panose="020B0604020202020204" pitchFamily="34" charset="0"/>
                <a:cs typeface="Arial" panose="020B0604020202020204" pitchFamily="34" charset="0"/>
                <a:sym typeface="Wingdings" panose="05000000000000000000" pitchFamily="2" charset="2"/>
              </a:rPr>
              <a:t>с его родственниками – с их согласия</a:t>
            </a:r>
            <a:r>
              <a:rPr lang="ru-RU" sz="2400" dirty="0" smtClean="0">
                <a:latin typeface="Arial" panose="020B0604020202020204" pitchFamily="34" charset="0"/>
                <a:cs typeface="Arial" panose="020B0604020202020204" pitchFamily="34" charset="0"/>
                <a:sym typeface="Wingdings" panose="05000000000000000000" pitchFamily="2" charset="2"/>
              </a:rPr>
              <a:t>;</a:t>
            </a:r>
            <a:endParaRPr lang="ru-RU" sz="2400"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2400" dirty="0" smtClean="0">
                <a:latin typeface="Arial" panose="020B0604020202020204" pitchFamily="34" charset="0"/>
                <a:cs typeface="Arial" panose="020B0604020202020204" pitchFamily="34" charset="0"/>
                <a:sym typeface="Wingdings" panose="05000000000000000000" pitchFamily="2" charset="2"/>
              </a:rPr>
              <a:t>изучать </a:t>
            </a:r>
            <a:r>
              <a:rPr lang="ru-RU" sz="2400" dirty="0">
                <a:latin typeface="Arial" panose="020B0604020202020204" pitchFamily="34" charset="0"/>
                <a:cs typeface="Arial" panose="020B0604020202020204" pitchFamily="34" charset="0"/>
                <a:sym typeface="Wingdings" panose="05000000000000000000" pitchFamily="2" charset="2"/>
              </a:rPr>
              <a:t>представленные </a:t>
            </a:r>
            <a:r>
              <a:rPr lang="ru-RU" sz="2400" dirty="0" smtClean="0">
                <a:latin typeface="Arial" panose="020B0604020202020204" pitchFamily="34" charset="0"/>
                <a:cs typeface="Arial" panose="020B0604020202020204" pitchFamily="34" charset="0"/>
                <a:sym typeface="Wingdings" panose="05000000000000000000" pitchFamily="2" charset="2"/>
              </a:rPr>
              <a:t>сведения </a:t>
            </a:r>
            <a:r>
              <a:rPr lang="ru-RU" sz="2400" dirty="0">
                <a:latin typeface="Arial" panose="020B0604020202020204" pitchFamily="34" charset="0"/>
                <a:cs typeface="Arial" panose="020B0604020202020204" pitchFamily="34" charset="0"/>
                <a:sym typeface="Wingdings" panose="05000000000000000000" pitchFamily="2" charset="2"/>
              </a:rPr>
              <a:t>о доходах, об имуществе и обязательствах имущественного характера и дополнительные материалы;</a:t>
            </a:r>
          </a:p>
          <a:p>
            <a:pPr>
              <a:spcBef>
                <a:spcPts val="600"/>
              </a:spcBef>
              <a:defRPr/>
            </a:pPr>
            <a:r>
              <a:rPr lang="ru-RU" sz="2400" dirty="0" smtClean="0">
                <a:latin typeface="Arial" panose="020B0604020202020204" pitchFamily="34" charset="0"/>
                <a:cs typeface="Arial" panose="020B0604020202020204" pitchFamily="34" charset="0"/>
                <a:sym typeface="Wingdings" panose="05000000000000000000" pitchFamily="2" charset="2"/>
              </a:rPr>
              <a:t>получать пояснения от проверяемого лица по </a:t>
            </a:r>
            <a:r>
              <a:rPr lang="ru-RU" sz="2400" dirty="0">
                <a:latin typeface="Arial" panose="020B0604020202020204" pitchFamily="34" charset="0"/>
                <a:cs typeface="Arial" panose="020B0604020202020204" pitchFamily="34" charset="0"/>
                <a:sym typeface="Wingdings" panose="05000000000000000000" pitchFamily="2" charset="2"/>
              </a:rPr>
              <a:t>представленным им сведениям о доходах, об имуществе и обязательствах имущественного характера и дополнительным </a:t>
            </a:r>
            <a:r>
              <a:rPr lang="ru-RU" sz="2400" dirty="0" smtClean="0">
                <a:latin typeface="Arial" panose="020B0604020202020204" pitchFamily="34" charset="0"/>
                <a:cs typeface="Arial" panose="020B0604020202020204" pitchFamily="34" charset="0"/>
                <a:sym typeface="Wingdings" panose="05000000000000000000" pitchFamily="2" charset="2"/>
              </a:rPr>
              <a:t>материалам</a:t>
            </a:r>
          </a:p>
          <a:p>
            <a:pPr>
              <a:spcBef>
                <a:spcPts val="600"/>
              </a:spcBef>
              <a:defRPr/>
            </a:pPr>
            <a:r>
              <a:rPr lang="ru-RU" sz="2400" dirty="0" smtClean="0">
                <a:solidFill>
                  <a:srgbClr val="0000FF"/>
                </a:solidFill>
                <a:latin typeface="Arial" panose="020B0604020202020204" pitchFamily="34" charset="0"/>
                <a:cs typeface="Arial" panose="020B0604020202020204" pitchFamily="34" charset="0"/>
                <a:sym typeface="Wingdings" panose="05000000000000000000" pitchFamily="2" charset="2"/>
              </a:rPr>
              <a:t>направлять запросы в уполномоченные органы для уточнения сведений</a:t>
            </a:r>
            <a:endParaRPr lang="ru-RU" sz="3600"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Права субъектов проверки</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541864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a:bodyPr>
          <a:lstStyle/>
          <a:p>
            <a:pPr>
              <a:spcBef>
                <a:spcPts val="600"/>
              </a:spcBef>
              <a:defRPr/>
            </a:pPr>
            <a:r>
              <a:rPr lang="ru-RU" sz="3200" dirty="0" smtClean="0">
                <a:latin typeface="Arial" panose="020B0604020202020204" pitchFamily="34" charset="0"/>
                <a:cs typeface="Arial" panose="020B0604020202020204" pitchFamily="34" charset="0"/>
                <a:sym typeface="Wingdings" panose="05000000000000000000" pitchFamily="2" charset="2"/>
              </a:rPr>
              <a:t>назначение </a:t>
            </a:r>
            <a:r>
              <a:rPr lang="ru-RU" sz="3200" dirty="0">
                <a:latin typeface="Arial" panose="020B0604020202020204" pitchFamily="34" charset="0"/>
                <a:cs typeface="Arial" panose="020B0604020202020204" pitchFamily="34" charset="0"/>
                <a:sym typeface="Wingdings" panose="05000000000000000000" pitchFamily="2" charset="2"/>
              </a:rPr>
              <a:t>гражданина, претендующего на замещение </a:t>
            </a:r>
            <a:r>
              <a:rPr lang="ru-RU" sz="3200" dirty="0" smtClean="0">
                <a:latin typeface="Arial" panose="020B0604020202020204" pitchFamily="34" charset="0"/>
                <a:cs typeface="Arial" panose="020B0604020202020204" pitchFamily="34" charset="0"/>
                <a:sym typeface="Wingdings" panose="05000000000000000000" pitchFamily="2" charset="2"/>
              </a:rPr>
              <a:t>должности, </a:t>
            </a:r>
            <a:r>
              <a:rPr lang="ru-RU" sz="3200" dirty="0">
                <a:latin typeface="Arial" panose="020B0604020202020204" pitchFamily="34" charset="0"/>
                <a:cs typeface="Arial" panose="020B0604020202020204" pitchFamily="34" charset="0"/>
                <a:sym typeface="Wingdings" panose="05000000000000000000" pitchFamily="2" charset="2"/>
              </a:rPr>
              <a:t>на </a:t>
            </a:r>
            <a:r>
              <a:rPr lang="ru-RU" sz="3200" dirty="0" smtClean="0">
                <a:latin typeface="Arial" panose="020B0604020202020204" pitchFamily="34" charset="0"/>
                <a:cs typeface="Arial" panose="020B0604020202020204" pitchFamily="34" charset="0"/>
                <a:sym typeface="Wingdings" panose="05000000000000000000" pitchFamily="2" charset="2"/>
              </a:rPr>
              <a:t>соответствующую должность;</a:t>
            </a:r>
            <a:endParaRPr lang="ru-RU" sz="3200"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3200" dirty="0" smtClean="0">
                <a:latin typeface="Arial" panose="020B0604020202020204" pitchFamily="34" charset="0"/>
                <a:cs typeface="Arial" panose="020B0604020202020204" pitchFamily="34" charset="0"/>
                <a:sym typeface="Wingdings" panose="05000000000000000000" pitchFamily="2" charset="2"/>
              </a:rPr>
              <a:t>отказ </a:t>
            </a:r>
            <a:r>
              <a:rPr lang="ru-RU" sz="3200" dirty="0">
                <a:latin typeface="Arial" panose="020B0604020202020204" pitchFamily="34" charset="0"/>
                <a:cs typeface="Arial" panose="020B0604020202020204" pitchFamily="34" charset="0"/>
                <a:sym typeface="Wingdings" panose="05000000000000000000" pitchFamily="2" charset="2"/>
              </a:rPr>
              <a:t>гражданину, претендующему на замещение </a:t>
            </a:r>
            <a:r>
              <a:rPr lang="ru-RU" sz="3200" dirty="0" smtClean="0">
                <a:latin typeface="Arial" panose="020B0604020202020204" pitchFamily="34" charset="0"/>
                <a:cs typeface="Arial" panose="020B0604020202020204" pitchFamily="34" charset="0"/>
                <a:sym typeface="Wingdings" panose="05000000000000000000" pitchFamily="2" charset="2"/>
              </a:rPr>
              <a:t>должности, </a:t>
            </a:r>
            <a:r>
              <a:rPr lang="ru-RU" sz="3200" dirty="0">
                <a:latin typeface="Arial" panose="020B0604020202020204" pitchFamily="34" charset="0"/>
                <a:cs typeface="Arial" panose="020B0604020202020204" pitchFamily="34" charset="0"/>
                <a:sym typeface="Wingdings" panose="05000000000000000000" pitchFamily="2" charset="2"/>
              </a:rPr>
              <a:t>в назначении на соответствующую должность</a:t>
            </a:r>
            <a:r>
              <a:rPr lang="ru-RU" sz="3200" dirty="0" smtClean="0">
                <a:latin typeface="Arial" panose="020B0604020202020204" pitchFamily="34" charset="0"/>
                <a:cs typeface="Arial" panose="020B0604020202020204" pitchFamily="34" charset="0"/>
                <a:sym typeface="Wingdings" panose="05000000000000000000" pitchFamily="2" charset="2"/>
              </a:rPr>
              <a:t>;</a:t>
            </a:r>
            <a:endParaRPr lang="ru-RU" sz="3200"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3200" dirty="0" smtClean="0">
                <a:latin typeface="Arial" panose="020B0604020202020204" pitchFamily="34" charset="0"/>
                <a:cs typeface="Arial" panose="020B0604020202020204" pitchFamily="34" charset="0"/>
                <a:sym typeface="Wingdings" panose="05000000000000000000" pitchFamily="2" charset="2"/>
              </a:rPr>
              <a:t>применение </a:t>
            </a:r>
            <a:r>
              <a:rPr lang="ru-RU" sz="3200" dirty="0">
                <a:latin typeface="Arial" panose="020B0604020202020204" pitchFamily="34" charset="0"/>
                <a:cs typeface="Arial" panose="020B0604020202020204" pitchFamily="34" charset="0"/>
                <a:sym typeface="Wingdings" panose="05000000000000000000" pitchFamily="2" charset="2"/>
              </a:rPr>
              <a:t>к лицу, </a:t>
            </a:r>
            <a:r>
              <a:rPr lang="ru-RU" sz="3200" dirty="0" smtClean="0">
                <a:latin typeface="Arial" panose="020B0604020202020204" pitchFamily="34" charset="0"/>
                <a:cs typeface="Arial" panose="020B0604020202020204" pitchFamily="34" charset="0"/>
                <a:sym typeface="Wingdings" panose="05000000000000000000" pitchFamily="2" charset="2"/>
              </a:rPr>
              <a:t>уже замещающему должность, </a:t>
            </a:r>
            <a:r>
              <a:rPr lang="ru-RU" sz="3200" dirty="0">
                <a:latin typeface="Arial" panose="020B0604020202020204" pitchFamily="34" charset="0"/>
                <a:cs typeface="Arial" panose="020B0604020202020204" pitchFamily="34" charset="0"/>
                <a:sym typeface="Wingdings" panose="05000000000000000000" pitchFamily="2" charset="2"/>
              </a:rPr>
              <a:t>мер дисциплинарной </a:t>
            </a:r>
            <a:r>
              <a:rPr lang="ru-RU" sz="3200" dirty="0" smtClean="0">
                <a:latin typeface="Arial" panose="020B0604020202020204" pitchFamily="34" charset="0"/>
                <a:cs typeface="Arial" panose="020B0604020202020204" pitchFamily="34" charset="0"/>
                <a:sym typeface="Wingdings" panose="05000000000000000000" pitchFamily="2" charset="2"/>
              </a:rPr>
              <a:t>ответственности вплоть до увольнения;</a:t>
            </a:r>
          </a:p>
          <a:p>
            <a:pPr>
              <a:spcBef>
                <a:spcPts val="600"/>
              </a:spcBef>
              <a:defRPr/>
            </a:pPr>
            <a:r>
              <a:rPr lang="ru-RU" sz="3200" dirty="0" smtClean="0">
                <a:solidFill>
                  <a:srgbClr val="0000FF"/>
                </a:solidFill>
                <a:latin typeface="Arial" panose="020B0604020202020204" pitchFamily="34" charset="0"/>
                <a:cs typeface="Arial" panose="020B0604020202020204" pitchFamily="34" charset="0"/>
                <a:sym typeface="Wingdings" panose="05000000000000000000" pitchFamily="2" charset="2"/>
              </a:rPr>
              <a:t>передать материалы в правоохранительные или иные органы в случае выявления правонарушений или преступлений, относящихся к компетенции этих органов</a:t>
            </a:r>
            <a:r>
              <a:rPr lang="ru-RU" sz="3200" dirty="0" smtClean="0">
                <a:latin typeface="Arial" panose="020B0604020202020204" pitchFamily="34" charset="0"/>
                <a:cs typeface="Arial" panose="020B0604020202020204" pitchFamily="34" charset="0"/>
                <a:sym typeface="Wingdings" panose="05000000000000000000" pitchFamily="2" charset="2"/>
              </a:rPr>
              <a:t>.</a:t>
            </a:r>
            <a:endParaRPr lang="ru-RU" sz="3200"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endParaRPr lang="ru-RU" sz="3600"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Решение по итогам проверки</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90367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a:bodyPr>
          <a:lstStyle/>
          <a:p>
            <a:pPr>
              <a:spcBef>
                <a:spcPts val="600"/>
              </a:spcBef>
              <a:defRPr/>
            </a:pPr>
            <a:r>
              <a:rPr lang="ru-RU" sz="3200" dirty="0" smtClean="0">
                <a:latin typeface="Arial" panose="020B0604020202020204" pitchFamily="34" charset="0"/>
                <a:cs typeface="Arial" panose="020B0604020202020204" pitchFamily="34" charset="0"/>
                <a:sym typeface="Wingdings" panose="05000000000000000000" pitchFamily="2" charset="2"/>
              </a:rPr>
              <a:t>Оценка </a:t>
            </a:r>
            <a:r>
              <a:rPr lang="ru-RU" sz="3200" dirty="0">
                <a:latin typeface="Arial" panose="020B0604020202020204" pitchFamily="34" charset="0"/>
                <a:cs typeface="Arial" panose="020B0604020202020204" pitchFamily="34" charset="0"/>
                <a:sym typeface="Wingdings" panose="05000000000000000000" pitchFamily="2" charset="2"/>
              </a:rPr>
              <a:t>соразмерности понесенных расходов на сделки в отчетном периоде доходам осуществляется исходя из доходов, полученных служащим и его супругой (супругом) </a:t>
            </a:r>
            <a:r>
              <a:rPr lang="ru-RU" sz="3200" dirty="0" smtClean="0">
                <a:solidFill>
                  <a:srgbClr val="0000FF"/>
                </a:solidFill>
                <a:latin typeface="Arial" panose="020B0604020202020204" pitchFamily="34" charset="0"/>
                <a:cs typeface="Arial" panose="020B0604020202020204" pitchFamily="34" charset="0"/>
                <a:sym typeface="Wingdings" panose="05000000000000000000" pitchFamily="2" charset="2"/>
              </a:rPr>
              <a:t>только за </a:t>
            </a:r>
            <a:r>
              <a:rPr lang="ru-RU" sz="3200" dirty="0">
                <a:solidFill>
                  <a:srgbClr val="0000FF"/>
                </a:solidFill>
                <a:latin typeface="Arial" panose="020B0604020202020204" pitchFamily="34" charset="0"/>
                <a:cs typeface="Arial" panose="020B0604020202020204" pitchFamily="34" charset="0"/>
                <a:sym typeface="Wingdings" panose="05000000000000000000" pitchFamily="2" charset="2"/>
              </a:rPr>
              <a:t>три последних года</a:t>
            </a:r>
            <a:r>
              <a:rPr lang="ru-RU" sz="3200" dirty="0">
                <a:latin typeface="Arial" panose="020B0604020202020204" pitchFamily="34" charset="0"/>
                <a:cs typeface="Arial" panose="020B0604020202020204" pitchFamily="34" charset="0"/>
                <a:sym typeface="Wingdings" panose="05000000000000000000" pitchFamily="2" charset="2"/>
              </a:rPr>
              <a:t>, предшествующих отчетному </a:t>
            </a:r>
            <a:r>
              <a:rPr lang="ru-RU" sz="3200" dirty="0" smtClean="0">
                <a:latin typeface="Arial" panose="020B0604020202020204" pitchFamily="34" charset="0"/>
                <a:cs typeface="Arial" panose="020B0604020202020204" pitchFamily="34" charset="0"/>
                <a:sym typeface="Wingdings" panose="05000000000000000000" pitchFamily="2" charset="2"/>
              </a:rPr>
              <a:t>периоду</a:t>
            </a:r>
          </a:p>
          <a:p>
            <a:pPr>
              <a:spcBef>
                <a:spcPts val="600"/>
              </a:spcBef>
              <a:defRPr/>
            </a:pPr>
            <a:r>
              <a:rPr lang="ru-RU" sz="3200" dirty="0" smtClean="0">
                <a:latin typeface="Arial" panose="020B0604020202020204" pitchFamily="34" charset="0"/>
                <a:cs typeface="Arial" panose="020B0604020202020204" pitchFamily="34" charset="0"/>
                <a:sym typeface="Wingdings" panose="05000000000000000000" pitchFamily="2" charset="2"/>
              </a:rPr>
              <a:t>При </a:t>
            </a:r>
            <a:r>
              <a:rPr lang="ru-RU" sz="3200" dirty="0">
                <a:latin typeface="Arial" panose="020B0604020202020204" pitchFamily="34" charset="0"/>
                <a:cs typeface="Arial" panose="020B0604020202020204" pitchFamily="34" charset="0"/>
                <a:sym typeface="Wingdings" panose="05000000000000000000" pitchFamily="2" charset="2"/>
              </a:rPr>
              <a:t>установлении фактов </a:t>
            </a:r>
            <a:r>
              <a:rPr lang="ru-RU" sz="3200" dirty="0">
                <a:solidFill>
                  <a:srgbClr val="0000FF"/>
                </a:solidFill>
                <a:latin typeface="Arial" panose="020B0604020202020204" pitchFamily="34" charset="0"/>
                <a:cs typeface="Arial" panose="020B0604020202020204" pitchFamily="34" charset="0"/>
                <a:sym typeface="Wingdings" panose="05000000000000000000" pitchFamily="2" charset="2"/>
              </a:rPr>
              <a:t>ежегодной покупки </a:t>
            </a:r>
            <a:r>
              <a:rPr lang="ru-RU" sz="3200" dirty="0">
                <a:latin typeface="Arial" panose="020B0604020202020204" pitchFamily="34" charset="0"/>
                <a:cs typeface="Arial" panose="020B0604020202020204" pitchFamily="34" charset="0"/>
                <a:sym typeface="Wingdings" panose="05000000000000000000" pitchFamily="2" charset="2"/>
              </a:rPr>
              <a:t>объектов имущества, ценных бумаг, акций </a:t>
            </a:r>
            <a:r>
              <a:rPr lang="ru-RU" sz="3200" dirty="0" smtClean="0">
                <a:latin typeface="Arial" panose="020B0604020202020204" pitchFamily="34" charset="0"/>
                <a:cs typeface="Arial" panose="020B0604020202020204" pitchFamily="34" charset="0"/>
                <a:sym typeface="Wingdings" panose="05000000000000000000" pitchFamily="2" charset="2"/>
              </a:rPr>
              <a:t>рекомендуется </a:t>
            </a:r>
            <a:r>
              <a:rPr lang="ru-RU" sz="3200" dirty="0">
                <a:latin typeface="Arial" panose="020B0604020202020204" pitchFamily="34" charset="0"/>
                <a:cs typeface="Arial" panose="020B0604020202020204" pitchFamily="34" charset="0"/>
                <a:sym typeface="Wingdings" panose="05000000000000000000" pitchFamily="2" charset="2"/>
              </a:rPr>
              <a:t>проводить тщательный анализ расходов и доходов, с целью последующего проведения проверки при необходимости</a:t>
            </a: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Нюансы анализа и проверки по сведениям</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355810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8131" y="1531917"/>
            <a:ext cx="11839698" cy="5213267"/>
          </a:xfrm>
        </p:spPr>
        <p:txBody>
          <a:bodyPr>
            <a:noAutofit/>
          </a:bodyPr>
          <a:lstStyle/>
          <a:p>
            <a:pPr>
              <a:spcBef>
                <a:spcPts val="600"/>
              </a:spcBef>
              <a:defRPr/>
            </a:pPr>
            <a:r>
              <a:rPr lang="ru-RU" sz="2400" dirty="0">
                <a:latin typeface="Arial" panose="020B0604020202020204" pitchFamily="34" charset="0"/>
                <a:cs typeface="Arial" panose="020B0604020202020204" pitchFamily="34" charset="0"/>
                <a:sym typeface="Wingdings" panose="05000000000000000000" pitchFamily="2" charset="2"/>
              </a:rPr>
              <a:t>При наличии оснований для проведения проверки (например, представление органов прокуратуры о сокрытии недвижимого имущества) рекомендуется проводить проверку </a:t>
            </a:r>
            <a:r>
              <a:rPr lang="ru-RU" sz="2400" dirty="0">
                <a:solidFill>
                  <a:srgbClr val="0000FF"/>
                </a:solidFill>
                <a:latin typeface="Arial" panose="020B0604020202020204" pitchFamily="34" charset="0"/>
                <a:cs typeface="Arial" panose="020B0604020202020204" pitchFamily="34" charset="0"/>
                <a:sym typeface="Wingdings" panose="05000000000000000000" pitchFamily="2" charset="2"/>
              </a:rPr>
              <a:t>всех сведений</a:t>
            </a:r>
            <a:r>
              <a:rPr lang="ru-RU" sz="2400" dirty="0">
                <a:latin typeface="Arial" panose="020B0604020202020204" pitchFamily="34" charset="0"/>
                <a:cs typeface="Arial" panose="020B0604020202020204" pitchFamily="34" charset="0"/>
                <a:sym typeface="Wingdings" panose="05000000000000000000" pitchFamily="2" charset="2"/>
              </a:rPr>
              <a:t>, содержащихся в справке, несмотря на то, что сомнение в достоверности представленных сведений заключается, например, лишь по одному разделу справки.</a:t>
            </a:r>
          </a:p>
          <a:p>
            <a:pPr>
              <a:spcBef>
                <a:spcPts val="600"/>
              </a:spcBef>
              <a:defRPr/>
            </a:pPr>
            <a:r>
              <a:rPr lang="ru-RU" sz="2400" dirty="0" smtClean="0">
                <a:solidFill>
                  <a:srgbClr val="0000FF"/>
                </a:solidFill>
                <a:latin typeface="Arial" panose="020B0604020202020204" pitchFamily="34" charset="0"/>
                <a:cs typeface="Arial" panose="020B0604020202020204" pitchFamily="34" charset="0"/>
                <a:sym typeface="Wingdings" panose="05000000000000000000" pitchFamily="2" charset="2"/>
              </a:rPr>
              <a:t>Увольнение</a:t>
            </a:r>
            <a:r>
              <a:rPr lang="ru-RU" sz="2400" dirty="0" smtClean="0">
                <a:latin typeface="Arial" panose="020B0604020202020204" pitchFamily="34" charset="0"/>
                <a:cs typeface="Arial" panose="020B0604020202020204" pitchFamily="34" charset="0"/>
                <a:sym typeface="Wingdings" panose="05000000000000000000" pitchFamily="2" charset="2"/>
              </a:rPr>
              <a:t> не является основанием для завершения проверки</a:t>
            </a:r>
          </a:p>
          <a:p>
            <a:pPr>
              <a:spcBef>
                <a:spcPts val="600"/>
              </a:spcBef>
              <a:defRPr/>
            </a:pPr>
            <a:r>
              <a:rPr lang="ru-RU" sz="2400" dirty="0" smtClean="0">
                <a:latin typeface="Arial" panose="020B0604020202020204" pitchFamily="34" charset="0"/>
                <a:cs typeface="Arial" panose="020B0604020202020204" pitchFamily="34" charset="0"/>
                <a:sym typeface="Wingdings" panose="05000000000000000000" pitchFamily="2" charset="2"/>
              </a:rPr>
              <a:t>Антикоррупционные </a:t>
            </a:r>
            <a:r>
              <a:rPr lang="ru-RU" sz="2400" dirty="0">
                <a:latin typeface="Arial" panose="020B0604020202020204" pitchFamily="34" charset="0"/>
                <a:cs typeface="Arial" panose="020B0604020202020204" pitchFamily="34" charset="0"/>
                <a:sym typeface="Wingdings" panose="05000000000000000000" pitchFamily="2" charset="2"/>
              </a:rPr>
              <a:t>подразделения </a:t>
            </a:r>
            <a:r>
              <a:rPr lang="ru-RU" sz="2400" dirty="0">
                <a:solidFill>
                  <a:srgbClr val="0000FF"/>
                </a:solidFill>
                <a:latin typeface="Arial" panose="020B0604020202020204" pitchFamily="34" charset="0"/>
                <a:cs typeface="Arial" panose="020B0604020202020204" pitchFamily="34" charset="0"/>
                <a:sym typeface="Wingdings" panose="05000000000000000000" pitchFamily="2" charset="2"/>
              </a:rPr>
              <a:t>обязаны уведомить </a:t>
            </a:r>
            <a:r>
              <a:rPr lang="ru-RU" sz="2400" dirty="0">
                <a:latin typeface="Arial" panose="020B0604020202020204" pitchFamily="34" charset="0"/>
                <a:cs typeface="Arial" panose="020B0604020202020204" pitchFamily="34" charset="0"/>
                <a:sym typeface="Wingdings" panose="05000000000000000000" pitchFamily="2" charset="2"/>
              </a:rPr>
              <a:t>служащего в письменной форме о проведении в отношении него или членов его семьи контроля за расходами и о необходимости представить сведения, в том числе об источниках получения средств, за счет которых совершена сделка. </a:t>
            </a:r>
            <a:endParaRPr lang="ru-RU" sz="2400" dirty="0" smtClean="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2400" dirty="0" smtClean="0">
                <a:latin typeface="Arial" panose="020B0604020202020204" pitchFamily="34" charset="0"/>
                <a:cs typeface="Arial" panose="020B0604020202020204" pitchFamily="34" charset="0"/>
                <a:sym typeface="Wingdings" panose="05000000000000000000" pitchFamily="2" charset="2"/>
              </a:rPr>
              <a:t>В </a:t>
            </a:r>
            <a:r>
              <a:rPr lang="ru-RU" sz="2400" dirty="0">
                <a:latin typeface="Arial" panose="020B0604020202020204" pitchFamily="34" charset="0"/>
                <a:cs typeface="Arial" panose="020B0604020202020204" pitchFamily="34" charset="0"/>
                <a:sym typeface="Wingdings" panose="05000000000000000000" pitchFamily="2" charset="2"/>
              </a:rPr>
              <a:t>целях подтверждения финансовой возможности </a:t>
            </a:r>
            <a:r>
              <a:rPr lang="ru-RU" sz="2400" dirty="0">
                <a:solidFill>
                  <a:srgbClr val="0000FF"/>
                </a:solidFill>
                <a:latin typeface="Arial" panose="020B0604020202020204" pitchFamily="34" charset="0"/>
                <a:cs typeface="Arial" panose="020B0604020202020204" pitchFamily="34" charset="0"/>
                <a:sym typeface="Wingdings" panose="05000000000000000000" pitchFamily="2" charset="2"/>
              </a:rPr>
              <a:t>родственников</a:t>
            </a:r>
            <a:r>
              <a:rPr lang="ru-RU" sz="2400" dirty="0">
                <a:latin typeface="Arial" panose="020B0604020202020204" pitchFamily="34" charset="0"/>
                <a:cs typeface="Arial" panose="020B0604020202020204" pitchFamily="34" charset="0"/>
                <a:sym typeface="Wingdings" panose="05000000000000000000" pitchFamily="2" charset="2"/>
              </a:rPr>
              <a:t> служащего антикоррупционным подразделениям предоставлено право проведения бесед со служащим и иными лицами </a:t>
            </a:r>
            <a:r>
              <a:rPr lang="ru-RU" sz="2400" dirty="0">
                <a:solidFill>
                  <a:srgbClr val="0000FF"/>
                </a:solidFill>
                <a:latin typeface="Arial" panose="020B0604020202020204" pitchFamily="34" charset="0"/>
                <a:cs typeface="Arial" panose="020B0604020202020204" pitchFamily="34" charset="0"/>
                <a:sym typeface="Wingdings" panose="05000000000000000000" pitchFamily="2" charset="2"/>
              </a:rPr>
              <a:t>с их согласия</a:t>
            </a:r>
            <a:r>
              <a:rPr lang="ru-RU" sz="2400" dirty="0">
                <a:latin typeface="Arial" panose="020B0604020202020204" pitchFamily="34" charset="0"/>
                <a:cs typeface="Arial" panose="020B0604020202020204" pitchFamily="34" charset="0"/>
                <a:sym typeface="Wingdings" panose="05000000000000000000" pitchFamily="2" charset="2"/>
              </a:rPr>
              <a:t>, в рамках которых может быть запрошена и установлена необходимая информация</a:t>
            </a:r>
            <a:r>
              <a:rPr lang="ru-RU" sz="2400" dirty="0" smtClean="0">
                <a:latin typeface="Arial" panose="020B0604020202020204" pitchFamily="34" charset="0"/>
                <a:cs typeface="Arial" panose="020B0604020202020204" pitchFamily="34" charset="0"/>
                <a:sym typeface="Wingdings" panose="05000000000000000000" pitchFamily="2" charset="2"/>
              </a:rPr>
              <a:t>.</a:t>
            </a:r>
            <a:r>
              <a:rPr lang="ru-RU" sz="2400" dirty="0">
                <a:latin typeface="Arial" panose="020B0604020202020204" pitchFamily="34" charset="0"/>
                <a:cs typeface="Arial" panose="020B0604020202020204" pitchFamily="34" charset="0"/>
                <a:sym typeface="Wingdings" panose="05000000000000000000" pitchFamily="2" charset="2"/>
              </a:rPr>
              <a:t> </a:t>
            </a:r>
          </a:p>
        </p:txBody>
      </p:sp>
      <p:sp>
        <p:nvSpPr>
          <p:cNvPr id="5" name="Заголовок 1"/>
          <p:cNvSpPr>
            <a:spLocks noGrp="1"/>
          </p:cNvSpPr>
          <p:nvPr>
            <p:ph type="title"/>
          </p:nvPr>
        </p:nvSpPr>
        <p:spPr>
          <a:xfrm>
            <a:off x="522514" y="260351"/>
            <a:ext cx="11329060" cy="901699"/>
          </a:xfrm>
        </p:spPr>
        <p:txBody>
          <a:bodyPr>
            <a:normAutofit fontScale="90000"/>
          </a:bodyPr>
          <a:lstStyle/>
          <a:p>
            <a:pPr algn="ctr"/>
            <a:r>
              <a:rPr lang="ru-RU" altLang="ru-RU" sz="4000" b="1" dirty="0">
                <a:latin typeface="Arial" panose="020B0604020202020204" pitchFamily="34" charset="0"/>
                <a:cs typeface="Arial" panose="020B0604020202020204" pitchFamily="34" charset="0"/>
              </a:rPr>
              <a:t>Организационные вопросы осуществления проверки</a:t>
            </a:r>
          </a:p>
        </p:txBody>
      </p:sp>
    </p:spTree>
    <p:extLst>
      <p:ext uri="{BB962C8B-B14F-4D97-AF65-F5344CB8AC3E}">
        <p14:creationId xmlns:p14="http://schemas.microsoft.com/office/powerpoint/2010/main" val="153854271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0011" y="142507"/>
            <a:ext cx="11495314" cy="2078179"/>
          </a:xfrm>
        </p:spPr>
        <p:txBody>
          <a:bodyPr>
            <a:normAutofit/>
          </a:bodyPr>
          <a:lstStyle/>
          <a:p>
            <a:r>
              <a:rPr lang="ru-RU" sz="4400" b="1" dirty="0">
                <a:latin typeface="Arial" panose="020B0604020202020204" pitchFamily="34" charset="0"/>
                <a:cs typeface="Arial" panose="020B0604020202020204" pitchFamily="34" charset="0"/>
              </a:rPr>
              <a:t>Служебная проверка</a:t>
            </a:r>
          </a:p>
        </p:txBody>
      </p:sp>
    </p:spTree>
    <p:extLst>
      <p:ext uri="{BB962C8B-B14F-4D97-AF65-F5344CB8AC3E}">
        <p14:creationId xmlns:p14="http://schemas.microsoft.com/office/powerpoint/2010/main" val="245329565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6255" y="1330036"/>
            <a:ext cx="11875324" cy="5427024"/>
          </a:xfrm>
        </p:spPr>
        <p:txBody>
          <a:bodyPr>
            <a:normAutofit lnSpcReduction="10000"/>
          </a:bodyPr>
          <a:lstStyle/>
          <a:p>
            <a:pPr marL="0" indent="0">
              <a:spcBef>
                <a:spcPts val="600"/>
              </a:spcBef>
              <a:buNone/>
              <a:defRPr/>
            </a:pPr>
            <a:r>
              <a:rPr lang="ru-RU" sz="2400" dirty="0">
                <a:latin typeface="Arial" panose="020B0604020202020204" pitchFamily="34" charset="0"/>
                <a:cs typeface="Arial" panose="020B0604020202020204" pitchFamily="34" charset="0"/>
              </a:rPr>
              <a:t>Федеральный закон от 27.07.2004 N 79-ФЗ </a:t>
            </a:r>
            <a:r>
              <a:rPr lang="ru-RU" sz="2400" dirty="0" smtClean="0">
                <a:latin typeface="Arial" panose="020B0604020202020204" pitchFamily="34" charset="0"/>
                <a:cs typeface="Arial" panose="020B0604020202020204" pitchFamily="34" charset="0"/>
              </a:rPr>
              <a:t>«</a:t>
            </a:r>
            <a:r>
              <a:rPr lang="ru-RU" sz="2400" b="1" dirty="0" smtClean="0">
                <a:latin typeface="Arial" panose="020B0604020202020204" pitchFamily="34" charset="0"/>
                <a:cs typeface="Arial" panose="020B0604020202020204" pitchFamily="34" charset="0"/>
              </a:rPr>
              <a:t>О </a:t>
            </a:r>
            <a:r>
              <a:rPr lang="ru-RU" sz="2400" b="1" dirty="0">
                <a:latin typeface="Arial" panose="020B0604020202020204" pitchFamily="34" charset="0"/>
                <a:cs typeface="Arial" panose="020B0604020202020204" pitchFamily="34" charset="0"/>
              </a:rPr>
              <a:t>государственной гражданской службе Российской </a:t>
            </a:r>
            <a:r>
              <a:rPr lang="ru-RU" sz="2400" b="1" dirty="0" smtClean="0">
                <a:latin typeface="Arial" panose="020B0604020202020204" pitchFamily="34" charset="0"/>
                <a:cs typeface="Arial" panose="020B0604020202020204" pitchFamily="34" charset="0"/>
              </a:rPr>
              <a:t>Федерации</a:t>
            </a:r>
            <a:r>
              <a:rPr lang="ru-RU" sz="2400" dirty="0" smtClean="0">
                <a:latin typeface="Arial" panose="020B0604020202020204" pitchFamily="34" charset="0"/>
                <a:cs typeface="Arial" panose="020B0604020202020204" pitchFamily="34" charset="0"/>
              </a:rPr>
              <a:t>» (Статья </a:t>
            </a:r>
            <a:r>
              <a:rPr lang="ru-RU" sz="2400" dirty="0">
                <a:latin typeface="Arial" panose="020B0604020202020204" pitchFamily="34" charset="0"/>
                <a:cs typeface="Arial" panose="020B0604020202020204" pitchFamily="34" charset="0"/>
              </a:rPr>
              <a:t>59. Служебная </a:t>
            </a:r>
            <a:r>
              <a:rPr lang="ru-RU" sz="2400" dirty="0" smtClean="0">
                <a:latin typeface="Arial" panose="020B0604020202020204" pitchFamily="34" charset="0"/>
                <a:cs typeface="Arial" panose="020B0604020202020204" pitchFamily="34" charset="0"/>
              </a:rPr>
              <a:t>проверка) – определения </a:t>
            </a:r>
            <a:r>
              <a:rPr lang="ru-RU" sz="2400" dirty="0">
                <a:latin typeface="Arial" panose="020B0604020202020204" pitchFamily="34" charset="0"/>
                <a:cs typeface="Arial" panose="020B0604020202020204" pitchFamily="34" charset="0"/>
              </a:rPr>
              <a:t>«служебная проверка» </a:t>
            </a:r>
            <a:r>
              <a:rPr lang="ru-RU" sz="2400" dirty="0" smtClean="0">
                <a:latin typeface="Arial" panose="020B0604020202020204" pitchFamily="34" charset="0"/>
                <a:cs typeface="Arial" panose="020B0604020202020204" pitchFamily="34" charset="0"/>
              </a:rPr>
              <a:t>закон не содержит, но исходя </a:t>
            </a:r>
            <a:r>
              <a:rPr lang="ru-RU" sz="2400" dirty="0">
                <a:latin typeface="Arial" panose="020B0604020202020204" pitchFamily="34" charset="0"/>
                <a:cs typeface="Arial" panose="020B0604020202020204" pitchFamily="34" charset="0"/>
              </a:rPr>
              <a:t>из его содержания, служебную проверку можно определить как </a:t>
            </a:r>
            <a:r>
              <a:rPr lang="ru-RU" sz="2400" dirty="0">
                <a:solidFill>
                  <a:srgbClr val="C00000"/>
                </a:solidFill>
                <a:latin typeface="Arial" panose="020B0604020202020204" pitchFamily="34" charset="0"/>
                <a:cs typeface="Arial" panose="020B0604020202020204" pitchFamily="34" charset="0"/>
              </a:rPr>
              <a:t>совокупность мероприятий, проводимых соответствующими должностными лицами государственного органа в целях своевременного, всестороннего, полного и объективного исследования дисциплинарных проступков государственных гражданских служащих или для опровержения сведений, порочащих честь и достоинство гражданских служащих</a:t>
            </a:r>
            <a:r>
              <a:rPr lang="ru-RU" sz="2400" dirty="0">
                <a:latin typeface="Arial" panose="020B0604020202020204" pitchFamily="34" charset="0"/>
                <a:cs typeface="Arial" panose="020B0604020202020204" pitchFamily="34" charset="0"/>
              </a:rPr>
              <a:t>.</a:t>
            </a:r>
            <a:endParaRPr lang="ru-RU" sz="2400" dirty="0" smtClean="0">
              <a:latin typeface="Arial" panose="020B0604020202020204" pitchFamily="34" charset="0"/>
              <a:cs typeface="Arial" panose="020B0604020202020204" pitchFamily="34" charset="0"/>
            </a:endParaRPr>
          </a:p>
          <a:p>
            <a:pPr marL="0" indent="0">
              <a:spcBef>
                <a:spcPts val="600"/>
              </a:spcBef>
              <a:buNone/>
              <a:defRPr/>
            </a:pPr>
            <a:r>
              <a:rPr lang="ru-RU" sz="2400" b="1" dirty="0" smtClean="0">
                <a:latin typeface="Arial" panose="020B0604020202020204" pitchFamily="34" charset="0"/>
                <a:cs typeface="Arial" panose="020B0604020202020204" pitchFamily="34" charset="0"/>
              </a:rPr>
              <a:t>Трудовой кодекс Российской Федерации </a:t>
            </a:r>
            <a:r>
              <a:rPr lang="ru-RU" sz="2400" dirty="0" smtClean="0">
                <a:latin typeface="Arial" panose="020B0604020202020204" pitchFamily="34" charset="0"/>
                <a:cs typeface="Arial" panose="020B0604020202020204" pitchFamily="34" charset="0"/>
              </a:rPr>
              <a:t>от </a:t>
            </a:r>
            <a:r>
              <a:rPr lang="ru-RU" sz="2400" dirty="0">
                <a:latin typeface="Arial" panose="020B0604020202020204" pitchFamily="34" charset="0"/>
                <a:cs typeface="Arial" panose="020B0604020202020204" pitchFamily="34" charset="0"/>
              </a:rPr>
              <a:t>30.12.2001 N 197-ФЗ </a:t>
            </a:r>
            <a:r>
              <a:rPr lang="ru-RU" sz="2400" dirty="0" smtClean="0">
                <a:latin typeface="Arial" panose="020B0604020202020204" pitchFamily="34" charset="0"/>
                <a:cs typeface="Arial" panose="020B0604020202020204" pitchFamily="34" charset="0"/>
              </a:rPr>
              <a:t>(Статья </a:t>
            </a:r>
            <a:r>
              <a:rPr lang="ru-RU" sz="2400" dirty="0">
                <a:latin typeface="Arial" panose="020B0604020202020204" pitchFamily="34" charset="0"/>
                <a:cs typeface="Arial" panose="020B0604020202020204" pitchFamily="34" charset="0"/>
              </a:rPr>
              <a:t>193. </a:t>
            </a:r>
            <a:r>
              <a:rPr lang="ru-RU" sz="2400" dirty="0" smtClean="0">
                <a:latin typeface="Arial" panose="020B0604020202020204" pitchFamily="34" charset="0"/>
                <a:cs typeface="Arial" panose="020B0604020202020204" pitchFamily="34" charset="0"/>
              </a:rPr>
              <a:t>Порядок </a:t>
            </a:r>
            <a:r>
              <a:rPr lang="ru-RU" sz="2400" dirty="0">
                <a:latin typeface="Arial" panose="020B0604020202020204" pitchFamily="34" charset="0"/>
                <a:cs typeface="Arial" panose="020B0604020202020204" pitchFamily="34" charset="0"/>
              </a:rPr>
              <a:t>применения дисциплинарных </a:t>
            </a:r>
            <a:r>
              <a:rPr lang="ru-RU" sz="2400" dirty="0" smtClean="0">
                <a:latin typeface="Arial" panose="020B0604020202020204" pitchFamily="34" charset="0"/>
                <a:cs typeface="Arial" panose="020B0604020202020204" pitchFamily="34" charset="0"/>
              </a:rPr>
              <a:t>взысканий) – фактически Трудовой кодекс РФ не обязывает организации проводить служебные проверки, но на практике это часто применяется, т.к. указанная </a:t>
            </a:r>
            <a:r>
              <a:rPr lang="ru-RU" sz="2400" dirty="0">
                <a:latin typeface="Arial" panose="020B0604020202020204" pitchFamily="34" charset="0"/>
                <a:cs typeface="Arial" panose="020B0604020202020204" pitchFamily="34" charset="0"/>
              </a:rPr>
              <a:t>статья </a:t>
            </a:r>
            <a:r>
              <a:rPr lang="ru-RU" sz="2400" dirty="0" smtClean="0">
                <a:latin typeface="Arial" panose="020B0604020202020204" pitchFamily="34" charset="0"/>
                <a:cs typeface="Arial" panose="020B0604020202020204" pitchFamily="34" charset="0"/>
              </a:rPr>
              <a:t>указывает, что до </a:t>
            </a:r>
            <a:r>
              <a:rPr lang="ru-RU" sz="2400" dirty="0">
                <a:latin typeface="Arial" panose="020B0604020202020204" pitchFamily="34" charset="0"/>
                <a:cs typeface="Arial" panose="020B0604020202020204" pitchFamily="34" charset="0"/>
              </a:rPr>
              <a:t>применения дисциплинарного взыскания работодатель должен затребовать от работника письменное </a:t>
            </a:r>
            <a:r>
              <a:rPr lang="ru-RU" sz="2400" dirty="0" smtClean="0">
                <a:latin typeface="Arial" panose="020B0604020202020204" pitchFamily="34" charset="0"/>
                <a:cs typeface="Arial" panose="020B0604020202020204" pitchFamily="34" charset="0"/>
              </a:rPr>
              <a:t>объяснение</a:t>
            </a:r>
            <a:r>
              <a:rPr lang="ru-RU" sz="2400" dirty="0">
                <a:latin typeface="Arial" panose="020B0604020202020204" pitchFamily="34" charset="0"/>
                <a:cs typeface="Arial" panose="020B0604020202020204" pitchFamily="34" charset="0"/>
              </a:rPr>
              <a:t> </a:t>
            </a:r>
            <a:r>
              <a:rPr lang="ru-RU" sz="2400" dirty="0" smtClean="0">
                <a:latin typeface="Arial" panose="020B0604020202020204" pitchFamily="34" charset="0"/>
                <a:cs typeface="Arial" panose="020B0604020202020204" pitchFamily="34" charset="0"/>
              </a:rPr>
              <a:t>(</a:t>
            </a:r>
            <a:r>
              <a:rPr lang="ru-RU" sz="2400" i="1" dirty="0" smtClean="0">
                <a:latin typeface="Arial" panose="020B0604020202020204" pitchFamily="34" charset="0"/>
                <a:cs typeface="Arial" panose="020B0604020202020204" pitchFamily="34" charset="0"/>
              </a:rPr>
              <a:t>примеры оформления документов – см. в папке с примерами к учебному курсу</a:t>
            </a:r>
            <a:r>
              <a:rPr lang="ru-RU" sz="2400" dirty="0" smtClean="0">
                <a:latin typeface="Arial" panose="020B0604020202020204" pitchFamily="34" charset="0"/>
                <a:cs typeface="Arial" panose="020B0604020202020204" pitchFamily="34" charset="0"/>
              </a:rPr>
              <a:t>).</a:t>
            </a: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Правовая основа и понятие</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60331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6255" y="1330036"/>
            <a:ext cx="11875324" cy="5427024"/>
          </a:xfrm>
        </p:spPr>
        <p:txBody>
          <a:bodyPr>
            <a:normAutofit/>
          </a:bodyPr>
          <a:lstStyle/>
          <a:p>
            <a:pPr marL="0" indent="0">
              <a:spcBef>
                <a:spcPts val="600"/>
              </a:spcBef>
              <a:buNone/>
              <a:defRPr/>
            </a:pPr>
            <a:r>
              <a:rPr lang="ru-RU" sz="2400" b="1" dirty="0" smtClean="0">
                <a:latin typeface="Arial" panose="020B0604020202020204" pitchFamily="34" charset="0"/>
                <a:cs typeface="Arial" panose="020B0604020202020204" pitchFamily="34" charset="0"/>
              </a:rPr>
              <a:t>В ФОИВ может дополнительно определяться другими законами и приказами, например: </a:t>
            </a:r>
          </a:p>
          <a:p>
            <a:pPr marL="0" indent="0">
              <a:spcBef>
                <a:spcPts val="600"/>
              </a:spcBef>
              <a:buNone/>
              <a:defRPr/>
            </a:pPr>
            <a:r>
              <a:rPr lang="ru-RU" sz="2400" dirty="0" smtClean="0">
                <a:latin typeface="Arial" panose="020B0604020202020204" pitchFamily="34" charset="0"/>
                <a:cs typeface="Arial" panose="020B0604020202020204" pitchFamily="34" charset="0"/>
              </a:rPr>
              <a:t>Проведение </a:t>
            </a:r>
            <a:r>
              <a:rPr lang="ru-RU" sz="2400" dirty="0">
                <a:latin typeface="Arial" panose="020B0604020202020204" pitchFamily="34" charset="0"/>
                <a:cs typeface="Arial" panose="020B0604020202020204" pitchFamily="34" charset="0"/>
              </a:rPr>
              <a:t>служебной проверки в системе МВД России </a:t>
            </a:r>
            <a:r>
              <a:rPr lang="ru-RU" sz="2400" dirty="0" smtClean="0">
                <a:latin typeface="Arial" panose="020B0604020202020204" pitchFamily="34" charset="0"/>
                <a:cs typeface="Arial" panose="020B0604020202020204" pitchFamily="34" charset="0"/>
              </a:rPr>
              <a:t>регламентировано </a:t>
            </a:r>
            <a:r>
              <a:rPr lang="ru-RU" sz="2400" dirty="0">
                <a:latin typeface="Arial" panose="020B0604020202020204" pitchFamily="34" charset="0"/>
                <a:cs typeface="Arial" panose="020B0604020202020204" pitchFamily="34" charset="0"/>
              </a:rPr>
              <a:t>положениями статьи 52 Федерального закона №342-фз от 30 ноября 2011 года «О службе в органах внутренних дел Российской Федерации и внесении изменений в отдельные законодательные акты Российской Федерации</a:t>
            </a:r>
            <a:r>
              <a:rPr lang="ru-RU" sz="2400" dirty="0" smtClean="0">
                <a:latin typeface="Arial" panose="020B0604020202020204" pitchFamily="34" charset="0"/>
                <a:cs typeface="Arial" panose="020B0604020202020204" pitchFamily="34" charset="0"/>
              </a:rPr>
              <a:t>», а порядок </a:t>
            </a:r>
            <a:r>
              <a:rPr lang="ru-RU" sz="2400" dirty="0">
                <a:latin typeface="Arial" panose="020B0604020202020204" pitchFamily="34" charset="0"/>
                <a:cs typeface="Arial" panose="020B0604020202020204" pitchFamily="34" charset="0"/>
              </a:rPr>
              <a:t>проведения служебной проверки утвержден приказом МВД России № 161 от 26 марта 2013 года «Об утверждении порядка проведения служебной проверки в органах, организациях и подразделениях Министерства Внутренних Дел Российской Федерации</a:t>
            </a:r>
            <a:r>
              <a:rPr lang="ru-RU" sz="2400" dirty="0" smtClean="0">
                <a:latin typeface="Arial" panose="020B0604020202020204" pitchFamily="34" charset="0"/>
                <a:cs typeface="Arial" panose="020B0604020202020204" pitchFamily="34" charset="0"/>
              </a:rPr>
              <a:t>».</a:t>
            </a:r>
          </a:p>
          <a:p>
            <a:pPr marL="0" indent="0">
              <a:spcBef>
                <a:spcPts val="600"/>
              </a:spcBef>
              <a:buNone/>
              <a:defRPr/>
            </a:pPr>
            <a:r>
              <a:rPr lang="ru-RU" sz="2400" b="1" dirty="0" smtClean="0">
                <a:latin typeface="Arial" panose="020B0604020202020204" pitchFamily="34" charset="0"/>
                <a:cs typeface="Arial" panose="020B0604020202020204" pitchFamily="34" charset="0"/>
              </a:rPr>
              <a:t>На уровне ОМСУ или учреждения (предприятия) порядок служебной проверки определяется ТК РФ или МПА соответствующего органа местного самоуправления, локальным </a:t>
            </a:r>
            <a:r>
              <a:rPr lang="ru-RU" sz="2400" b="1" dirty="0">
                <a:latin typeface="Arial" panose="020B0604020202020204" pitchFamily="34" charset="0"/>
                <a:cs typeface="Arial" panose="020B0604020202020204" pitchFamily="34" charset="0"/>
              </a:rPr>
              <a:t>актом учреждения (предприятия) </a:t>
            </a:r>
            <a:endParaRPr lang="ru-RU" sz="2400" b="1" dirty="0" smtClean="0">
              <a:latin typeface="Arial" panose="020B0604020202020204" pitchFamily="34" charset="0"/>
              <a:cs typeface="Arial" panose="020B0604020202020204" pitchFamily="34" charset="0"/>
            </a:endParaRPr>
          </a:p>
        </p:txBody>
      </p:sp>
      <p:sp>
        <p:nvSpPr>
          <p:cNvPr id="5" name="Заголовок 1"/>
          <p:cNvSpPr>
            <a:spLocks noGrp="1"/>
          </p:cNvSpPr>
          <p:nvPr>
            <p:ph type="title"/>
          </p:nvPr>
        </p:nvSpPr>
        <p:spPr>
          <a:xfrm>
            <a:off x="522514" y="260351"/>
            <a:ext cx="11329060" cy="901699"/>
          </a:xfrm>
        </p:spPr>
        <p:txBody>
          <a:bodyPr>
            <a:normAutofit fontScale="90000"/>
          </a:bodyPr>
          <a:lstStyle/>
          <a:p>
            <a:pPr algn="ctr"/>
            <a:r>
              <a:rPr lang="ru-RU" altLang="ru-RU" sz="4000" b="1" dirty="0" smtClean="0">
                <a:latin typeface="Arial" panose="020B0604020202020204" pitchFamily="34" charset="0"/>
                <a:cs typeface="Arial" panose="020B0604020202020204" pitchFamily="34" charset="0"/>
              </a:rPr>
              <a:t>Регулирование служебных проверок в ФОИВ и на муниципальном уровне</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743528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6255" y="1330036"/>
            <a:ext cx="11875324" cy="5427024"/>
          </a:xfrm>
        </p:spPr>
        <p:txBody>
          <a:bodyPr>
            <a:normAutofit fontScale="77500" lnSpcReduction="20000"/>
          </a:bodyPr>
          <a:lstStyle/>
          <a:p>
            <a:pPr marL="0" indent="0">
              <a:spcBef>
                <a:spcPts val="600"/>
              </a:spcBef>
              <a:buNone/>
              <a:defRPr/>
            </a:pPr>
            <a:r>
              <a:rPr lang="ru-RU" sz="2400" dirty="0">
                <a:latin typeface="Arial" panose="020B0604020202020204" pitchFamily="34" charset="0"/>
                <a:cs typeface="Arial" panose="020B0604020202020204" pitchFamily="34" charset="0"/>
              </a:rPr>
              <a:t>Решение о проведении служебной </a:t>
            </a:r>
            <a:r>
              <a:rPr lang="ru-RU" sz="2400" dirty="0" smtClean="0">
                <a:latin typeface="Arial" panose="020B0604020202020204" pitchFamily="34" charset="0"/>
                <a:cs typeface="Arial" panose="020B0604020202020204" pitchFamily="34" charset="0"/>
              </a:rPr>
              <a:t>проверки принимает </a:t>
            </a:r>
            <a:r>
              <a:rPr lang="ru-RU" sz="2400" b="1" dirty="0">
                <a:latin typeface="Arial" panose="020B0604020202020204" pitchFamily="34" charset="0"/>
                <a:cs typeface="Arial" panose="020B0604020202020204" pitchFamily="34" charset="0"/>
              </a:rPr>
              <a:t>орган управления </a:t>
            </a:r>
            <a:r>
              <a:rPr lang="ru-RU" sz="2400" dirty="0">
                <a:latin typeface="Arial" panose="020B0604020202020204" pitchFamily="34" charset="0"/>
                <a:cs typeface="Arial" panose="020B0604020202020204" pitchFamily="34" charset="0"/>
              </a:rPr>
              <a:t>учреждения, ведомства, предприятия, коммерческой структуры, в случае, если для решения вопроса о виновности или невиновности сотрудника (работника), допустившего дисциплинарный проступок, нарушение трудового </a:t>
            </a:r>
            <a:r>
              <a:rPr lang="ru-RU" sz="2400" dirty="0" smtClean="0">
                <a:latin typeface="Arial" panose="020B0604020202020204" pitchFamily="34" charset="0"/>
                <a:cs typeface="Arial" panose="020B0604020202020204" pitchFamily="34" charset="0"/>
              </a:rPr>
              <a:t>договора, служебного контракта </a:t>
            </a:r>
            <a:r>
              <a:rPr lang="ru-RU" sz="2400" dirty="0">
                <a:latin typeface="Arial" panose="020B0604020202020204" pitchFamily="34" charset="0"/>
                <a:cs typeface="Arial" panose="020B0604020202020204" pitchFamily="34" charset="0"/>
              </a:rPr>
              <a:t>или недобросовестно исполняющего функциональные обязанности необходима дополнительная проверка.</a:t>
            </a:r>
          </a:p>
          <a:p>
            <a:pPr marL="0" indent="0">
              <a:spcBef>
                <a:spcPts val="600"/>
              </a:spcBef>
              <a:buNone/>
              <a:defRPr/>
            </a:pPr>
            <a:endParaRPr lang="ru-RU" sz="2400" dirty="0">
              <a:latin typeface="Arial" panose="020B0604020202020204" pitchFamily="34" charset="0"/>
              <a:cs typeface="Arial" panose="020B0604020202020204" pitchFamily="34" charset="0"/>
            </a:endParaRPr>
          </a:p>
          <a:p>
            <a:pPr marL="0" indent="0">
              <a:spcBef>
                <a:spcPts val="600"/>
              </a:spcBef>
              <a:buNone/>
              <a:defRPr/>
            </a:pPr>
            <a:r>
              <a:rPr lang="ru-RU" sz="2400" dirty="0" smtClean="0">
                <a:latin typeface="Arial" panose="020B0604020202020204" pitchFamily="34" charset="0"/>
                <a:cs typeface="Arial" panose="020B0604020202020204" pitchFamily="34" charset="0"/>
              </a:rPr>
              <a:t>Служебная проверка - </a:t>
            </a:r>
            <a:r>
              <a:rPr lang="ru-RU" sz="2400" dirty="0">
                <a:latin typeface="Arial" panose="020B0604020202020204" pitchFamily="34" charset="0"/>
                <a:cs typeface="Arial" panose="020B0604020202020204" pitchFamily="34" charset="0"/>
              </a:rPr>
              <a:t>это сугубо </a:t>
            </a:r>
            <a:r>
              <a:rPr lang="ru-RU" sz="2400" b="1" dirty="0">
                <a:latin typeface="Arial" panose="020B0604020202020204" pitchFamily="34" charset="0"/>
                <a:cs typeface="Arial" panose="020B0604020202020204" pitchFamily="34" charset="0"/>
              </a:rPr>
              <a:t>внутренняя проверка</a:t>
            </a:r>
            <a:r>
              <a:rPr lang="ru-RU" sz="2400" dirty="0">
                <a:latin typeface="Arial" panose="020B0604020202020204" pitchFamily="34" charset="0"/>
                <a:cs typeface="Arial" panose="020B0604020202020204" pitchFamily="34" charset="0"/>
              </a:rPr>
              <a:t>, рамки служебного расследования ни по кругу лиц, ни по объему не должны выходить за рамки ведомства, учреждения, государственного органа, предприятия. </a:t>
            </a:r>
            <a:endParaRPr lang="ru-RU" sz="2400" dirty="0" smtClean="0">
              <a:latin typeface="Arial" panose="020B0604020202020204" pitchFamily="34" charset="0"/>
              <a:cs typeface="Arial" panose="020B0604020202020204" pitchFamily="34" charset="0"/>
            </a:endParaRPr>
          </a:p>
          <a:p>
            <a:pPr marL="0" indent="0">
              <a:spcBef>
                <a:spcPts val="600"/>
              </a:spcBef>
              <a:buNone/>
              <a:defRPr/>
            </a:pPr>
            <a:r>
              <a:rPr lang="ru-RU" sz="2400" dirty="0" smtClean="0">
                <a:latin typeface="Arial" panose="020B0604020202020204" pitchFamily="34" charset="0"/>
                <a:cs typeface="Arial" panose="020B0604020202020204" pitchFamily="34" charset="0"/>
              </a:rPr>
              <a:t>Лица</a:t>
            </a:r>
            <a:r>
              <a:rPr lang="ru-RU" sz="2400" dirty="0">
                <a:latin typeface="Arial" panose="020B0604020202020204" pitchFamily="34" charset="0"/>
                <a:cs typeface="Arial" panose="020B0604020202020204" pitchFamily="34" charset="0"/>
              </a:rPr>
              <a:t>, </a:t>
            </a:r>
            <a:r>
              <a:rPr lang="ru-RU" sz="2400" b="1" dirty="0">
                <a:latin typeface="Arial" panose="020B0604020202020204" pitchFamily="34" charset="0"/>
                <a:cs typeface="Arial" panose="020B0604020202020204" pitchFamily="34" charset="0"/>
              </a:rPr>
              <a:t>не входящие в штат структуры</a:t>
            </a:r>
            <a:r>
              <a:rPr lang="ru-RU" sz="2400" dirty="0">
                <a:latin typeface="Arial" panose="020B0604020202020204" pitchFamily="34" charset="0"/>
                <a:cs typeface="Arial" panose="020B0604020202020204" pitchFamily="34" charset="0"/>
              </a:rPr>
              <a:t>, внутри которой проводится </a:t>
            </a:r>
            <a:r>
              <a:rPr lang="ru-RU" sz="2400" dirty="0" smtClean="0">
                <a:latin typeface="Arial" panose="020B0604020202020204" pitchFamily="34" charset="0"/>
                <a:cs typeface="Arial" panose="020B0604020202020204" pitchFamily="34" charset="0"/>
              </a:rPr>
              <a:t>служебная </a:t>
            </a:r>
            <a:r>
              <a:rPr lang="ru-RU" sz="2400" dirty="0">
                <a:latin typeface="Arial" panose="020B0604020202020204" pitchFamily="34" charset="0"/>
                <a:cs typeface="Arial" panose="020B0604020202020204" pitchFamily="34" charset="0"/>
              </a:rPr>
              <a:t>проверка </a:t>
            </a:r>
            <a:r>
              <a:rPr lang="ru-RU" sz="2400" dirty="0" smtClean="0">
                <a:latin typeface="Arial" panose="020B0604020202020204" pitchFamily="34" charset="0"/>
                <a:cs typeface="Arial" panose="020B0604020202020204" pitchFamily="34" charset="0"/>
              </a:rPr>
              <a:t>могут </a:t>
            </a:r>
            <a:r>
              <a:rPr lang="ru-RU" sz="2400" dirty="0">
                <a:latin typeface="Arial" panose="020B0604020202020204" pitchFamily="34" charset="0"/>
                <a:cs typeface="Arial" panose="020B0604020202020204" pitchFamily="34" charset="0"/>
              </a:rPr>
              <a:t>давать письменные пояснения в качестве свидетелей и привлекаться в качестве специалистов только </a:t>
            </a:r>
            <a:r>
              <a:rPr lang="ru-RU" sz="2400" b="1" dirty="0">
                <a:latin typeface="Arial" panose="020B0604020202020204" pitchFamily="34" charset="0"/>
                <a:cs typeface="Arial" panose="020B0604020202020204" pitchFamily="34" charset="0"/>
              </a:rPr>
              <a:t>в добровольном порядке </a:t>
            </a:r>
            <a:r>
              <a:rPr lang="ru-RU" sz="2400" dirty="0">
                <a:latin typeface="Arial" panose="020B0604020202020204" pitchFamily="34" charset="0"/>
                <a:cs typeface="Arial" panose="020B0604020202020204" pitchFamily="34" charset="0"/>
              </a:rPr>
              <a:t>и по личному желанию. </a:t>
            </a:r>
            <a:endParaRPr lang="ru-RU" sz="2400" dirty="0" smtClean="0">
              <a:latin typeface="Arial" panose="020B0604020202020204" pitchFamily="34" charset="0"/>
              <a:cs typeface="Arial" panose="020B0604020202020204" pitchFamily="34" charset="0"/>
            </a:endParaRPr>
          </a:p>
          <a:p>
            <a:pPr marL="0" indent="0">
              <a:spcBef>
                <a:spcPts val="600"/>
              </a:spcBef>
              <a:buNone/>
              <a:defRPr/>
            </a:pPr>
            <a:endParaRPr lang="ru-RU" sz="2400" dirty="0" smtClean="0">
              <a:latin typeface="Arial" panose="020B0604020202020204" pitchFamily="34" charset="0"/>
              <a:cs typeface="Arial" panose="020B0604020202020204" pitchFamily="34" charset="0"/>
            </a:endParaRPr>
          </a:p>
          <a:p>
            <a:pPr marL="0" indent="0">
              <a:spcBef>
                <a:spcPts val="600"/>
              </a:spcBef>
              <a:buNone/>
              <a:defRPr/>
            </a:pPr>
            <a:r>
              <a:rPr lang="ru-RU" sz="2400" dirty="0" smtClean="0">
                <a:latin typeface="Arial" panose="020B0604020202020204" pitchFamily="34" charset="0"/>
                <a:cs typeface="Arial" panose="020B0604020202020204" pitchFamily="34" charset="0"/>
              </a:rPr>
              <a:t>Гражданский </a:t>
            </a:r>
            <a:r>
              <a:rPr lang="ru-RU" sz="2400" dirty="0">
                <a:latin typeface="Arial" panose="020B0604020202020204" pitchFamily="34" charset="0"/>
                <a:cs typeface="Arial" panose="020B0604020202020204" pitchFamily="34" charset="0"/>
              </a:rPr>
              <a:t>служащий, в отношении которого проводится служебная проверка, может быть </a:t>
            </a:r>
            <a:r>
              <a:rPr lang="ru-RU" sz="2400" b="1" dirty="0" smtClean="0">
                <a:latin typeface="Arial" panose="020B0604020202020204" pitchFamily="34" charset="0"/>
                <a:cs typeface="Arial" panose="020B0604020202020204" pitchFamily="34" charset="0"/>
              </a:rPr>
              <a:t>временно отстранен от замещаемой должности </a:t>
            </a:r>
            <a:r>
              <a:rPr lang="ru-RU" sz="2400" dirty="0" smtClean="0">
                <a:latin typeface="Arial" panose="020B0604020202020204" pitchFamily="34" charset="0"/>
                <a:cs typeface="Arial" panose="020B0604020202020204" pitchFamily="34" charset="0"/>
              </a:rPr>
              <a:t>гражданской </a:t>
            </a:r>
            <a:r>
              <a:rPr lang="ru-RU" sz="2400" dirty="0">
                <a:latin typeface="Arial" panose="020B0604020202020204" pitchFamily="34" charset="0"/>
                <a:cs typeface="Arial" panose="020B0604020202020204" pitchFamily="34" charset="0"/>
              </a:rPr>
              <a:t>службы на время проведения служебной проверки </a:t>
            </a:r>
            <a:r>
              <a:rPr lang="ru-RU" sz="2400" b="1" dirty="0">
                <a:latin typeface="Arial" panose="020B0604020202020204" pitchFamily="34" charset="0"/>
                <a:cs typeface="Arial" panose="020B0604020202020204" pitchFamily="34" charset="0"/>
              </a:rPr>
              <a:t>с </a:t>
            </a:r>
            <a:r>
              <a:rPr lang="ru-RU" sz="2400" b="1" dirty="0" smtClean="0">
                <a:latin typeface="Arial" panose="020B0604020202020204" pitchFamily="34" charset="0"/>
                <a:cs typeface="Arial" panose="020B0604020202020204" pitchFamily="34" charset="0"/>
              </a:rPr>
              <a:t>сохранением </a:t>
            </a:r>
            <a:r>
              <a:rPr lang="ru-RU" sz="2400" b="1" dirty="0">
                <a:latin typeface="Arial" panose="020B0604020202020204" pitchFamily="34" charset="0"/>
                <a:cs typeface="Arial" panose="020B0604020202020204" pitchFamily="34" charset="0"/>
              </a:rPr>
              <a:t>на этот период денежного содержания </a:t>
            </a:r>
            <a:r>
              <a:rPr lang="ru-RU" sz="2400" dirty="0">
                <a:latin typeface="Arial" panose="020B0604020202020204" pitchFamily="34" charset="0"/>
                <a:cs typeface="Arial" panose="020B0604020202020204" pitchFamily="34" charset="0"/>
              </a:rPr>
              <a:t>по замещаемой должности гражданской службы. Временное отстранение гражданского служащего от замещаемой должности гражданской службы производится представителем нанимателя, назначившим служебную проверку.</a:t>
            </a:r>
          </a:p>
          <a:p>
            <a:pPr marL="0" indent="0">
              <a:spcBef>
                <a:spcPts val="600"/>
              </a:spcBef>
              <a:buNone/>
              <a:defRPr/>
            </a:pPr>
            <a:endParaRPr lang="ru-RU" sz="2400" dirty="0">
              <a:latin typeface="Arial" panose="020B0604020202020204" pitchFamily="34" charset="0"/>
              <a:cs typeface="Arial" panose="020B0604020202020204" pitchFamily="34" charset="0"/>
            </a:endParaRPr>
          </a:p>
          <a:p>
            <a:pPr marL="0" indent="0">
              <a:spcBef>
                <a:spcPts val="600"/>
              </a:spcBef>
              <a:buNone/>
              <a:defRPr/>
            </a:pPr>
            <a:r>
              <a:rPr lang="ru-RU" sz="2400" dirty="0">
                <a:latin typeface="Arial" panose="020B0604020202020204" pitchFamily="34" charset="0"/>
                <a:cs typeface="Arial" panose="020B0604020202020204" pitchFamily="34" charset="0"/>
              </a:rPr>
              <a:t>Общими требованиями к порядку проведения служебного расследования являются </a:t>
            </a:r>
            <a:r>
              <a:rPr lang="ru-RU" sz="2400" b="1" dirty="0">
                <a:latin typeface="Arial" panose="020B0604020202020204" pitchFamily="34" charset="0"/>
                <a:cs typeface="Arial" panose="020B0604020202020204" pitchFamily="34" charset="0"/>
              </a:rPr>
              <a:t>соблюдение сроков проведения, соблюдения прав лица, в отношении которого оно проводится, объективности и непредвзятости</a:t>
            </a:r>
            <a:r>
              <a:rPr lang="ru-RU" sz="2400" dirty="0">
                <a:latin typeface="Arial" panose="020B0604020202020204" pitchFamily="34" charset="0"/>
                <a:cs typeface="Arial" panose="020B0604020202020204" pitchFamily="34" charset="0"/>
              </a:rPr>
              <a:t>. </a:t>
            </a:r>
            <a:endParaRPr lang="ru-RU" sz="2400" dirty="0" smtClean="0">
              <a:latin typeface="Arial" panose="020B0604020202020204" pitchFamily="34" charset="0"/>
              <a:cs typeface="Arial" panose="020B0604020202020204" pitchFamily="34" charset="0"/>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Особенности служебной проверки</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4497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6255" y="1330036"/>
            <a:ext cx="11875324" cy="5427024"/>
          </a:xfrm>
        </p:spPr>
        <p:txBody>
          <a:bodyPr>
            <a:normAutofit/>
          </a:bodyPr>
          <a:lstStyle/>
          <a:p>
            <a:pPr marL="0" indent="0">
              <a:spcBef>
                <a:spcPts val="600"/>
              </a:spcBef>
              <a:buNone/>
              <a:defRPr/>
            </a:pPr>
            <a:r>
              <a:rPr lang="ru-RU" b="1" dirty="0">
                <a:latin typeface="Arial" panose="020B0604020202020204" pitchFamily="34" charset="0"/>
                <a:cs typeface="Arial" panose="020B0604020202020204" pitchFamily="34" charset="0"/>
              </a:rPr>
              <a:t>Специальные семинары </a:t>
            </a:r>
            <a:r>
              <a:rPr lang="ru-RU" dirty="0" smtClean="0">
                <a:latin typeface="Arial" panose="020B0604020202020204" pitchFamily="34" charset="0"/>
                <a:cs typeface="Arial" panose="020B0604020202020204" pitchFamily="34" charset="0"/>
              </a:rPr>
              <a:t>проводятся</a:t>
            </a:r>
            <a:r>
              <a:rPr lang="ru-RU" b="1" dirty="0" smtClean="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в </a:t>
            </a:r>
            <a:r>
              <a:rPr lang="ru-RU" dirty="0">
                <a:latin typeface="Arial" panose="020B0604020202020204" pitchFamily="34" charset="0"/>
                <a:cs typeface="Arial" panose="020B0604020202020204" pitchFamily="34" charset="0"/>
              </a:rPr>
              <a:t>случае существенных изменений законодательства в сфере противодействия коррупции, затрагивающих государственных (муниципальных) служащих. </a:t>
            </a:r>
            <a:endParaRPr lang="ru-RU" dirty="0" smtClean="0">
              <a:latin typeface="Arial" panose="020B0604020202020204" pitchFamily="34" charset="0"/>
              <a:cs typeface="Arial" panose="020B0604020202020204" pitchFamily="34" charset="0"/>
            </a:endParaRPr>
          </a:p>
          <a:p>
            <a:pPr marL="0" indent="0">
              <a:spcBef>
                <a:spcPts val="600"/>
              </a:spcBef>
              <a:buNone/>
              <a:defRPr/>
            </a:pPr>
            <a:endParaRPr lang="ru-RU" dirty="0">
              <a:latin typeface="Arial" panose="020B0604020202020204" pitchFamily="34" charset="0"/>
              <a:cs typeface="Arial" panose="020B0604020202020204" pitchFamily="34" charset="0"/>
            </a:endParaRPr>
          </a:p>
          <a:p>
            <a:pPr marL="0" indent="0">
              <a:spcBef>
                <a:spcPts val="600"/>
              </a:spcBef>
              <a:buNone/>
              <a:defRPr/>
            </a:pPr>
            <a:r>
              <a:rPr lang="ru-RU" dirty="0" smtClean="0">
                <a:latin typeface="Arial" panose="020B0604020202020204" pitchFamily="34" charset="0"/>
                <a:cs typeface="Arial" panose="020B0604020202020204" pitchFamily="34" charset="0"/>
              </a:rPr>
              <a:t>Основной </a:t>
            </a:r>
            <a:r>
              <a:rPr lang="ru-RU" dirty="0">
                <a:latin typeface="Arial" panose="020B0604020202020204" pitchFamily="34" charset="0"/>
                <a:cs typeface="Arial" panose="020B0604020202020204" pitchFamily="34" charset="0"/>
              </a:rPr>
              <a:t>целью такого семинара является ознакомление государственных (муниципальных) служащих с новыми правовыми нормами и подходам к их применению</a:t>
            </a:r>
            <a:r>
              <a:rPr lang="ru-RU" dirty="0" smtClean="0">
                <a:latin typeface="Arial" panose="020B0604020202020204" pitchFamily="34" charset="0"/>
                <a:cs typeface="Arial" panose="020B0604020202020204" pitchFamily="34" charset="0"/>
              </a:rPr>
              <a:t>.</a:t>
            </a:r>
          </a:p>
          <a:p>
            <a:pPr marL="0" indent="0">
              <a:spcBef>
                <a:spcPts val="600"/>
              </a:spcBef>
              <a:buNone/>
              <a:defRPr/>
            </a:pPr>
            <a:endParaRPr lang="ru-RU" dirty="0">
              <a:latin typeface="Arial" panose="020B0604020202020204" pitchFamily="34" charset="0"/>
              <a:cs typeface="Arial" panose="020B0604020202020204" pitchFamily="34" charset="0"/>
            </a:endParaRPr>
          </a:p>
          <a:p>
            <a:pPr marL="0" indent="0">
              <a:spcBef>
                <a:spcPts val="600"/>
              </a:spcBef>
              <a:buNone/>
              <a:defRPr/>
            </a:pPr>
            <a:r>
              <a:rPr lang="ru-RU" dirty="0" smtClean="0">
                <a:latin typeface="Arial" panose="020B0604020202020204" pitchFamily="34" charset="0"/>
                <a:cs typeface="Arial" panose="020B0604020202020204" pitchFamily="34" charset="0"/>
              </a:rPr>
              <a:t>Также </a:t>
            </a:r>
            <a:r>
              <a:rPr lang="ru-RU" b="1" dirty="0" smtClean="0">
                <a:latin typeface="Arial" panose="020B0604020202020204" pitchFamily="34" charset="0"/>
                <a:cs typeface="Arial" panose="020B0604020202020204" pitchFamily="34" charset="0"/>
              </a:rPr>
              <a:t>рекомендуется</a:t>
            </a:r>
            <a:r>
              <a:rPr lang="ru-RU" dirty="0" smtClean="0">
                <a:latin typeface="Arial" panose="020B0604020202020204" pitchFamily="34" charset="0"/>
                <a:cs typeface="Arial" panose="020B0604020202020204" pitchFamily="34" charset="0"/>
              </a:rPr>
              <a:t> проведение специального семинара не менее чем за 1 месяц перед </a:t>
            </a:r>
            <a:r>
              <a:rPr lang="ru-RU" dirty="0">
                <a:latin typeface="Arial" panose="020B0604020202020204" pitchFamily="34" charset="0"/>
                <a:cs typeface="Arial" panose="020B0604020202020204" pitchFamily="34" charset="0"/>
              </a:rPr>
              <a:t>сдачей сведений о доходах, </a:t>
            </a:r>
            <a:r>
              <a:rPr lang="ru-RU" dirty="0" smtClean="0">
                <a:latin typeface="Arial" panose="020B0604020202020204" pitchFamily="34" charset="0"/>
                <a:cs typeface="Arial" panose="020B0604020202020204" pitchFamily="34" charset="0"/>
              </a:rPr>
              <a:t>расходах, об </a:t>
            </a:r>
            <a:r>
              <a:rPr lang="ru-RU" dirty="0">
                <a:latin typeface="Arial" panose="020B0604020202020204" pitchFamily="34" charset="0"/>
                <a:cs typeface="Arial" panose="020B0604020202020204" pitchFamily="34" charset="0"/>
              </a:rPr>
              <a:t>имуществе и обязательствах имущественного характера.</a:t>
            </a:r>
            <a:endParaRPr lang="ru-RU" dirty="0" smtClean="0">
              <a:latin typeface="Arial" panose="020B0604020202020204" pitchFamily="34" charset="0"/>
              <a:cs typeface="Arial" panose="020B0604020202020204" pitchFamily="34" charset="0"/>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a:latin typeface="Arial" panose="020B0604020202020204" pitchFamily="34" charset="0"/>
                <a:cs typeface="Arial" panose="020B0604020202020204" pitchFamily="34" charset="0"/>
              </a:rPr>
              <a:t>Обучение: По </a:t>
            </a:r>
            <a:r>
              <a:rPr lang="ru-RU" altLang="ru-RU" sz="4000" b="1" dirty="0" smtClean="0">
                <a:latin typeface="Arial" panose="020B0604020202020204" pitchFamily="34" charset="0"/>
                <a:cs typeface="Arial" panose="020B0604020202020204" pitchFamily="34" charset="0"/>
              </a:rPr>
              <a:t>необходимости</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300673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6255" y="1330036"/>
            <a:ext cx="11875324" cy="5427024"/>
          </a:xfrm>
        </p:spPr>
        <p:txBody>
          <a:bodyPr>
            <a:normAutofit/>
          </a:bodyPr>
          <a:lstStyle/>
          <a:p>
            <a:pPr>
              <a:spcBef>
                <a:spcPts val="600"/>
              </a:spcBef>
              <a:defRPr/>
            </a:pPr>
            <a:r>
              <a:rPr lang="ru-RU" sz="2500" dirty="0">
                <a:latin typeface="Arial" panose="020B0604020202020204" pitchFamily="34" charset="0"/>
                <a:cs typeface="Arial" panose="020B0604020202020204" pitchFamily="34" charset="0"/>
              </a:rPr>
              <a:t>дисциплинарные </a:t>
            </a:r>
            <a:r>
              <a:rPr lang="ru-RU" sz="2500" dirty="0" smtClean="0">
                <a:latin typeface="Arial" panose="020B0604020202020204" pitchFamily="34" charset="0"/>
                <a:cs typeface="Arial" panose="020B0604020202020204" pitchFamily="34" charset="0"/>
              </a:rPr>
              <a:t>нарушения - при </a:t>
            </a:r>
            <a:r>
              <a:rPr lang="ru-RU" sz="2500" dirty="0">
                <a:latin typeface="Arial" panose="020B0604020202020204" pitchFamily="34" charset="0"/>
                <a:cs typeface="Arial" panose="020B0604020202020204" pitchFamily="34" charset="0"/>
              </a:rPr>
              <a:t>систематических прогулах сотрудников, выявлении хищения в любом объеме, распространении коммерческой и/или государственной тайны и т.д.; </a:t>
            </a:r>
            <a:endParaRPr lang="ru-RU" sz="2500" dirty="0" smtClean="0">
              <a:latin typeface="Arial" panose="020B0604020202020204" pitchFamily="34" charset="0"/>
              <a:cs typeface="Arial" panose="020B0604020202020204" pitchFamily="34" charset="0"/>
            </a:endParaRPr>
          </a:p>
          <a:p>
            <a:pPr>
              <a:spcBef>
                <a:spcPts val="600"/>
              </a:spcBef>
              <a:defRPr/>
            </a:pPr>
            <a:r>
              <a:rPr lang="ru-RU" sz="2500" dirty="0" smtClean="0">
                <a:latin typeface="Arial" panose="020B0604020202020204" pitchFamily="34" charset="0"/>
                <a:cs typeface="Arial" panose="020B0604020202020204" pitchFamily="34" charset="0"/>
              </a:rPr>
              <a:t>проступок </a:t>
            </a:r>
            <a:r>
              <a:rPr lang="ru-RU" sz="2500" dirty="0">
                <a:latin typeface="Arial" panose="020B0604020202020204" pitchFamily="34" charset="0"/>
                <a:cs typeface="Arial" panose="020B0604020202020204" pitchFamily="34" charset="0"/>
              </a:rPr>
              <a:t>лица, который влечет за собой привлечение субъекта к материальной </a:t>
            </a:r>
            <a:r>
              <a:rPr lang="ru-RU" sz="2500" dirty="0" smtClean="0">
                <a:latin typeface="Arial" panose="020B0604020202020204" pitchFamily="34" charset="0"/>
                <a:cs typeface="Arial" panose="020B0604020202020204" pitchFamily="34" charset="0"/>
              </a:rPr>
              <a:t>ответственности;</a:t>
            </a:r>
          </a:p>
          <a:p>
            <a:pPr>
              <a:spcBef>
                <a:spcPts val="600"/>
              </a:spcBef>
              <a:defRPr/>
            </a:pPr>
            <a:r>
              <a:rPr lang="ru-RU" sz="2500" dirty="0">
                <a:latin typeface="Arial" panose="020B0604020202020204" pitchFamily="34" charset="0"/>
                <a:cs typeface="Arial" panose="020B0604020202020204" pitchFamily="34" charset="0"/>
              </a:rPr>
              <a:t>осуществленный лицом проступок, влекущий за собой </a:t>
            </a:r>
            <a:r>
              <a:rPr lang="ru-RU" sz="2500" dirty="0" smtClean="0">
                <a:latin typeface="Arial" panose="020B0604020202020204" pitchFamily="34" charset="0"/>
                <a:cs typeface="Arial" panose="020B0604020202020204" pitchFamily="34" charset="0"/>
              </a:rPr>
              <a:t>увольнение; </a:t>
            </a:r>
          </a:p>
          <a:p>
            <a:pPr>
              <a:spcBef>
                <a:spcPts val="600"/>
              </a:spcBef>
              <a:defRPr/>
            </a:pPr>
            <a:r>
              <a:rPr lang="ru-RU" sz="2500" dirty="0" smtClean="0">
                <a:latin typeface="Arial" panose="020B0604020202020204" pitchFamily="34" charset="0"/>
                <a:cs typeface="Arial" panose="020B0604020202020204" pitchFamily="34" charset="0"/>
              </a:rPr>
              <a:t>нарушение </a:t>
            </a:r>
            <a:r>
              <a:rPr lang="ru-RU" sz="2500" dirty="0">
                <a:latin typeface="Arial" panose="020B0604020202020204" pitchFamily="34" charset="0"/>
                <a:cs typeface="Arial" panose="020B0604020202020204" pitchFamily="34" charset="0"/>
              </a:rPr>
              <a:t>правил оформления трудового соглашения, </a:t>
            </a:r>
            <a:r>
              <a:rPr lang="ru-RU" sz="2500" dirty="0" smtClean="0">
                <a:latin typeface="Arial" panose="020B0604020202020204" pitchFamily="34" charset="0"/>
                <a:cs typeface="Arial" panose="020B0604020202020204" pitchFamily="34" charset="0"/>
              </a:rPr>
              <a:t>служебного контракта (например</a:t>
            </a:r>
            <a:r>
              <a:rPr lang="ru-RU" sz="2500" dirty="0">
                <a:latin typeface="Arial" panose="020B0604020202020204" pitchFamily="34" charset="0"/>
                <a:cs typeface="Arial" panose="020B0604020202020204" pitchFamily="34" charset="0"/>
              </a:rPr>
              <a:t>, прописанные обязанности сотрудника в трудовом контракте не соответствуют действительной квалификации лица и, соответственно, не могут им </a:t>
            </a:r>
            <a:r>
              <a:rPr lang="ru-RU" sz="2500" dirty="0" smtClean="0">
                <a:latin typeface="Arial" panose="020B0604020202020204" pitchFamily="34" charset="0"/>
                <a:cs typeface="Arial" panose="020B0604020202020204" pitchFamily="34" charset="0"/>
              </a:rPr>
              <a:t>исполняться); </a:t>
            </a:r>
          </a:p>
          <a:p>
            <a:pPr>
              <a:spcBef>
                <a:spcPts val="600"/>
              </a:spcBef>
              <a:defRPr/>
            </a:pPr>
            <a:r>
              <a:rPr lang="ru-RU" sz="2500" dirty="0" smtClean="0">
                <a:latin typeface="Arial" panose="020B0604020202020204" pitchFamily="34" charset="0"/>
                <a:cs typeface="Arial" panose="020B0604020202020204" pitchFamily="34" charset="0"/>
              </a:rPr>
              <a:t>наступление </a:t>
            </a:r>
            <a:r>
              <a:rPr lang="ru-RU" sz="2500" dirty="0">
                <a:latin typeface="Arial" panose="020B0604020202020204" pitchFamily="34" charset="0"/>
                <a:cs typeface="Arial" panose="020B0604020202020204" pitchFamily="34" charset="0"/>
              </a:rPr>
              <a:t>всех обстоятельств, оговоренных в законодательных нормативах, при которых проведение служебной проверки </a:t>
            </a:r>
            <a:r>
              <a:rPr lang="ru-RU" sz="2500" dirty="0" smtClean="0">
                <a:latin typeface="Arial" panose="020B0604020202020204" pitchFamily="34" charset="0"/>
                <a:cs typeface="Arial" panose="020B0604020202020204" pitchFamily="34" charset="0"/>
              </a:rPr>
              <a:t>неизбежно </a:t>
            </a:r>
            <a:r>
              <a:rPr lang="ru-RU" sz="2500" dirty="0">
                <a:latin typeface="Arial" panose="020B0604020202020204" pitchFamily="34" charset="0"/>
                <a:cs typeface="Arial" panose="020B0604020202020204" pitchFamily="34" charset="0"/>
              </a:rPr>
              <a:t>(например, </a:t>
            </a:r>
            <a:r>
              <a:rPr lang="ru-RU" sz="2500" dirty="0" smtClean="0">
                <a:latin typeface="Arial" panose="020B0604020202020204" pitchFamily="34" charset="0"/>
                <a:cs typeface="Arial" panose="020B0604020202020204" pitchFamily="34" charset="0"/>
              </a:rPr>
              <a:t>при </a:t>
            </a:r>
            <a:r>
              <a:rPr lang="ru-RU" sz="2500" dirty="0">
                <a:latin typeface="Arial" panose="020B0604020202020204" pitchFamily="34" charset="0"/>
                <a:cs typeface="Arial" panose="020B0604020202020204" pitchFamily="34" charset="0"/>
              </a:rPr>
              <a:t>несчастных случаях на </a:t>
            </a:r>
            <a:r>
              <a:rPr lang="ru-RU" sz="2500" dirty="0" smtClean="0">
                <a:latin typeface="Arial" panose="020B0604020202020204" pitchFamily="34" charset="0"/>
                <a:cs typeface="Arial" panose="020B0604020202020204" pitchFamily="34" charset="0"/>
              </a:rPr>
              <a:t>производстве) и т.д.</a:t>
            </a:r>
          </a:p>
          <a:p>
            <a:pPr>
              <a:spcBef>
                <a:spcPts val="600"/>
              </a:spcBef>
              <a:defRPr/>
            </a:pPr>
            <a:endParaRPr lang="ru-RU" sz="2400" dirty="0">
              <a:latin typeface="Arial" panose="020B0604020202020204" pitchFamily="34" charset="0"/>
              <a:cs typeface="Arial" panose="020B0604020202020204" pitchFamily="34" charset="0"/>
            </a:endParaRPr>
          </a:p>
        </p:txBody>
      </p:sp>
      <p:sp>
        <p:nvSpPr>
          <p:cNvPr id="5" name="Заголовок 1"/>
          <p:cNvSpPr>
            <a:spLocks noGrp="1"/>
          </p:cNvSpPr>
          <p:nvPr>
            <p:ph type="title"/>
          </p:nvPr>
        </p:nvSpPr>
        <p:spPr>
          <a:xfrm>
            <a:off x="522514" y="260351"/>
            <a:ext cx="11329060" cy="901699"/>
          </a:xfrm>
        </p:spPr>
        <p:txBody>
          <a:bodyPr>
            <a:normAutofit fontScale="90000"/>
          </a:bodyPr>
          <a:lstStyle/>
          <a:p>
            <a:pPr algn="ctr"/>
            <a:r>
              <a:rPr lang="ru-RU" altLang="ru-RU" sz="4000" b="1" dirty="0" smtClean="0">
                <a:latin typeface="Arial" panose="020B0604020202020204" pitchFamily="34" charset="0"/>
                <a:cs typeface="Arial" panose="020B0604020202020204" pitchFamily="34" charset="0"/>
              </a:rPr>
              <a:t>Основания проведения служебной проверки</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851587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6255" y="1330036"/>
            <a:ext cx="11875324" cy="5427024"/>
          </a:xfrm>
        </p:spPr>
        <p:txBody>
          <a:bodyPr>
            <a:normAutofit fontScale="85000" lnSpcReduction="20000"/>
          </a:bodyPr>
          <a:lstStyle/>
          <a:p>
            <a:pPr>
              <a:spcBef>
                <a:spcPts val="600"/>
              </a:spcBef>
              <a:defRPr/>
            </a:pPr>
            <a:r>
              <a:rPr lang="ru-RU" sz="2500" dirty="0">
                <a:latin typeface="Arial" panose="020B0604020202020204" pitchFamily="34" charset="0"/>
                <a:cs typeface="Arial" panose="020B0604020202020204" pitchFamily="34" charset="0"/>
              </a:rPr>
              <a:t>Служебная проверка проводится по решению представителя нанимателя или по письменному заявлению гражданского служащего.</a:t>
            </a:r>
          </a:p>
          <a:p>
            <a:pPr>
              <a:spcBef>
                <a:spcPts val="600"/>
              </a:spcBef>
              <a:defRPr/>
            </a:pPr>
            <a:r>
              <a:rPr lang="ru-RU" sz="2500" dirty="0" smtClean="0">
                <a:latin typeface="Arial" panose="020B0604020202020204" pitchFamily="34" charset="0"/>
                <a:cs typeface="Arial" panose="020B0604020202020204" pitchFamily="34" charset="0"/>
              </a:rPr>
              <a:t>Основанием для решения </a:t>
            </a:r>
            <a:r>
              <a:rPr lang="ru-RU" sz="2500" dirty="0">
                <a:latin typeface="Arial" panose="020B0604020202020204" pitchFamily="34" charset="0"/>
                <a:cs typeface="Arial" panose="020B0604020202020204" pitchFamily="34" charset="0"/>
              </a:rPr>
              <a:t>представителя </a:t>
            </a:r>
            <a:r>
              <a:rPr lang="ru-RU" sz="2500" dirty="0" smtClean="0">
                <a:latin typeface="Arial" panose="020B0604020202020204" pitchFamily="34" charset="0"/>
                <a:cs typeface="Arial" panose="020B0604020202020204" pitchFamily="34" charset="0"/>
              </a:rPr>
              <a:t>нанимателя, как правило, является </a:t>
            </a:r>
            <a:r>
              <a:rPr lang="ru-RU" sz="2500" b="1" dirty="0" smtClean="0">
                <a:latin typeface="Arial" panose="020B0604020202020204" pitchFamily="34" charset="0"/>
                <a:cs typeface="Arial" panose="020B0604020202020204" pitchFamily="34" charset="0"/>
              </a:rPr>
              <a:t>служебная записка о проведении проверки</a:t>
            </a:r>
            <a:r>
              <a:rPr lang="ru-RU" sz="2500" dirty="0" smtClean="0">
                <a:latin typeface="Arial" panose="020B0604020202020204" pitchFamily="34" charset="0"/>
                <a:cs typeface="Arial" panose="020B0604020202020204" pitchFamily="34" charset="0"/>
              </a:rPr>
              <a:t> (чаще всего от </a:t>
            </a:r>
            <a:r>
              <a:rPr lang="ru-RU" sz="2500" dirty="0">
                <a:latin typeface="Arial" panose="020B0604020202020204" pitchFamily="34" charset="0"/>
                <a:cs typeface="Arial" panose="020B0604020202020204" pitchFamily="34" charset="0"/>
              </a:rPr>
              <a:t>подразделения государственного органа по вопросам государственной службы и </a:t>
            </a:r>
            <a:r>
              <a:rPr lang="ru-RU" sz="2500" dirty="0" smtClean="0">
                <a:latin typeface="Arial" panose="020B0604020202020204" pitchFamily="34" charset="0"/>
                <a:cs typeface="Arial" panose="020B0604020202020204" pitchFamily="34" charset="0"/>
              </a:rPr>
              <a:t>кадров), также основанием может быть обращение прокуратуры.</a:t>
            </a:r>
          </a:p>
          <a:p>
            <a:pPr>
              <a:spcBef>
                <a:spcPts val="600"/>
              </a:spcBef>
              <a:defRPr/>
            </a:pPr>
            <a:endParaRPr lang="ru-RU" sz="2500" dirty="0">
              <a:latin typeface="Arial" panose="020B0604020202020204" pitchFamily="34" charset="0"/>
              <a:cs typeface="Arial" panose="020B0604020202020204" pitchFamily="34" charset="0"/>
            </a:endParaRPr>
          </a:p>
          <a:p>
            <a:pPr marL="0" indent="0">
              <a:spcBef>
                <a:spcPts val="600"/>
              </a:spcBef>
              <a:buNone/>
              <a:defRPr/>
            </a:pPr>
            <a:r>
              <a:rPr lang="ru-RU" sz="2500" b="1" dirty="0">
                <a:latin typeface="Arial" panose="020B0604020202020204" pitchFamily="34" charset="0"/>
                <a:cs typeface="Arial" panose="020B0604020202020204" pitchFamily="34" charset="0"/>
              </a:rPr>
              <a:t>В служебной записке, как правило, отражается </a:t>
            </a:r>
            <a:r>
              <a:rPr lang="ru-RU" sz="2500" b="1" dirty="0" smtClean="0">
                <a:latin typeface="Arial" panose="020B0604020202020204" pitchFamily="34" charset="0"/>
                <a:cs typeface="Arial" panose="020B0604020202020204" pitchFamily="34" charset="0"/>
              </a:rPr>
              <a:t>информация </a:t>
            </a:r>
            <a:r>
              <a:rPr lang="ru-RU" sz="2500" b="1" dirty="0">
                <a:latin typeface="Arial" panose="020B0604020202020204" pitchFamily="34" charset="0"/>
                <a:cs typeface="Arial" panose="020B0604020202020204" pitchFamily="34" charset="0"/>
              </a:rPr>
              <a:t>о:</a:t>
            </a:r>
          </a:p>
          <a:p>
            <a:pPr>
              <a:spcBef>
                <a:spcPts val="600"/>
              </a:spcBef>
              <a:defRPr/>
            </a:pPr>
            <a:r>
              <a:rPr lang="ru-RU" sz="2500" dirty="0" smtClean="0">
                <a:latin typeface="Arial" panose="020B0604020202020204" pitchFamily="34" charset="0"/>
                <a:cs typeface="Arial" panose="020B0604020202020204" pitchFamily="34" charset="0"/>
              </a:rPr>
              <a:t>служащем</a:t>
            </a:r>
            <a:r>
              <a:rPr lang="ru-RU" sz="2500" dirty="0">
                <a:latin typeface="Arial" panose="020B0604020202020204" pitchFamily="34" charset="0"/>
                <a:cs typeface="Arial" panose="020B0604020202020204" pitchFamily="34" charset="0"/>
              </a:rPr>
              <a:t>, допустившем неисполнение или ненадлежащее исполнение должностных обязанностей;</a:t>
            </a:r>
          </a:p>
          <a:p>
            <a:pPr>
              <a:spcBef>
                <a:spcPts val="600"/>
              </a:spcBef>
              <a:defRPr/>
            </a:pPr>
            <a:r>
              <a:rPr lang="ru-RU" sz="2500" dirty="0" smtClean="0">
                <a:latin typeface="Arial" panose="020B0604020202020204" pitchFamily="34" charset="0"/>
                <a:cs typeface="Arial" panose="020B0604020202020204" pitchFamily="34" charset="0"/>
              </a:rPr>
              <a:t>дате </a:t>
            </a:r>
            <a:r>
              <a:rPr lang="ru-RU" sz="2500" dirty="0">
                <a:latin typeface="Arial" panose="020B0604020202020204" pitchFamily="34" charset="0"/>
                <a:cs typeface="Arial" panose="020B0604020202020204" pitchFamily="34" charset="0"/>
              </a:rPr>
              <a:t>совершения </a:t>
            </a:r>
            <a:r>
              <a:rPr lang="ru-RU" sz="2500" dirty="0" smtClean="0">
                <a:latin typeface="Arial" panose="020B0604020202020204" pitchFamily="34" charset="0"/>
                <a:cs typeface="Arial" panose="020B0604020202020204" pitchFamily="34" charset="0"/>
              </a:rPr>
              <a:t>служащим </a:t>
            </a:r>
            <a:r>
              <a:rPr lang="ru-RU" sz="2500" dirty="0">
                <a:latin typeface="Arial" panose="020B0604020202020204" pitchFamily="34" charset="0"/>
                <a:cs typeface="Arial" panose="020B0604020202020204" pitchFamily="34" charset="0"/>
              </a:rPr>
              <a:t>неисполнения или ненадлежащего исполнения должностных обязанностей;</a:t>
            </a:r>
          </a:p>
          <a:p>
            <a:pPr>
              <a:spcBef>
                <a:spcPts val="600"/>
              </a:spcBef>
              <a:defRPr/>
            </a:pPr>
            <a:r>
              <a:rPr lang="ru-RU" sz="2500" dirty="0" smtClean="0">
                <a:latin typeface="Arial" panose="020B0604020202020204" pitchFamily="34" charset="0"/>
                <a:cs typeface="Arial" panose="020B0604020202020204" pitchFamily="34" charset="0"/>
              </a:rPr>
              <a:t>дате </a:t>
            </a:r>
            <a:r>
              <a:rPr lang="ru-RU" sz="2500" dirty="0">
                <a:latin typeface="Arial" panose="020B0604020202020204" pitchFamily="34" charset="0"/>
                <a:cs typeface="Arial" panose="020B0604020202020204" pitchFamily="34" charset="0"/>
              </a:rPr>
              <a:t>обнаружения совершенного </a:t>
            </a:r>
            <a:r>
              <a:rPr lang="ru-RU" sz="2500" dirty="0" smtClean="0">
                <a:latin typeface="Arial" panose="020B0604020202020204" pitchFamily="34" charset="0"/>
                <a:cs typeface="Arial" panose="020B0604020202020204" pitchFamily="34" charset="0"/>
              </a:rPr>
              <a:t>служащим </a:t>
            </a:r>
            <a:r>
              <a:rPr lang="ru-RU" sz="2500" dirty="0">
                <a:latin typeface="Arial" panose="020B0604020202020204" pitchFamily="34" charset="0"/>
                <a:cs typeface="Arial" panose="020B0604020202020204" pitchFamily="34" charset="0"/>
              </a:rPr>
              <a:t>неисполнения или ненадлежащего исполнения должностных обязанностей;</a:t>
            </a:r>
          </a:p>
          <a:p>
            <a:pPr>
              <a:spcBef>
                <a:spcPts val="600"/>
              </a:spcBef>
              <a:defRPr/>
            </a:pPr>
            <a:r>
              <a:rPr lang="ru-RU" sz="2500" dirty="0" smtClean="0">
                <a:latin typeface="Arial" panose="020B0604020202020204" pitchFamily="34" charset="0"/>
                <a:cs typeface="Arial" panose="020B0604020202020204" pitchFamily="34" charset="0"/>
              </a:rPr>
              <a:t>совершенном служащим </a:t>
            </a:r>
            <a:r>
              <a:rPr lang="ru-RU" sz="2500" dirty="0">
                <a:latin typeface="Arial" panose="020B0604020202020204" pitchFamily="34" charset="0"/>
                <a:cs typeface="Arial" panose="020B0604020202020204" pitchFamily="34" charset="0"/>
              </a:rPr>
              <a:t>неисполнении или ненадлежащем исполнении должностных обязанностей с указанием положений нарушенных нормативных правовых и иных актов, обстоятельствах, при которых совершен дисциплинарный проступок, и вине </a:t>
            </a:r>
            <a:r>
              <a:rPr lang="ru-RU" sz="2500" dirty="0" smtClean="0">
                <a:latin typeface="Arial" panose="020B0604020202020204" pitchFamily="34" charset="0"/>
                <a:cs typeface="Arial" panose="020B0604020202020204" pitchFamily="34" charset="0"/>
              </a:rPr>
              <a:t>служащего</a:t>
            </a:r>
            <a:r>
              <a:rPr lang="ru-RU" sz="2500" dirty="0">
                <a:latin typeface="Arial" panose="020B0604020202020204" pitchFamily="34" charset="0"/>
                <a:cs typeface="Arial" panose="020B0604020202020204" pitchFamily="34" charset="0"/>
              </a:rPr>
              <a:t>;</a:t>
            </a:r>
          </a:p>
          <a:p>
            <a:pPr>
              <a:spcBef>
                <a:spcPts val="600"/>
              </a:spcBef>
              <a:defRPr/>
            </a:pPr>
            <a:r>
              <a:rPr lang="ru-RU" sz="2500" dirty="0" smtClean="0">
                <a:latin typeface="Arial" panose="020B0604020202020204" pitchFamily="34" charset="0"/>
                <a:cs typeface="Arial" panose="020B0604020202020204" pitchFamily="34" charset="0"/>
              </a:rPr>
              <a:t>характере </a:t>
            </a:r>
            <a:r>
              <a:rPr lang="ru-RU" sz="2500" dirty="0">
                <a:latin typeface="Arial" panose="020B0604020202020204" pitchFamily="34" charset="0"/>
                <a:cs typeface="Arial" panose="020B0604020202020204" pitchFamily="34" charset="0"/>
              </a:rPr>
              <a:t>и размере вреда, причиненного действиями (бездействием) </a:t>
            </a:r>
            <a:r>
              <a:rPr lang="ru-RU" sz="2500" dirty="0" smtClean="0">
                <a:latin typeface="Arial" panose="020B0604020202020204" pitchFamily="34" charset="0"/>
                <a:cs typeface="Arial" panose="020B0604020202020204" pitchFamily="34" charset="0"/>
              </a:rPr>
              <a:t>служащего</a:t>
            </a:r>
            <a:r>
              <a:rPr lang="ru-RU" sz="2500" dirty="0">
                <a:latin typeface="Arial" panose="020B0604020202020204" pitchFamily="34" charset="0"/>
                <a:cs typeface="Arial" panose="020B0604020202020204" pitchFamily="34" charset="0"/>
              </a:rPr>
              <a:t>, если они установлены.</a:t>
            </a:r>
            <a:endParaRPr lang="ru-RU" sz="2400" dirty="0">
              <a:latin typeface="Arial" panose="020B0604020202020204" pitchFamily="34" charset="0"/>
              <a:cs typeface="Arial" panose="020B0604020202020204" pitchFamily="34" charset="0"/>
            </a:endParaRPr>
          </a:p>
        </p:txBody>
      </p:sp>
      <p:sp>
        <p:nvSpPr>
          <p:cNvPr id="5" name="Заголовок 1"/>
          <p:cNvSpPr>
            <a:spLocks noGrp="1"/>
          </p:cNvSpPr>
          <p:nvPr>
            <p:ph type="title"/>
          </p:nvPr>
        </p:nvSpPr>
        <p:spPr>
          <a:xfrm>
            <a:off x="522514" y="260351"/>
            <a:ext cx="11329060" cy="901699"/>
          </a:xfrm>
        </p:spPr>
        <p:txBody>
          <a:bodyPr>
            <a:normAutofit fontScale="90000"/>
          </a:bodyPr>
          <a:lstStyle/>
          <a:p>
            <a:pPr algn="ctr"/>
            <a:r>
              <a:rPr lang="ru-RU" altLang="ru-RU" sz="4000" b="1" dirty="0" smtClean="0">
                <a:latin typeface="Arial" panose="020B0604020202020204" pitchFamily="34" charset="0"/>
                <a:cs typeface="Arial" panose="020B0604020202020204" pitchFamily="34" charset="0"/>
              </a:rPr>
              <a:t>Основания проведения служебной проверки</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632280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6255" y="1330036"/>
            <a:ext cx="11875324" cy="5427024"/>
          </a:xfrm>
        </p:spPr>
        <p:txBody>
          <a:bodyPr>
            <a:normAutofit/>
          </a:bodyPr>
          <a:lstStyle/>
          <a:p>
            <a:pPr>
              <a:spcBef>
                <a:spcPts val="600"/>
              </a:spcBef>
              <a:defRPr/>
            </a:pPr>
            <a:r>
              <a:rPr lang="ru-RU" sz="2500" dirty="0">
                <a:latin typeface="Arial" panose="020B0604020202020204" pitchFamily="34" charset="0"/>
                <a:cs typeface="Arial" panose="020B0604020202020204" pitchFamily="34" charset="0"/>
              </a:rPr>
              <a:t>определение факта совершения проступка, который влечет за собой наложение соответствующего дисциплинарного взыскания; </a:t>
            </a:r>
            <a:endParaRPr lang="ru-RU" sz="2500" dirty="0" smtClean="0">
              <a:latin typeface="Arial" panose="020B0604020202020204" pitchFamily="34" charset="0"/>
              <a:cs typeface="Arial" panose="020B0604020202020204" pitchFamily="34" charset="0"/>
            </a:endParaRPr>
          </a:p>
          <a:p>
            <a:pPr>
              <a:spcBef>
                <a:spcPts val="600"/>
              </a:spcBef>
              <a:defRPr/>
            </a:pPr>
            <a:r>
              <a:rPr lang="ru-RU" sz="2500" dirty="0" smtClean="0">
                <a:latin typeface="Arial" panose="020B0604020202020204" pitchFamily="34" charset="0"/>
                <a:cs typeface="Arial" panose="020B0604020202020204" pitchFamily="34" charset="0"/>
              </a:rPr>
              <a:t>установление </a:t>
            </a:r>
            <a:r>
              <a:rPr lang="ru-RU" sz="2500" dirty="0">
                <a:latin typeface="Arial" panose="020B0604020202020204" pitchFamily="34" charset="0"/>
                <a:cs typeface="Arial" panose="020B0604020202020204" pitchFamily="34" charset="0"/>
              </a:rPr>
              <a:t>конкретного времени и обстоятельств совершения проступка, анализ происшествия, его последствий и выявление объема причиненного урона; </a:t>
            </a:r>
            <a:endParaRPr lang="ru-RU" sz="2500" dirty="0" smtClean="0">
              <a:latin typeface="Arial" panose="020B0604020202020204" pitchFamily="34" charset="0"/>
              <a:cs typeface="Arial" panose="020B0604020202020204" pitchFamily="34" charset="0"/>
            </a:endParaRPr>
          </a:p>
          <a:p>
            <a:pPr>
              <a:spcBef>
                <a:spcPts val="600"/>
              </a:spcBef>
              <a:defRPr/>
            </a:pPr>
            <a:r>
              <a:rPr lang="ru-RU" sz="2500" dirty="0" smtClean="0">
                <a:latin typeface="Arial" panose="020B0604020202020204" pitchFamily="34" charset="0"/>
                <a:cs typeface="Arial" panose="020B0604020202020204" pitchFamily="34" charset="0"/>
              </a:rPr>
              <a:t>определение </a:t>
            </a:r>
            <a:r>
              <a:rPr lang="ru-RU" sz="2500" dirty="0">
                <a:latin typeface="Arial" panose="020B0604020202020204" pitchFamily="34" charset="0"/>
                <a:cs typeface="Arial" panose="020B0604020202020204" pitchFamily="34" charset="0"/>
              </a:rPr>
              <a:t>виновного лица, сбор и систематизация ряда доказательств относительно его непосредственной вины, либо непричастности к произошедшему; </a:t>
            </a:r>
            <a:endParaRPr lang="ru-RU" sz="2500" dirty="0" smtClean="0">
              <a:latin typeface="Arial" panose="020B0604020202020204" pitchFamily="34" charset="0"/>
              <a:cs typeface="Arial" panose="020B0604020202020204" pitchFamily="34" charset="0"/>
            </a:endParaRPr>
          </a:p>
          <a:p>
            <a:pPr>
              <a:spcBef>
                <a:spcPts val="600"/>
              </a:spcBef>
              <a:defRPr/>
            </a:pPr>
            <a:r>
              <a:rPr lang="ru-RU" sz="2500" dirty="0" smtClean="0">
                <a:latin typeface="Arial" panose="020B0604020202020204" pitchFamily="34" charset="0"/>
                <a:cs typeface="Arial" panose="020B0604020202020204" pitchFamily="34" charset="0"/>
              </a:rPr>
              <a:t>определение нормативных актов, нарушенных виновным лицом;</a:t>
            </a:r>
          </a:p>
          <a:p>
            <a:pPr>
              <a:spcBef>
                <a:spcPts val="600"/>
              </a:spcBef>
              <a:defRPr/>
            </a:pPr>
            <a:r>
              <a:rPr lang="ru-RU" sz="2500" dirty="0" smtClean="0">
                <a:latin typeface="Arial" panose="020B0604020202020204" pitchFamily="34" charset="0"/>
                <a:cs typeface="Arial" panose="020B0604020202020204" pitchFamily="34" charset="0"/>
              </a:rPr>
              <a:t>установление </a:t>
            </a:r>
            <a:r>
              <a:rPr lang="ru-RU" sz="2500" dirty="0">
                <a:latin typeface="Arial" panose="020B0604020202020204" pitchFamily="34" charset="0"/>
                <a:cs typeface="Arial" panose="020B0604020202020204" pitchFamily="34" charset="0"/>
              </a:rPr>
              <a:t>степени виновности сотрудника; </a:t>
            </a:r>
            <a:endParaRPr lang="ru-RU" sz="2500" dirty="0" smtClean="0">
              <a:latin typeface="Arial" panose="020B0604020202020204" pitchFamily="34" charset="0"/>
              <a:cs typeface="Arial" panose="020B0604020202020204" pitchFamily="34" charset="0"/>
            </a:endParaRPr>
          </a:p>
          <a:p>
            <a:pPr>
              <a:spcBef>
                <a:spcPts val="600"/>
              </a:spcBef>
              <a:defRPr/>
            </a:pPr>
            <a:r>
              <a:rPr lang="ru-RU" sz="2500" dirty="0" smtClean="0">
                <a:latin typeface="Arial" panose="020B0604020202020204" pitchFamily="34" charset="0"/>
                <a:cs typeface="Arial" panose="020B0604020202020204" pitchFamily="34" charset="0"/>
              </a:rPr>
              <a:t>анализ </a:t>
            </a:r>
            <a:r>
              <a:rPr lang="ru-RU" sz="2500" dirty="0">
                <a:latin typeface="Arial" panose="020B0604020202020204" pitchFamily="34" charset="0"/>
                <a:cs typeface="Arial" panose="020B0604020202020204" pitchFamily="34" charset="0"/>
              </a:rPr>
              <a:t>нюансов и особенностей произошедшего, выявление особых мотивов лица</a:t>
            </a:r>
            <a:r>
              <a:rPr lang="ru-RU" sz="2500" dirty="0" smtClean="0">
                <a:latin typeface="Arial" panose="020B0604020202020204" pitchFamily="34" charset="0"/>
                <a:cs typeface="Arial" panose="020B0604020202020204" pitchFamily="34" charset="0"/>
              </a:rPr>
              <a:t>.</a:t>
            </a:r>
            <a:endParaRPr lang="ru-RU" sz="2500" dirty="0">
              <a:latin typeface="Arial" panose="020B0604020202020204" pitchFamily="34" charset="0"/>
              <a:cs typeface="Arial" panose="020B0604020202020204" pitchFamily="34" charset="0"/>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Цели служебной проверки</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810888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6255" y="1330036"/>
            <a:ext cx="11875324" cy="5427024"/>
          </a:xfrm>
        </p:spPr>
        <p:txBody>
          <a:bodyPr>
            <a:normAutofit/>
          </a:bodyPr>
          <a:lstStyle/>
          <a:p>
            <a:pPr marL="0" indent="0">
              <a:spcBef>
                <a:spcPts val="600"/>
              </a:spcBef>
              <a:buNone/>
              <a:defRPr/>
            </a:pPr>
            <a:r>
              <a:rPr lang="ru-RU" b="1" dirty="0" smtClean="0">
                <a:latin typeface="Arial" panose="020B0604020202020204" pitchFamily="34" charset="0"/>
                <a:cs typeface="Arial" panose="020B0604020202020204" pitchFamily="34" charset="0"/>
              </a:rPr>
              <a:t>При </a:t>
            </a:r>
            <a:r>
              <a:rPr lang="ru-RU" b="1" dirty="0">
                <a:latin typeface="Arial" panose="020B0604020202020204" pitchFamily="34" charset="0"/>
                <a:cs typeface="Arial" panose="020B0604020202020204" pitchFamily="34" charset="0"/>
              </a:rPr>
              <a:t>проведении служебной проверки должны быть полностью, объективно и всесторонне установлены:</a:t>
            </a:r>
          </a:p>
          <a:p>
            <a:pPr marL="0" indent="0">
              <a:spcBef>
                <a:spcPts val="600"/>
              </a:spcBef>
              <a:buNone/>
              <a:defRPr/>
            </a:pPr>
            <a:r>
              <a:rPr lang="ru-RU" dirty="0">
                <a:latin typeface="Arial" panose="020B0604020202020204" pitchFamily="34" charset="0"/>
                <a:cs typeface="Arial" panose="020B0604020202020204" pitchFamily="34" charset="0"/>
              </a:rPr>
              <a:t>1) факт совершения гражданским служащим дисциплинарного проступка;</a:t>
            </a:r>
          </a:p>
          <a:p>
            <a:pPr marL="0" indent="0">
              <a:spcBef>
                <a:spcPts val="600"/>
              </a:spcBef>
              <a:buNone/>
              <a:defRPr/>
            </a:pPr>
            <a:r>
              <a:rPr lang="ru-RU" dirty="0">
                <a:latin typeface="Arial" panose="020B0604020202020204" pitchFamily="34" charset="0"/>
                <a:cs typeface="Arial" panose="020B0604020202020204" pitchFamily="34" charset="0"/>
              </a:rPr>
              <a:t>2) вина гражданского служащего;</a:t>
            </a:r>
          </a:p>
          <a:p>
            <a:pPr marL="0" indent="0">
              <a:spcBef>
                <a:spcPts val="600"/>
              </a:spcBef>
              <a:buNone/>
              <a:defRPr/>
            </a:pPr>
            <a:r>
              <a:rPr lang="ru-RU" dirty="0">
                <a:latin typeface="Arial" panose="020B0604020202020204" pitchFamily="34" charset="0"/>
                <a:cs typeface="Arial" panose="020B0604020202020204" pitchFamily="34" charset="0"/>
              </a:rPr>
              <a:t>3) причины и условия, способствовавшие совершению гражданским служащим дисциплинарного проступка;</a:t>
            </a:r>
          </a:p>
          <a:p>
            <a:pPr marL="0" indent="0">
              <a:spcBef>
                <a:spcPts val="600"/>
              </a:spcBef>
              <a:buNone/>
              <a:defRPr/>
            </a:pPr>
            <a:r>
              <a:rPr lang="ru-RU" dirty="0">
                <a:latin typeface="Arial" panose="020B0604020202020204" pitchFamily="34" charset="0"/>
                <a:cs typeface="Arial" panose="020B0604020202020204" pitchFamily="34" charset="0"/>
              </a:rPr>
              <a:t>4) характер и размер вреда, причиненного гражданским служащим в результате дисциплинарного проступка;</a:t>
            </a:r>
          </a:p>
          <a:p>
            <a:pPr marL="0" indent="0">
              <a:spcBef>
                <a:spcPts val="600"/>
              </a:spcBef>
              <a:buNone/>
              <a:defRPr/>
            </a:pPr>
            <a:r>
              <a:rPr lang="ru-RU" dirty="0">
                <a:latin typeface="Arial" panose="020B0604020202020204" pitchFamily="34" charset="0"/>
                <a:cs typeface="Arial" panose="020B0604020202020204" pitchFamily="34" charset="0"/>
              </a:rPr>
              <a:t>5) обстоятельства, послужившие основанием для письменного заявления гражданского служащего о проведении служебной проверки.</a:t>
            </a:r>
            <a:endParaRPr lang="ru-RU" dirty="0" smtClean="0">
              <a:latin typeface="Arial" panose="020B0604020202020204" pitchFamily="34" charset="0"/>
              <a:cs typeface="Arial" panose="020B0604020202020204" pitchFamily="34" charset="0"/>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Порядок проведения служебной проверки</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63441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6255" y="1330036"/>
            <a:ext cx="11875324" cy="5427024"/>
          </a:xfrm>
        </p:spPr>
        <p:txBody>
          <a:bodyPr>
            <a:normAutofit fontScale="92500" lnSpcReduction="10000"/>
          </a:bodyPr>
          <a:lstStyle/>
          <a:p>
            <a:pPr marL="0" indent="0">
              <a:spcBef>
                <a:spcPts val="600"/>
              </a:spcBef>
              <a:buNone/>
              <a:defRPr/>
            </a:pPr>
            <a:r>
              <a:rPr lang="ru-RU" sz="2400" dirty="0">
                <a:latin typeface="Arial" panose="020B0604020202020204" pitchFamily="34" charset="0"/>
                <a:cs typeface="Arial" panose="020B0604020202020204" pitchFamily="34" charset="0"/>
              </a:rPr>
              <a:t>Проведение служебной проверки поручается подразделению государственного органа по вопросам государственной службы и </a:t>
            </a:r>
            <a:r>
              <a:rPr lang="ru-RU" sz="2400" dirty="0" smtClean="0">
                <a:latin typeface="Arial" panose="020B0604020202020204" pitchFamily="34" charset="0"/>
                <a:cs typeface="Arial" panose="020B0604020202020204" pitchFamily="34" charset="0"/>
              </a:rPr>
              <a:t>кадров («кадровик») </a:t>
            </a:r>
            <a:r>
              <a:rPr lang="ru-RU" sz="2400" dirty="0">
                <a:latin typeface="Arial" panose="020B0604020202020204" pitchFamily="34" charset="0"/>
                <a:cs typeface="Arial" panose="020B0604020202020204" pitchFamily="34" charset="0"/>
              </a:rPr>
              <a:t>с участием юридического (правового) </a:t>
            </a:r>
            <a:r>
              <a:rPr lang="ru-RU" sz="2400" dirty="0" smtClean="0">
                <a:latin typeface="Arial" panose="020B0604020202020204" pitchFamily="34" charset="0"/>
                <a:cs typeface="Arial" panose="020B0604020202020204" pitchFamily="34" charset="0"/>
              </a:rPr>
              <a:t>подразделения («юрист») </a:t>
            </a:r>
            <a:r>
              <a:rPr lang="ru-RU" sz="2400" dirty="0">
                <a:latin typeface="Arial" panose="020B0604020202020204" pitchFamily="34" charset="0"/>
                <a:cs typeface="Arial" panose="020B0604020202020204" pitchFamily="34" charset="0"/>
              </a:rPr>
              <a:t>и выборного профсоюзного органа данного государственного </a:t>
            </a:r>
            <a:r>
              <a:rPr lang="ru-RU" sz="2400" dirty="0" smtClean="0">
                <a:latin typeface="Arial" panose="020B0604020202020204" pitchFamily="34" charset="0"/>
                <a:cs typeface="Arial" panose="020B0604020202020204" pitchFamily="34" charset="0"/>
              </a:rPr>
              <a:t>органа («профсоюз»).</a:t>
            </a:r>
            <a:endParaRPr lang="ru-RU" sz="2400" dirty="0">
              <a:latin typeface="Arial" panose="020B0604020202020204" pitchFamily="34" charset="0"/>
              <a:cs typeface="Arial" panose="020B0604020202020204" pitchFamily="34" charset="0"/>
            </a:endParaRPr>
          </a:p>
          <a:p>
            <a:pPr marL="0" indent="0">
              <a:spcBef>
                <a:spcPts val="600"/>
              </a:spcBef>
              <a:buNone/>
              <a:defRPr/>
            </a:pPr>
            <a:endParaRPr lang="ru-RU" sz="2400" dirty="0" smtClean="0">
              <a:latin typeface="Arial" panose="020B0604020202020204" pitchFamily="34" charset="0"/>
              <a:cs typeface="Arial" panose="020B0604020202020204" pitchFamily="34" charset="0"/>
            </a:endParaRPr>
          </a:p>
          <a:p>
            <a:pPr marL="0" indent="0">
              <a:spcBef>
                <a:spcPts val="600"/>
              </a:spcBef>
              <a:buNone/>
              <a:defRPr/>
            </a:pPr>
            <a:r>
              <a:rPr lang="ru-RU" sz="2400" b="1" dirty="0">
                <a:solidFill>
                  <a:srgbClr val="C00000"/>
                </a:solidFill>
                <a:latin typeface="Arial" panose="020B0604020202020204" pitchFamily="34" charset="0"/>
                <a:cs typeface="Arial" panose="020B0604020202020204" pitchFamily="34" charset="0"/>
              </a:rPr>
              <a:t>Важно! </a:t>
            </a:r>
            <a:r>
              <a:rPr lang="ru-RU" sz="2400" dirty="0" smtClean="0">
                <a:latin typeface="Arial" panose="020B0604020202020204" pitchFamily="34" charset="0"/>
                <a:cs typeface="Arial" panose="020B0604020202020204" pitchFamily="34" charset="0"/>
              </a:rPr>
              <a:t>Комиссии </a:t>
            </a:r>
            <a:r>
              <a:rPr lang="ru-RU" sz="2400" dirty="0">
                <a:latin typeface="Arial" panose="020B0604020202020204" pitchFamily="34" charset="0"/>
                <a:cs typeface="Arial" panose="020B0604020202020204" pitchFamily="34" charset="0"/>
              </a:rPr>
              <a:t>по соблюдению требований к служебному поведению муниципальных служащих и урегулированию конфликта </a:t>
            </a:r>
            <a:r>
              <a:rPr lang="ru-RU" sz="2400" dirty="0" smtClean="0">
                <a:latin typeface="Arial" panose="020B0604020202020204" pitchFamily="34" charset="0"/>
                <a:cs typeface="Arial" panose="020B0604020202020204" pitchFamily="34" charset="0"/>
              </a:rPr>
              <a:t>интересов не имеют права проводить служебные проверки по вопросам нарушения служебной дисциплины и иным вопросам, не связанным с противодействием коррупции.</a:t>
            </a:r>
            <a:endParaRPr lang="ru-RU" sz="2400" dirty="0">
              <a:latin typeface="Arial" panose="020B0604020202020204" pitchFamily="34" charset="0"/>
              <a:cs typeface="Arial" panose="020B0604020202020204" pitchFamily="34" charset="0"/>
            </a:endParaRPr>
          </a:p>
          <a:p>
            <a:pPr marL="0" indent="0">
              <a:spcBef>
                <a:spcPts val="600"/>
              </a:spcBef>
              <a:buNone/>
              <a:defRPr/>
            </a:pPr>
            <a:endParaRPr lang="ru-RU" sz="2400" dirty="0" smtClean="0">
              <a:latin typeface="Arial" panose="020B0604020202020204" pitchFamily="34" charset="0"/>
              <a:cs typeface="Arial" panose="020B0604020202020204" pitchFamily="34" charset="0"/>
            </a:endParaRPr>
          </a:p>
          <a:p>
            <a:pPr marL="0" indent="0">
              <a:spcBef>
                <a:spcPts val="600"/>
              </a:spcBef>
              <a:buNone/>
              <a:defRPr/>
            </a:pPr>
            <a:r>
              <a:rPr lang="ru-RU" sz="2400" dirty="0" smtClean="0">
                <a:latin typeface="Arial" panose="020B0604020202020204" pitchFamily="34" charset="0"/>
                <a:cs typeface="Arial" panose="020B0604020202020204" pitchFamily="34" charset="0"/>
              </a:rPr>
              <a:t>В </a:t>
            </a:r>
            <a:r>
              <a:rPr lang="ru-RU" sz="2400" dirty="0">
                <a:latin typeface="Arial" panose="020B0604020202020204" pitchFamily="34" charset="0"/>
                <a:cs typeface="Arial" panose="020B0604020202020204" pitchFamily="34" charset="0"/>
              </a:rPr>
              <a:t>проведении служебной проверки </a:t>
            </a:r>
            <a:r>
              <a:rPr lang="ru-RU" sz="2400" b="1" dirty="0">
                <a:latin typeface="Arial" panose="020B0604020202020204" pitchFamily="34" charset="0"/>
                <a:cs typeface="Arial" panose="020B0604020202020204" pitchFamily="34" charset="0"/>
              </a:rPr>
              <a:t>не может </a:t>
            </a:r>
            <a:r>
              <a:rPr lang="ru-RU" sz="2400" dirty="0">
                <a:latin typeface="Arial" panose="020B0604020202020204" pitchFamily="34" charset="0"/>
                <a:cs typeface="Arial" panose="020B0604020202020204" pitchFamily="34" charset="0"/>
              </a:rPr>
              <a:t>участвовать гражданский служащий, прямо или косвенно </a:t>
            </a:r>
            <a:r>
              <a:rPr lang="ru-RU" sz="2400" b="1" dirty="0">
                <a:latin typeface="Arial" panose="020B0604020202020204" pitchFamily="34" charset="0"/>
                <a:cs typeface="Arial" panose="020B0604020202020204" pitchFamily="34" charset="0"/>
              </a:rPr>
              <a:t>заинтересованный в ее результатах</a:t>
            </a:r>
            <a:r>
              <a:rPr lang="ru-RU" sz="2400" dirty="0">
                <a:latin typeface="Arial" panose="020B0604020202020204" pitchFamily="34" charset="0"/>
                <a:cs typeface="Arial" panose="020B0604020202020204" pitchFamily="34" charset="0"/>
              </a:rPr>
              <a:t>. В этих случаях он обязан обратиться к представителю нанимателя, назначившему служебную проверку, с письменным заявлением об освобождении его от участия в проведении этой проверки. При несоблюдении указанного требования результаты служебной проверки считаются недействительными.</a:t>
            </a:r>
          </a:p>
          <a:p>
            <a:pPr marL="0" indent="0">
              <a:spcBef>
                <a:spcPts val="600"/>
              </a:spcBef>
              <a:buNone/>
              <a:defRPr/>
            </a:pPr>
            <a:r>
              <a:rPr lang="ru-RU" sz="2400" dirty="0" smtClean="0">
                <a:latin typeface="Arial" panose="020B0604020202020204" pitchFamily="34" charset="0"/>
                <a:cs typeface="Arial" panose="020B0604020202020204" pitchFamily="34" charset="0"/>
              </a:rPr>
              <a:t>Служебная </a:t>
            </a:r>
            <a:r>
              <a:rPr lang="ru-RU" sz="2400" dirty="0">
                <a:latin typeface="Arial" panose="020B0604020202020204" pitchFamily="34" charset="0"/>
                <a:cs typeface="Arial" panose="020B0604020202020204" pitchFamily="34" charset="0"/>
              </a:rPr>
              <a:t>проверка должна быть завершена </a:t>
            </a:r>
            <a:r>
              <a:rPr lang="ru-RU" sz="2400" b="1" dirty="0">
                <a:latin typeface="Arial" panose="020B0604020202020204" pitchFamily="34" charset="0"/>
                <a:cs typeface="Arial" panose="020B0604020202020204" pitchFamily="34" charset="0"/>
              </a:rPr>
              <a:t>не позднее чем через один месяц </a:t>
            </a:r>
            <a:r>
              <a:rPr lang="ru-RU" sz="2400" dirty="0">
                <a:latin typeface="Arial" panose="020B0604020202020204" pitchFamily="34" charset="0"/>
                <a:cs typeface="Arial" panose="020B0604020202020204" pitchFamily="34" charset="0"/>
              </a:rPr>
              <a:t>со дня принятия решения о ее проведении. </a:t>
            </a:r>
            <a:endParaRPr lang="ru-RU" sz="2400" dirty="0" smtClean="0">
              <a:latin typeface="Arial" panose="020B0604020202020204" pitchFamily="34" charset="0"/>
              <a:cs typeface="Arial" panose="020B0604020202020204" pitchFamily="34" charset="0"/>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Порядок проведения служебной проверки</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843260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6255" y="1330036"/>
            <a:ext cx="11875324" cy="5427024"/>
          </a:xfrm>
        </p:spPr>
        <p:txBody>
          <a:bodyPr>
            <a:normAutofit/>
          </a:bodyPr>
          <a:lstStyle/>
          <a:p>
            <a:pPr marL="0" indent="0">
              <a:spcBef>
                <a:spcPts val="600"/>
              </a:spcBef>
              <a:buNone/>
              <a:defRPr/>
            </a:pPr>
            <a:r>
              <a:rPr lang="ru-RU" b="1" dirty="0" smtClean="0">
                <a:latin typeface="Arial" panose="020B0604020202020204" pitchFamily="34" charset="0"/>
                <a:cs typeface="Arial" panose="020B0604020202020204" pitchFamily="34" charset="0"/>
              </a:rPr>
              <a:t>Основные принципы проведения служебной проверки:</a:t>
            </a:r>
          </a:p>
          <a:p>
            <a:pPr>
              <a:spcBef>
                <a:spcPts val="600"/>
              </a:spcBef>
              <a:defRPr/>
            </a:pPr>
            <a:r>
              <a:rPr lang="ru-RU" dirty="0" smtClean="0">
                <a:latin typeface="Arial" panose="020B0604020202020204" pitchFamily="34" charset="0"/>
                <a:cs typeface="Arial" panose="020B0604020202020204" pitchFamily="34" charset="0"/>
              </a:rPr>
              <a:t>все </a:t>
            </a:r>
            <a:r>
              <a:rPr lang="ru-RU" dirty="0">
                <a:latin typeface="Arial" panose="020B0604020202020204" pitchFamily="34" charset="0"/>
                <a:cs typeface="Arial" panose="020B0604020202020204" pitchFamily="34" charset="0"/>
              </a:rPr>
              <a:t>факты, выявляемые в ходе проведения расследования, должны оцениваться объективно и беспристрастно. Личное эмоциональное отношение к тому или иному явлению не должно влиять на решение </a:t>
            </a:r>
            <a:r>
              <a:rPr lang="ru-RU" dirty="0" smtClean="0">
                <a:latin typeface="Arial" panose="020B0604020202020204" pitchFamily="34" charset="0"/>
                <a:cs typeface="Arial" panose="020B0604020202020204" pitchFamily="34" charset="0"/>
              </a:rPr>
              <a:t>руководителя, </a:t>
            </a:r>
            <a:r>
              <a:rPr lang="ru-RU" dirty="0">
                <a:latin typeface="Arial" panose="020B0604020202020204" pitchFamily="34" charset="0"/>
                <a:cs typeface="Arial" panose="020B0604020202020204" pitchFamily="34" charset="0"/>
              </a:rPr>
              <a:t>представителя комиссии или обвиняемого; </a:t>
            </a:r>
            <a:endParaRPr lang="ru-RU" dirty="0" smtClean="0">
              <a:latin typeface="Arial" panose="020B0604020202020204" pitchFamily="34" charset="0"/>
              <a:cs typeface="Arial" panose="020B0604020202020204" pitchFamily="34" charset="0"/>
            </a:endParaRPr>
          </a:p>
          <a:p>
            <a:pPr>
              <a:spcBef>
                <a:spcPts val="600"/>
              </a:spcBef>
              <a:defRPr/>
            </a:pPr>
            <a:r>
              <a:rPr lang="ru-RU" dirty="0" smtClean="0">
                <a:latin typeface="Arial" panose="020B0604020202020204" pitchFamily="34" charset="0"/>
                <a:cs typeface="Arial" panose="020B0604020202020204" pitchFamily="34" charset="0"/>
              </a:rPr>
              <a:t>до </a:t>
            </a:r>
            <a:r>
              <a:rPr lang="ru-RU" dirty="0">
                <a:latin typeface="Arial" panose="020B0604020202020204" pitchFamily="34" charset="0"/>
                <a:cs typeface="Arial" panose="020B0604020202020204" pitchFamily="34" charset="0"/>
              </a:rPr>
              <a:t>тех пор, пока вина субъекта не доказана, он является невиновным. Вина устанавливается только по факту выявления очевидных и неопровержимых доказательств; </a:t>
            </a:r>
            <a:endParaRPr lang="ru-RU" dirty="0" smtClean="0">
              <a:latin typeface="Arial" panose="020B0604020202020204" pitchFamily="34" charset="0"/>
              <a:cs typeface="Arial" panose="020B0604020202020204" pitchFamily="34" charset="0"/>
            </a:endParaRPr>
          </a:p>
          <a:p>
            <a:pPr>
              <a:spcBef>
                <a:spcPts val="600"/>
              </a:spcBef>
              <a:defRPr/>
            </a:pPr>
            <a:r>
              <a:rPr lang="ru-RU" dirty="0" smtClean="0">
                <a:latin typeface="Arial" panose="020B0604020202020204" pitchFamily="34" charset="0"/>
                <a:cs typeface="Arial" panose="020B0604020202020204" pitchFamily="34" charset="0"/>
              </a:rPr>
              <a:t>порядок </a:t>
            </a:r>
            <a:r>
              <a:rPr lang="ru-RU" dirty="0">
                <a:latin typeface="Arial" panose="020B0604020202020204" pitchFamily="34" charset="0"/>
                <a:cs typeface="Arial" panose="020B0604020202020204" pitchFamily="34" charset="0"/>
              </a:rPr>
              <a:t>действий членов комиссии должен строго соответствовать определенному в локальных нормативах регламенту. В противном случае подобные действия могут расцениваться, как </a:t>
            </a:r>
            <a:r>
              <a:rPr lang="ru-RU" dirty="0" smtClean="0">
                <a:latin typeface="Arial" panose="020B0604020202020204" pitchFamily="34" charset="0"/>
                <a:cs typeface="Arial" panose="020B0604020202020204" pitchFamily="34" charset="0"/>
              </a:rPr>
              <a:t>противоправные</a:t>
            </a:r>
            <a:r>
              <a:rPr lang="ru-RU" dirty="0">
                <a:latin typeface="Arial" panose="020B0604020202020204" pitchFamily="34" charset="0"/>
                <a:cs typeface="Arial" panose="020B0604020202020204" pitchFamily="34" charset="0"/>
              </a:rPr>
              <a:t>.</a:t>
            </a: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Порядок проведения служебной проверки</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026227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6255" y="1721922"/>
            <a:ext cx="11875324" cy="5035138"/>
          </a:xfrm>
        </p:spPr>
        <p:txBody>
          <a:bodyPr>
            <a:normAutofit fontScale="92500" lnSpcReduction="20000"/>
          </a:bodyPr>
          <a:lstStyle/>
          <a:p>
            <a:pPr marL="0" indent="0">
              <a:spcBef>
                <a:spcPts val="600"/>
              </a:spcBef>
              <a:buNone/>
              <a:defRPr/>
            </a:pPr>
            <a:r>
              <a:rPr lang="ru-RU" sz="2400" b="1" dirty="0" smtClean="0">
                <a:latin typeface="Arial" panose="020B0604020202020204" pitchFamily="34" charset="0"/>
                <a:cs typeface="Arial" panose="020B0604020202020204" pitchFamily="34" charset="0"/>
              </a:rPr>
              <a:t>Основные права:</a:t>
            </a:r>
            <a:endParaRPr lang="ru-RU" sz="2400" b="1" dirty="0">
              <a:latin typeface="Arial" panose="020B0604020202020204" pitchFamily="34" charset="0"/>
              <a:cs typeface="Arial" panose="020B0604020202020204" pitchFamily="34" charset="0"/>
            </a:endParaRPr>
          </a:p>
          <a:p>
            <a:pPr>
              <a:spcBef>
                <a:spcPts val="600"/>
              </a:spcBef>
              <a:defRPr/>
            </a:pPr>
            <a:r>
              <a:rPr lang="ru-RU" sz="2400" dirty="0" smtClean="0">
                <a:latin typeface="Arial" panose="020B0604020202020204" pitchFamily="34" charset="0"/>
                <a:cs typeface="Arial" panose="020B0604020202020204" pitchFamily="34" charset="0"/>
              </a:rPr>
              <a:t>знать </a:t>
            </a:r>
            <a:r>
              <a:rPr lang="ru-RU" sz="2400" dirty="0">
                <a:latin typeface="Arial" panose="020B0604020202020204" pitchFamily="34" charset="0"/>
                <a:cs typeface="Arial" panose="020B0604020202020204" pitchFamily="34" charset="0"/>
              </a:rPr>
              <a:t>в связи с чем проводится служебное расследование;</a:t>
            </a:r>
          </a:p>
          <a:p>
            <a:pPr>
              <a:spcBef>
                <a:spcPts val="600"/>
              </a:spcBef>
              <a:defRPr/>
            </a:pPr>
            <a:r>
              <a:rPr lang="ru-RU" sz="2400" dirty="0" smtClean="0">
                <a:latin typeface="Arial" panose="020B0604020202020204" pitchFamily="34" charset="0"/>
                <a:cs typeface="Arial" panose="020B0604020202020204" pitchFamily="34" charset="0"/>
              </a:rPr>
              <a:t>давать </a:t>
            </a:r>
            <a:r>
              <a:rPr lang="ru-RU" sz="2400" dirty="0">
                <a:latin typeface="Arial" panose="020B0604020202020204" pitchFamily="34" charset="0"/>
                <a:cs typeface="Arial" panose="020B0604020202020204" pitchFamily="34" charset="0"/>
              </a:rPr>
              <a:t>письменные объяснения по вопросам служебного расследования;</a:t>
            </a:r>
          </a:p>
          <a:p>
            <a:pPr>
              <a:spcBef>
                <a:spcPts val="600"/>
              </a:spcBef>
              <a:defRPr/>
            </a:pPr>
            <a:r>
              <a:rPr lang="ru-RU" sz="2400" dirty="0" smtClean="0">
                <a:latin typeface="Arial" panose="020B0604020202020204" pitchFamily="34" charset="0"/>
                <a:cs typeface="Arial" panose="020B0604020202020204" pitchFamily="34" charset="0"/>
              </a:rPr>
              <a:t>заявлять </a:t>
            </a:r>
            <a:r>
              <a:rPr lang="ru-RU" sz="2400" dirty="0">
                <a:latin typeface="Arial" panose="020B0604020202020204" pitchFamily="34" charset="0"/>
                <a:cs typeface="Arial" panose="020B0604020202020204" pitchFamily="34" charset="0"/>
              </a:rPr>
              <a:t>ходатайства в ходе проведения служебного расследования;</a:t>
            </a:r>
          </a:p>
          <a:p>
            <a:pPr>
              <a:spcBef>
                <a:spcPts val="600"/>
              </a:spcBef>
              <a:defRPr/>
            </a:pPr>
            <a:r>
              <a:rPr lang="ru-RU" sz="2400" dirty="0" smtClean="0">
                <a:latin typeface="Arial" panose="020B0604020202020204" pitchFamily="34" charset="0"/>
                <a:cs typeface="Arial" panose="020B0604020202020204" pitchFamily="34" charset="0"/>
              </a:rPr>
              <a:t>предоставлять </a:t>
            </a:r>
            <a:r>
              <a:rPr lang="ru-RU" sz="2400" dirty="0">
                <a:latin typeface="Arial" panose="020B0604020202020204" pitchFamily="34" charset="0"/>
                <a:cs typeface="Arial" panose="020B0604020202020204" pitchFamily="34" charset="0"/>
              </a:rPr>
              <a:t>документы, вещественные доказательства для приобщения к материалам служебного расследования;</a:t>
            </a:r>
          </a:p>
          <a:p>
            <a:pPr>
              <a:spcBef>
                <a:spcPts val="600"/>
              </a:spcBef>
              <a:defRPr/>
            </a:pPr>
            <a:r>
              <a:rPr lang="ru-RU" sz="2400" dirty="0" smtClean="0">
                <a:latin typeface="Arial" panose="020B0604020202020204" pitchFamily="34" charset="0"/>
                <a:cs typeface="Arial" panose="020B0604020202020204" pitchFamily="34" charset="0"/>
              </a:rPr>
              <a:t>предоставлять </a:t>
            </a:r>
            <a:r>
              <a:rPr lang="ru-RU" sz="2400" dirty="0">
                <a:latin typeface="Arial" panose="020B0604020202020204" pitchFamily="34" charset="0"/>
                <a:cs typeface="Arial" panose="020B0604020202020204" pitchFamily="34" charset="0"/>
              </a:rPr>
              <a:t>свидетелей для их последующего опроса в ходе проведения служебного расследования</a:t>
            </a:r>
            <a:r>
              <a:rPr lang="ru-RU" sz="2400" dirty="0" smtClean="0">
                <a:latin typeface="Arial" panose="020B0604020202020204" pitchFamily="34" charset="0"/>
                <a:cs typeface="Arial" panose="020B0604020202020204" pitchFamily="34" charset="0"/>
              </a:rPr>
              <a:t>.</a:t>
            </a:r>
          </a:p>
          <a:p>
            <a:pPr marL="0" indent="0">
              <a:spcBef>
                <a:spcPts val="600"/>
              </a:spcBef>
              <a:buNone/>
              <a:defRPr/>
            </a:pPr>
            <a:r>
              <a:rPr lang="ru-RU" sz="2400" b="1" dirty="0" smtClean="0">
                <a:latin typeface="Arial" panose="020B0604020202020204" pitchFamily="34" charset="0"/>
                <a:cs typeface="Arial" panose="020B0604020202020204" pitchFamily="34" charset="0"/>
              </a:rPr>
              <a:t>Права государственного служащего:</a:t>
            </a:r>
            <a:endParaRPr lang="ru-RU" sz="2400" b="1" dirty="0">
              <a:latin typeface="Arial" panose="020B0604020202020204" pitchFamily="34" charset="0"/>
              <a:cs typeface="Arial" panose="020B0604020202020204" pitchFamily="34" charset="0"/>
            </a:endParaRPr>
          </a:p>
          <a:p>
            <a:pPr>
              <a:spcBef>
                <a:spcPts val="600"/>
              </a:spcBef>
              <a:defRPr/>
            </a:pPr>
            <a:r>
              <a:rPr lang="ru-RU" sz="2400" dirty="0" smtClean="0">
                <a:latin typeface="Arial" panose="020B0604020202020204" pitchFamily="34" charset="0"/>
                <a:cs typeface="Arial" panose="020B0604020202020204" pitchFamily="34" charset="0"/>
              </a:rPr>
              <a:t>давать </a:t>
            </a:r>
            <a:r>
              <a:rPr lang="ru-RU" sz="2400" dirty="0">
                <a:latin typeface="Arial" panose="020B0604020202020204" pitchFamily="34" charset="0"/>
                <a:cs typeface="Arial" panose="020B0604020202020204" pitchFamily="34" charset="0"/>
              </a:rPr>
              <a:t>устные или письменные объяснения, представлять заявления, ходатайства и иные документы;</a:t>
            </a:r>
          </a:p>
          <a:p>
            <a:pPr>
              <a:spcBef>
                <a:spcPts val="600"/>
              </a:spcBef>
              <a:defRPr/>
            </a:pPr>
            <a:r>
              <a:rPr lang="ru-RU" sz="2400" dirty="0" smtClean="0">
                <a:latin typeface="Arial" panose="020B0604020202020204" pitchFamily="34" charset="0"/>
                <a:cs typeface="Arial" panose="020B0604020202020204" pitchFamily="34" charset="0"/>
              </a:rPr>
              <a:t>обжаловать </a:t>
            </a:r>
            <a:r>
              <a:rPr lang="ru-RU" sz="2400" dirty="0">
                <a:latin typeface="Arial" panose="020B0604020202020204" pitchFamily="34" charset="0"/>
                <a:cs typeface="Arial" panose="020B0604020202020204" pitchFamily="34" charset="0"/>
              </a:rPr>
              <a:t>решения и действия (бездействие) гражданских служащих, проводящих служебную проверку, представителю нанимателя, назначившему служебную проверку;</a:t>
            </a:r>
          </a:p>
          <a:p>
            <a:pPr>
              <a:spcBef>
                <a:spcPts val="600"/>
              </a:spcBef>
              <a:defRPr/>
            </a:pPr>
            <a:r>
              <a:rPr lang="ru-RU" sz="2400" dirty="0" smtClean="0">
                <a:latin typeface="Arial" panose="020B0604020202020204" pitchFamily="34" charset="0"/>
                <a:cs typeface="Arial" panose="020B0604020202020204" pitchFamily="34" charset="0"/>
              </a:rPr>
              <a:t>ознакомиться </a:t>
            </a:r>
            <a:r>
              <a:rPr lang="ru-RU" sz="2400" dirty="0">
                <a:latin typeface="Arial" panose="020B0604020202020204" pitchFamily="34" charset="0"/>
                <a:cs typeface="Arial" panose="020B0604020202020204" pitchFamily="34" charset="0"/>
              </a:rPr>
              <a:t>по окончании служебной проверки с письменным заключением и другими материалами по результатам служебной проверки, если это не противоречит требованиям неразглашения сведений, составляющих государственную и иную охраняемую федеральным законом тайну.</a:t>
            </a:r>
            <a:endParaRPr lang="ru-RU" sz="2400" dirty="0" smtClean="0">
              <a:latin typeface="Arial" panose="020B0604020202020204" pitchFamily="34" charset="0"/>
              <a:cs typeface="Arial" panose="020B0604020202020204" pitchFamily="34" charset="0"/>
            </a:endParaRPr>
          </a:p>
        </p:txBody>
      </p:sp>
      <p:sp>
        <p:nvSpPr>
          <p:cNvPr id="5" name="Заголовок 1"/>
          <p:cNvSpPr>
            <a:spLocks noGrp="1"/>
          </p:cNvSpPr>
          <p:nvPr>
            <p:ph type="title"/>
          </p:nvPr>
        </p:nvSpPr>
        <p:spPr>
          <a:xfrm>
            <a:off x="522514" y="260351"/>
            <a:ext cx="11329060" cy="901699"/>
          </a:xfrm>
        </p:spPr>
        <p:txBody>
          <a:bodyPr>
            <a:noAutofit/>
          </a:bodyPr>
          <a:lstStyle/>
          <a:p>
            <a:pPr algn="ctr"/>
            <a:r>
              <a:rPr lang="ru-RU" sz="3200" b="1" dirty="0" smtClean="0">
                <a:latin typeface="Arial" panose="020B0604020202020204" pitchFamily="34" charset="0"/>
                <a:cs typeface="Arial" panose="020B0604020202020204" pitchFamily="34" charset="0"/>
              </a:rPr>
              <a:t>Права </a:t>
            </a:r>
            <a:r>
              <a:rPr lang="ru-RU" sz="3200" b="1" dirty="0">
                <a:latin typeface="Arial" panose="020B0604020202020204" pitchFamily="34" charset="0"/>
                <a:cs typeface="Arial" panose="020B0604020202020204" pitchFamily="34" charset="0"/>
              </a:rPr>
              <a:t>лица, в отношении которого </a:t>
            </a:r>
            <a:r>
              <a:rPr lang="ru-RU" sz="3200" b="1" dirty="0" smtClean="0">
                <a:latin typeface="Arial" panose="020B0604020202020204" pitchFamily="34" charset="0"/>
                <a:cs typeface="Arial" panose="020B0604020202020204" pitchFamily="34" charset="0"/>
              </a:rPr>
              <a:t>проводится служебная проверка</a:t>
            </a:r>
            <a:endParaRPr lang="ru-RU" altLang="ru-RU"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707746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6255" y="1330036"/>
            <a:ext cx="11875324" cy="5427024"/>
          </a:xfrm>
        </p:spPr>
        <p:txBody>
          <a:bodyPr>
            <a:normAutofit lnSpcReduction="10000"/>
          </a:bodyPr>
          <a:lstStyle/>
          <a:p>
            <a:pPr marL="0" indent="0">
              <a:spcBef>
                <a:spcPts val="600"/>
              </a:spcBef>
              <a:buNone/>
              <a:defRPr/>
            </a:pPr>
            <a:r>
              <a:rPr lang="ru-RU" sz="2400" dirty="0">
                <a:latin typeface="Arial" panose="020B0604020202020204" pitchFamily="34" charset="0"/>
                <a:cs typeface="Arial" panose="020B0604020202020204" pitchFamily="34" charset="0"/>
              </a:rPr>
              <a:t>Результаты служебной проверки сообщаются представителю нанимателя, назначившему служебную проверку, в форме </a:t>
            </a:r>
            <a:r>
              <a:rPr lang="ru-RU" sz="2400" b="1" dirty="0">
                <a:latin typeface="Arial" panose="020B0604020202020204" pitchFamily="34" charset="0"/>
                <a:cs typeface="Arial" panose="020B0604020202020204" pitchFamily="34" charset="0"/>
              </a:rPr>
              <a:t>письменного заключения</a:t>
            </a:r>
            <a:r>
              <a:rPr lang="ru-RU" sz="2400" dirty="0">
                <a:latin typeface="Arial" panose="020B0604020202020204" pitchFamily="34" charset="0"/>
                <a:cs typeface="Arial" panose="020B0604020202020204" pitchFamily="34" charset="0"/>
              </a:rPr>
              <a:t>.</a:t>
            </a:r>
          </a:p>
          <a:p>
            <a:pPr marL="0" indent="0">
              <a:spcBef>
                <a:spcPts val="600"/>
              </a:spcBef>
              <a:buNone/>
              <a:defRPr/>
            </a:pPr>
            <a:r>
              <a:rPr lang="ru-RU" sz="2400" b="1" dirty="0" smtClean="0">
                <a:latin typeface="Arial" panose="020B0604020202020204" pitchFamily="34" charset="0"/>
                <a:cs typeface="Arial" panose="020B0604020202020204" pitchFamily="34" charset="0"/>
              </a:rPr>
              <a:t>В </a:t>
            </a:r>
            <a:r>
              <a:rPr lang="ru-RU" sz="2400" b="1" dirty="0">
                <a:latin typeface="Arial" panose="020B0604020202020204" pitchFamily="34" charset="0"/>
                <a:cs typeface="Arial" panose="020B0604020202020204" pitchFamily="34" charset="0"/>
              </a:rPr>
              <a:t>письменном заключении по результатам служебной проверки указываются:</a:t>
            </a:r>
          </a:p>
          <a:p>
            <a:pPr marL="0" indent="0">
              <a:spcBef>
                <a:spcPts val="600"/>
              </a:spcBef>
              <a:buNone/>
              <a:defRPr/>
            </a:pPr>
            <a:r>
              <a:rPr lang="ru-RU" sz="2400" dirty="0">
                <a:latin typeface="Arial" panose="020B0604020202020204" pitchFamily="34" charset="0"/>
                <a:cs typeface="Arial" panose="020B0604020202020204" pitchFamily="34" charset="0"/>
              </a:rPr>
              <a:t>1) факты и обстоятельства, установленные по результатам служебной проверки;</a:t>
            </a:r>
          </a:p>
          <a:p>
            <a:pPr marL="0" indent="0">
              <a:spcBef>
                <a:spcPts val="600"/>
              </a:spcBef>
              <a:buNone/>
              <a:defRPr/>
            </a:pPr>
            <a:r>
              <a:rPr lang="ru-RU" sz="2400" dirty="0" smtClean="0">
                <a:latin typeface="Arial" panose="020B0604020202020204" pitchFamily="34" charset="0"/>
                <a:cs typeface="Arial" panose="020B0604020202020204" pitchFamily="34" charset="0"/>
              </a:rPr>
              <a:t>2</a:t>
            </a:r>
            <a:r>
              <a:rPr lang="ru-RU" sz="2400" dirty="0">
                <a:latin typeface="Arial" panose="020B0604020202020204" pitchFamily="34" charset="0"/>
                <a:cs typeface="Arial" panose="020B0604020202020204" pitchFamily="34" charset="0"/>
              </a:rPr>
              <a:t>) предложение о применении к гражданскому служащему дисциплинарного взыскания или о неприменении к нему дисциплинарного взыскания.</a:t>
            </a:r>
          </a:p>
          <a:p>
            <a:pPr marL="0" indent="0">
              <a:spcBef>
                <a:spcPts val="600"/>
              </a:spcBef>
              <a:buNone/>
              <a:defRPr/>
            </a:pPr>
            <a:r>
              <a:rPr lang="ru-RU" sz="2400" b="1" dirty="0" smtClean="0">
                <a:latin typeface="Arial" panose="020B0604020202020204" pitchFamily="34" charset="0"/>
                <a:cs typeface="Arial" panose="020B0604020202020204" pitchFamily="34" charset="0"/>
              </a:rPr>
              <a:t>Рекомендовано указывать:</a:t>
            </a:r>
          </a:p>
          <a:p>
            <a:pPr>
              <a:spcBef>
                <a:spcPts val="600"/>
              </a:spcBef>
              <a:defRPr/>
            </a:pPr>
            <a:r>
              <a:rPr lang="ru-RU" sz="2400" dirty="0" smtClean="0">
                <a:latin typeface="Arial" panose="020B0604020202020204" pitchFamily="34" charset="0"/>
                <a:cs typeface="Arial" panose="020B0604020202020204" pitchFamily="34" charset="0"/>
              </a:rPr>
              <a:t>мотивы </a:t>
            </a:r>
            <a:r>
              <a:rPr lang="ru-RU" sz="2400" dirty="0">
                <a:latin typeface="Arial" panose="020B0604020202020204" pitchFamily="34" charset="0"/>
                <a:cs typeface="Arial" panose="020B0604020202020204" pitchFamily="34" charset="0"/>
              </a:rPr>
              <a:t>и причины противоправного деяния со стороны сотрудника; </a:t>
            </a:r>
            <a:endParaRPr lang="ru-RU" sz="2400" dirty="0" smtClean="0">
              <a:latin typeface="Arial" panose="020B0604020202020204" pitchFamily="34" charset="0"/>
              <a:cs typeface="Arial" panose="020B0604020202020204" pitchFamily="34" charset="0"/>
            </a:endParaRPr>
          </a:p>
          <a:p>
            <a:pPr>
              <a:spcBef>
                <a:spcPts val="600"/>
              </a:spcBef>
              <a:defRPr/>
            </a:pPr>
            <a:r>
              <a:rPr lang="ru-RU" sz="2400" dirty="0" smtClean="0">
                <a:latin typeface="Arial" panose="020B0604020202020204" pitchFamily="34" charset="0"/>
                <a:cs typeface="Arial" panose="020B0604020202020204" pitchFamily="34" charset="0"/>
              </a:rPr>
              <a:t>характер </a:t>
            </a:r>
            <a:r>
              <a:rPr lang="ru-RU" sz="2400" dirty="0">
                <a:latin typeface="Arial" panose="020B0604020202020204" pitchFamily="34" charset="0"/>
                <a:cs typeface="Arial" panose="020B0604020202020204" pitchFamily="34" charset="0"/>
              </a:rPr>
              <a:t>действий виновного субъекта; </a:t>
            </a:r>
            <a:endParaRPr lang="ru-RU" sz="2400" dirty="0" smtClean="0">
              <a:latin typeface="Arial" panose="020B0604020202020204" pitchFamily="34" charset="0"/>
              <a:cs typeface="Arial" panose="020B0604020202020204" pitchFamily="34" charset="0"/>
            </a:endParaRPr>
          </a:p>
          <a:p>
            <a:pPr>
              <a:spcBef>
                <a:spcPts val="600"/>
              </a:spcBef>
              <a:defRPr/>
            </a:pPr>
            <a:r>
              <a:rPr lang="ru-RU" sz="2400" dirty="0" smtClean="0">
                <a:latin typeface="Arial" panose="020B0604020202020204" pitchFamily="34" charset="0"/>
                <a:cs typeface="Arial" panose="020B0604020202020204" pitchFamily="34" charset="0"/>
              </a:rPr>
              <a:t>наличие </a:t>
            </a:r>
            <a:r>
              <a:rPr lang="ru-RU" sz="2400" dirty="0">
                <a:latin typeface="Arial" panose="020B0604020202020204" pitchFamily="34" charset="0"/>
                <a:cs typeface="Arial" panose="020B0604020202020204" pitchFamily="34" charset="0"/>
              </a:rPr>
              <a:t>смягчающих или отягощающих факторов.</a:t>
            </a:r>
          </a:p>
          <a:p>
            <a:pPr marL="0" indent="0">
              <a:spcBef>
                <a:spcPts val="600"/>
              </a:spcBef>
              <a:buNone/>
              <a:defRPr/>
            </a:pPr>
            <a:r>
              <a:rPr lang="ru-RU" sz="2400" dirty="0" smtClean="0">
                <a:latin typeface="Arial" panose="020B0604020202020204" pitchFamily="34" charset="0"/>
                <a:cs typeface="Arial" panose="020B0604020202020204" pitchFamily="34" charset="0"/>
              </a:rPr>
              <a:t>Письменное </a:t>
            </a:r>
            <a:r>
              <a:rPr lang="ru-RU" sz="2400" dirty="0">
                <a:latin typeface="Arial" panose="020B0604020202020204" pitchFamily="34" charset="0"/>
                <a:cs typeface="Arial" panose="020B0604020202020204" pitchFamily="34" charset="0"/>
              </a:rPr>
              <a:t>заключение по результатам служебной проверки подписывается руководителем подразделения государственного органа по вопросам государственной службы и кадров и другими участниками служебной проверки и приобщается к личному делу гражданского служащего, в отношении которого проводилась служебная проверка.</a:t>
            </a:r>
            <a:endParaRPr lang="ru-RU" sz="2400" dirty="0" smtClean="0">
              <a:latin typeface="Arial" panose="020B0604020202020204" pitchFamily="34" charset="0"/>
              <a:cs typeface="Arial" panose="020B0604020202020204" pitchFamily="34" charset="0"/>
            </a:endParaRPr>
          </a:p>
          <a:p>
            <a:pPr marL="0" indent="0">
              <a:spcBef>
                <a:spcPts val="600"/>
              </a:spcBef>
              <a:buNone/>
              <a:defRPr/>
            </a:pPr>
            <a:endParaRPr lang="ru-RU" sz="2400" dirty="0" smtClean="0">
              <a:latin typeface="Arial" panose="020B0604020202020204" pitchFamily="34" charset="0"/>
              <a:cs typeface="Arial" panose="020B0604020202020204" pitchFamily="34" charset="0"/>
            </a:endParaRPr>
          </a:p>
        </p:txBody>
      </p:sp>
      <p:sp>
        <p:nvSpPr>
          <p:cNvPr id="5" name="Заголовок 1"/>
          <p:cNvSpPr>
            <a:spLocks noGrp="1"/>
          </p:cNvSpPr>
          <p:nvPr>
            <p:ph type="title"/>
          </p:nvPr>
        </p:nvSpPr>
        <p:spPr>
          <a:xfrm>
            <a:off x="522514" y="260351"/>
            <a:ext cx="11329060" cy="901699"/>
          </a:xfrm>
        </p:spPr>
        <p:txBody>
          <a:bodyPr>
            <a:normAutofit fontScale="90000"/>
          </a:bodyPr>
          <a:lstStyle/>
          <a:p>
            <a:pPr algn="ctr"/>
            <a:r>
              <a:rPr lang="ru-RU" altLang="ru-RU" sz="4000" b="1" dirty="0" smtClean="0">
                <a:latin typeface="Arial" panose="020B0604020202020204" pitchFamily="34" charset="0"/>
                <a:cs typeface="Arial" panose="020B0604020202020204" pitchFamily="34" charset="0"/>
              </a:rPr>
              <a:t>Оформление результатов служебной проверки</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787635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6255" y="1330036"/>
            <a:ext cx="11875324" cy="5427024"/>
          </a:xfrm>
        </p:spPr>
        <p:txBody>
          <a:bodyPr>
            <a:normAutofit lnSpcReduction="10000"/>
          </a:bodyPr>
          <a:lstStyle/>
          <a:p>
            <a:pPr marL="0" indent="0">
              <a:spcBef>
                <a:spcPts val="600"/>
              </a:spcBef>
              <a:buNone/>
              <a:defRPr/>
            </a:pPr>
            <a:r>
              <a:rPr lang="ru-RU" sz="2400" b="1" dirty="0" smtClean="0">
                <a:latin typeface="Arial" panose="020B0604020202020204" pitchFamily="34" charset="0"/>
                <a:cs typeface="Arial" panose="020B0604020202020204" pitchFamily="34" charset="0"/>
              </a:rPr>
              <a:t>Заключение может состоять из следующих частей:</a:t>
            </a:r>
          </a:p>
          <a:p>
            <a:pPr marL="457200" indent="-457200">
              <a:spcBef>
                <a:spcPts val="600"/>
              </a:spcBef>
              <a:buAutoNum type="arabicParenR"/>
              <a:defRPr/>
            </a:pPr>
            <a:r>
              <a:rPr lang="ru-RU" sz="2400" b="1" dirty="0" smtClean="0">
                <a:latin typeface="Arial" panose="020B0604020202020204" pitchFamily="34" charset="0"/>
                <a:cs typeface="Arial" panose="020B0604020202020204" pitchFamily="34" charset="0"/>
              </a:rPr>
              <a:t>Вводной</a:t>
            </a:r>
            <a:r>
              <a:rPr lang="ru-RU" sz="2400" dirty="0">
                <a:latin typeface="Arial" panose="020B0604020202020204" pitchFamily="34" charset="0"/>
                <a:cs typeface="Arial" panose="020B0604020202020204" pitchFamily="34" charset="0"/>
              </a:rPr>
              <a:t>, содержащей описание произошедшей ситуации. В данном блоке </a:t>
            </a:r>
            <a:r>
              <a:rPr lang="ru-RU" sz="2400" dirty="0" smtClean="0">
                <a:latin typeface="Arial" panose="020B0604020202020204" pitchFamily="34" charset="0"/>
                <a:cs typeface="Arial" panose="020B0604020202020204" pitchFamily="34" charset="0"/>
              </a:rPr>
              <a:t>описывается </a:t>
            </a:r>
            <a:r>
              <a:rPr lang="ru-RU" sz="2400" dirty="0">
                <a:latin typeface="Arial" panose="020B0604020202020204" pitchFamily="34" charset="0"/>
                <a:cs typeface="Arial" panose="020B0604020202020204" pitchFamily="34" charset="0"/>
              </a:rPr>
              <a:t>дисциплинарное правонарушение, а также обстоятельства его осуществления. Помимо этого, прописываются сведения обо всех представителях комиссии и их должностях. Также фиксируются причины и периодичность проведения служебной проверки. </a:t>
            </a:r>
            <a:endParaRPr lang="ru-RU" sz="2400" dirty="0" smtClean="0">
              <a:latin typeface="Arial" panose="020B0604020202020204" pitchFamily="34" charset="0"/>
              <a:cs typeface="Arial" panose="020B0604020202020204" pitchFamily="34" charset="0"/>
            </a:endParaRPr>
          </a:p>
          <a:p>
            <a:pPr marL="457200" indent="-457200">
              <a:spcBef>
                <a:spcPts val="600"/>
              </a:spcBef>
              <a:buAutoNum type="arabicParenR"/>
              <a:defRPr/>
            </a:pPr>
            <a:r>
              <a:rPr lang="ru-RU" sz="2400" b="1" dirty="0" smtClean="0">
                <a:latin typeface="Arial" panose="020B0604020202020204" pitchFamily="34" charset="0"/>
                <a:cs typeface="Arial" panose="020B0604020202020204" pitchFamily="34" charset="0"/>
              </a:rPr>
              <a:t>Основной</a:t>
            </a:r>
            <a:r>
              <a:rPr lang="ru-RU" sz="2400" dirty="0">
                <a:latin typeface="Arial" panose="020B0604020202020204" pitchFamily="34" charset="0"/>
                <a:cs typeface="Arial" panose="020B0604020202020204" pitchFamily="34" charset="0"/>
              </a:rPr>
              <a:t>, содержащей описание мероприятий, которые были реализованы членами комиссии для сбора ряда доказательств, подтверждающих, либо опровергающих вину конкретного субъекта. </a:t>
            </a:r>
            <a:endParaRPr lang="ru-RU" sz="2400" dirty="0" smtClean="0">
              <a:latin typeface="Arial" panose="020B0604020202020204" pitchFamily="34" charset="0"/>
              <a:cs typeface="Arial" panose="020B0604020202020204" pitchFamily="34" charset="0"/>
            </a:endParaRPr>
          </a:p>
          <a:p>
            <a:pPr marL="457200" indent="-457200">
              <a:spcBef>
                <a:spcPts val="600"/>
              </a:spcBef>
              <a:buAutoNum type="arabicParenR"/>
              <a:defRPr/>
            </a:pPr>
            <a:r>
              <a:rPr lang="ru-RU" sz="2400" b="1" dirty="0" smtClean="0">
                <a:latin typeface="Arial" panose="020B0604020202020204" pitchFamily="34" charset="0"/>
                <a:cs typeface="Arial" panose="020B0604020202020204" pitchFamily="34" charset="0"/>
              </a:rPr>
              <a:t>Заключительной</a:t>
            </a:r>
            <a:r>
              <a:rPr lang="ru-RU" sz="2400" dirty="0">
                <a:latin typeface="Arial" panose="020B0604020202020204" pitchFamily="34" charset="0"/>
                <a:cs typeface="Arial" panose="020B0604020202020204" pitchFamily="34" charset="0"/>
              </a:rPr>
              <a:t>, в которой приводятся те выводы, к которым пришли члены комиссии после обсуждений. </a:t>
            </a:r>
            <a:endParaRPr lang="ru-RU" sz="2400" dirty="0" smtClean="0">
              <a:latin typeface="Arial" panose="020B0604020202020204" pitchFamily="34" charset="0"/>
              <a:cs typeface="Arial" panose="020B0604020202020204" pitchFamily="34" charset="0"/>
            </a:endParaRPr>
          </a:p>
          <a:p>
            <a:pPr marL="0" indent="0">
              <a:spcBef>
                <a:spcPts val="600"/>
              </a:spcBef>
              <a:buNone/>
              <a:defRPr/>
            </a:pPr>
            <a:r>
              <a:rPr lang="ru-RU" sz="2400" dirty="0" smtClean="0">
                <a:latin typeface="Arial" panose="020B0604020202020204" pitchFamily="34" charset="0"/>
                <a:cs typeface="Arial" panose="020B0604020202020204" pitchFamily="34" charset="0"/>
              </a:rPr>
              <a:t>К заключению также </a:t>
            </a:r>
            <a:r>
              <a:rPr lang="ru-RU" sz="2400" dirty="0">
                <a:latin typeface="Arial" panose="020B0604020202020204" pitchFamily="34" charset="0"/>
                <a:cs typeface="Arial" panose="020B0604020202020204" pitchFamily="34" charset="0"/>
              </a:rPr>
              <a:t>должны </a:t>
            </a:r>
            <a:r>
              <a:rPr lang="ru-RU" sz="2400" b="1" dirty="0">
                <a:latin typeface="Arial" panose="020B0604020202020204" pitchFamily="34" charset="0"/>
                <a:cs typeface="Arial" panose="020B0604020202020204" pitchFamily="34" charset="0"/>
              </a:rPr>
              <a:t>прикладываться</a:t>
            </a:r>
            <a:r>
              <a:rPr lang="ru-RU" sz="2400" dirty="0">
                <a:latin typeface="Arial" panose="020B0604020202020204" pitchFamily="34" charset="0"/>
                <a:cs typeface="Arial" panose="020B0604020202020204" pitchFamily="34" charset="0"/>
              </a:rPr>
              <a:t> все </a:t>
            </a:r>
            <a:r>
              <a:rPr lang="ru-RU" sz="2400" dirty="0" smtClean="0">
                <a:latin typeface="Arial" panose="020B0604020202020204" pitchFamily="34" charset="0"/>
                <a:cs typeface="Arial" panose="020B0604020202020204" pitchFamily="34" charset="0"/>
              </a:rPr>
              <a:t>документы, </a:t>
            </a:r>
            <a:r>
              <a:rPr lang="ru-RU" sz="2400" dirty="0">
                <a:latin typeface="Arial" panose="020B0604020202020204" pitchFamily="34" charset="0"/>
                <a:cs typeface="Arial" panose="020B0604020202020204" pitchFamily="34" charset="0"/>
              </a:rPr>
              <a:t>собранные комиссией по ходу проверки. </a:t>
            </a:r>
            <a:r>
              <a:rPr lang="ru-RU" sz="2400" b="1" dirty="0">
                <a:latin typeface="Arial" panose="020B0604020202020204" pitchFamily="34" charset="0"/>
                <a:cs typeface="Arial" panose="020B0604020202020204" pitchFamily="34" charset="0"/>
              </a:rPr>
              <a:t>Ими могут быть: </a:t>
            </a:r>
            <a:r>
              <a:rPr lang="ru-RU" sz="2400" dirty="0">
                <a:latin typeface="Arial" panose="020B0604020202020204" pitchFamily="34" charset="0"/>
                <a:cs typeface="Arial" panose="020B0604020202020204" pitchFamily="34" charset="0"/>
              </a:rPr>
              <a:t>докладные записки; распоряжения начальников отделов и </a:t>
            </a:r>
            <a:r>
              <a:rPr lang="ru-RU" sz="2400" dirty="0" smtClean="0">
                <a:latin typeface="Arial" panose="020B0604020202020204" pitchFamily="34" charset="0"/>
                <a:cs typeface="Arial" panose="020B0604020202020204" pitchFamily="34" charset="0"/>
              </a:rPr>
              <a:t>руководства; заключения </a:t>
            </a:r>
            <a:r>
              <a:rPr lang="ru-RU" sz="2400" dirty="0">
                <a:latin typeface="Arial" panose="020B0604020202020204" pitchFamily="34" charset="0"/>
                <a:cs typeface="Arial" panose="020B0604020202020204" pitchFamily="34" charset="0"/>
              </a:rPr>
              <a:t>различных экспертов и специалистов, в частности, аудиторов или представителей ревизионной структуры; акты, оформленные по факту инвентаризации; иные </a:t>
            </a:r>
            <a:r>
              <a:rPr lang="ru-RU" sz="2400" dirty="0" smtClean="0">
                <a:latin typeface="Arial" panose="020B0604020202020204" pitchFamily="34" charset="0"/>
                <a:cs typeface="Arial" panose="020B0604020202020204" pitchFamily="34" charset="0"/>
              </a:rPr>
              <a:t>документы, </a:t>
            </a:r>
            <a:r>
              <a:rPr lang="ru-RU" sz="2400" dirty="0">
                <a:latin typeface="Arial" panose="020B0604020202020204" pitchFamily="34" charset="0"/>
                <a:cs typeface="Arial" panose="020B0604020202020204" pitchFamily="34" charset="0"/>
              </a:rPr>
              <a:t>подтверждающие или опровергающие вину конкретного лица</a:t>
            </a:r>
            <a:r>
              <a:rPr lang="ru-RU" sz="2400" dirty="0" smtClean="0">
                <a:latin typeface="Arial" panose="020B0604020202020204" pitchFamily="34" charset="0"/>
                <a:cs typeface="Arial" panose="020B0604020202020204" pitchFamily="34" charset="0"/>
              </a:rPr>
              <a:t>.</a:t>
            </a:r>
            <a:endParaRPr lang="ru-RU" sz="2400" dirty="0">
              <a:latin typeface="Arial" panose="020B0604020202020204" pitchFamily="34" charset="0"/>
              <a:cs typeface="Arial" panose="020B0604020202020204" pitchFamily="34" charset="0"/>
            </a:endParaRPr>
          </a:p>
        </p:txBody>
      </p:sp>
      <p:sp>
        <p:nvSpPr>
          <p:cNvPr id="5" name="Заголовок 1"/>
          <p:cNvSpPr>
            <a:spLocks noGrp="1"/>
          </p:cNvSpPr>
          <p:nvPr>
            <p:ph type="title"/>
          </p:nvPr>
        </p:nvSpPr>
        <p:spPr>
          <a:xfrm>
            <a:off x="522514" y="260351"/>
            <a:ext cx="11329060" cy="901699"/>
          </a:xfrm>
        </p:spPr>
        <p:txBody>
          <a:bodyPr>
            <a:normAutofit fontScale="90000"/>
          </a:bodyPr>
          <a:lstStyle/>
          <a:p>
            <a:pPr algn="ctr"/>
            <a:r>
              <a:rPr lang="ru-RU" altLang="ru-RU" sz="4000" b="1" dirty="0" smtClean="0">
                <a:latin typeface="Arial" panose="020B0604020202020204" pitchFamily="34" charset="0"/>
                <a:cs typeface="Arial" panose="020B0604020202020204" pitchFamily="34" charset="0"/>
              </a:rPr>
              <a:t>Оформление результатов служебной проверки</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80755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6255" y="1330036"/>
            <a:ext cx="11875324" cy="5427024"/>
          </a:xfrm>
        </p:spPr>
        <p:txBody>
          <a:bodyPr>
            <a:normAutofit lnSpcReduction="10000"/>
          </a:bodyPr>
          <a:lstStyle/>
          <a:p>
            <a:pPr marL="0" indent="0">
              <a:spcBef>
                <a:spcPts val="600"/>
              </a:spcBef>
              <a:buNone/>
              <a:defRPr/>
            </a:pPr>
            <a:r>
              <a:rPr lang="ru-RU" sz="2000" dirty="0">
                <a:latin typeface="Arial" panose="020B0604020202020204" pitchFamily="34" charset="0"/>
                <a:cs typeface="Arial" panose="020B0604020202020204" pitchFamily="34" charset="0"/>
              </a:rPr>
              <a:t>По результатам </a:t>
            </a:r>
            <a:r>
              <a:rPr lang="ru-RU" sz="2000" dirty="0" smtClean="0">
                <a:latin typeface="Arial" panose="020B0604020202020204" pitchFamily="34" charset="0"/>
                <a:cs typeface="Arial" panose="020B0604020202020204" pitchFamily="34" charset="0"/>
              </a:rPr>
              <a:t>служебной проверки, </a:t>
            </a:r>
            <a:r>
              <a:rPr lang="ru-RU" sz="2000" dirty="0">
                <a:latin typeface="Arial" panose="020B0604020202020204" pitchFamily="34" charset="0"/>
                <a:cs typeface="Arial" panose="020B0604020202020204" pitchFamily="34" charset="0"/>
              </a:rPr>
              <a:t>в случае получения достаточных данных о наличии вины в действиях лица, в отношении которого проводилось </a:t>
            </a:r>
            <a:r>
              <a:rPr lang="ru-RU" sz="2000" dirty="0" smtClean="0">
                <a:latin typeface="Arial" panose="020B0604020202020204" pitchFamily="34" charset="0"/>
                <a:cs typeface="Arial" panose="020B0604020202020204" pitchFamily="34" charset="0"/>
              </a:rPr>
              <a:t>служебная проверка, </a:t>
            </a:r>
            <a:r>
              <a:rPr lang="ru-RU" sz="2000" dirty="0">
                <a:latin typeface="Arial" panose="020B0604020202020204" pitchFamily="34" charset="0"/>
                <a:cs typeface="Arial" panose="020B0604020202020204" pitchFamily="34" charset="0"/>
              </a:rPr>
              <a:t>орган управления </a:t>
            </a:r>
            <a:r>
              <a:rPr lang="ru-RU" sz="2000" dirty="0" smtClean="0">
                <a:latin typeface="Arial" panose="020B0604020202020204" pitchFamily="34" charset="0"/>
                <a:cs typeface="Arial" panose="020B0604020202020204" pitchFamily="34" charset="0"/>
              </a:rPr>
              <a:t>(руководитель </a:t>
            </a:r>
            <a:r>
              <a:rPr lang="ru-RU" sz="2000" dirty="0">
                <a:latin typeface="Arial" panose="020B0604020202020204" pitchFamily="34" charset="0"/>
                <a:cs typeface="Arial" panose="020B0604020202020204" pitchFamily="34" charset="0"/>
              </a:rPr>
              <a:t>органа, учреждения, предприятия) принимает решение о привлечении виновного </a:t>
            </a:r>
            <a:r>
              <a:rPr lang="ru-RU" sz="2000" b="1" dirty="0">
                <a:latin typeface="Arial" panose="020B0604020202020204" pitchFamily="34" charset="0"/>
                <a:cs typeface="Arial" panose="020B0604020202020204" pitchFamily="34" charset="0"/>
              </a:rPr>
              <a:t>к дисциплинарной или материальной ответственности</a:t>
            </a:r>
            <a:r>
              <a:rPr lang="ru-RU" sz="2000" dirty="0">
                <a:latin typeface="Arial" panose="020B0604020202020204" pitchFamily="34" charset="0"/>
                <a:cs typeface="Arial" panose="020B0604020202020204" pitchFamily="34" charset="0"/>
              </a:rPr>
              <a:t>. Решение о наказании закрепляется соответствующим </a:t>
            </a:r>
            <a:r>
              <a:rPr lang="ru-RU" sz="2000" b="1" dirty="0">
                <a:latin typeface="Arial" panose="020B0604020202020204" pitchFamily="34" charset="0"/>
                <a:cs typeface="Arial" panose="020B0604020202020204" pitchFamily="34" charset="0"/>
              </a:rPr>
              <a:t>приказом</a:t>
            </a:r>
            <a:r>
              <a:rPr lang="ru-RU" sz="2000" dirty="0">
                <a:latin typeface="Arial" panose="020B0604020202020204" pitchFamily="34" charset="0"/>
                <a:cs typeface="Arial" panose="020B0604020202020204" pitchFamily="34" charset="0"/>
              </a:rPr>
              <a:t>.</a:t>
            </a:r>
          </a:p>
          <a:p>
            <a:pPr marL="0" indent="0">
              <a:spcBef>
                <a:spcPts val="600"/>
              </a:spcBef>
              <a:buNone/>
              <a:defRPr/>
            </a:pPr>
            <a:endParaRPr lang="ru-RU" sz="2000" dirty="0">
              <a:latin typeface="Arial" panose="020B0604020202020204" pitchFamily="34" charset="0"/>
              <a:cs typeface="Arial" panose="020B0604020202020204" pitchFamily="34" charset="0"/>
            </a:endParaRPr>
          </a:p>
          <a:p>
            <a:pPr marL="0" indent="0">
              <a:spcBef>
                <a:spcPts val="600"/>
              </a:spcBef>
              <a:buNone/>
              <a:defRPr/>
            </a:pPr>
            <a:r>
              <a:rPr lang="ru-RU" sz="2000" dirty="0">
                <a:latin typeface="Arial" panose="020B0604020202020204" pitchFamily="34" charset="0"/>
                <a:cs typeface="Arial" panose="020B0604020202020204" pitchFamily="34" charset="0"/>
              </a:rPr>
              <a:t>В случае, если в ходе служебного расследования были установлены </a:t>
            </a:r>
            <a:r>
              <a:rPr lang="ru-RU" sz="2000" b="1" dirty="0" smtClean="0">
                <a:latin typeface="Arial" panose="020B0604020202020204" pitchFamily="34" charset="0"/>
                <a:cs typeface="Arial" panose="020B0604020202020204" pitchFamily="34" charset="0"/>
              </a:rPr>
              <a:t>признаки готовящихся</a:t>
            </a:r>
            <a:r>
              <a:rPr lang="ru-RU" sz="2000" b="1" dirty="0">
                <a:latin typeface="Arial" panose="020B0604020202020204" pitchFamily="34" charset="0"/>
                <a:cs typeface="Arial" panose="020B0604020202020204" pitchFamily="34" charset="0"/>
              </a:rPr>
              <a:t>, либо совершенных преступлений</a:t>
            </a:r>
            <a:r>
              <a:rPr lang="ru-RU" sz="2000" dirty="0">
                <a:latin typeface="Arial" panose="020B0604020202020204" pitchFamily="34" charset="0"/>
                <a:cs typeface="Arial" panose="020B0604020202020204" pitchFamily="34" charset="0"/>
              </a:rPr>
              <a:t>, лицо, проводившее </a:t>
            </a:r>
            <a:r>
              <a:rPr lang="ru-RU" sz="2000" dirty="0" smtClean="0">
                <a:latin typeface="Arial" panose="020B0604020202020204" pitchFamily="34" charset="0"/>
                <a:cs typeface="Arial" panose="020B0604020202020204" pitchFamily="34" charset="0"/>
              </a:rPr>
              <a:t>проверку обязано </a:t>
            </a:r>
            <a:r>
              <a:rPr lang="ru-RU" sz="2000" dirty="0">
                <a:latin typeface="Arial" panose="020B0604020202020204" pitchFamily="34" charset="0"/>
                <a:cs typeface="Arial" panose="020B0604020202020204" pitchFamily="34" charset="0"/>
              </a:rPr>
              <a:t>немедленно сообщить об этом в соответствующие государственные органы и органу управления (начальнику), отдавшему распоряжение о проведении служебной проверки</a:t>
            </a:r>
            <a:r>
              <a:rPr lang="ru-RU" sz="2000" dirty="0" smtClean="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При наличии в действиях лица, в отношении которого проводится служебная проверка </a:t>
            </a:r>
            <a:r>
              <a:rPr lang="ru-RU" sz="2000" dirty="0" smtClean="0">
                <a:latin typeface="Arial" panose="020B0604020202020204" pitchFamily="34" charset="0"/>
                <a:cs typeface="Arial" panose="020B0604020202020204" pitchFamily="34" charset="0"/>
              </a:rPr>
              <a:t>состава </a:t>
            </a:r>
            <a:r>
              <a:rPr lang="ru-RU" sz="2000" dirty="0">
                <a:latin typeface="Arial" panose="020B0604020202020204" pitchFamily="34" charset="0"/>
                <a:cs typeface="Arial" panose="020B0604020202020204" pitchFamily="34" charset="0"/>
              </a:rPr>
              <a:t>преступления, материалы служебной проверки </a:t>
            </a:r>
            <a:r>
              <a:rPr lang="ru-RU" sz="2000" dirty="0" smtClean="0">
                <a:latin typeface="Arial" panose="020B0604020202020204" pitchFamily="34" charset="0"/>
                <a:cs typeface="Arial" panose="020B0604020202020204" pitchFamily="34" charset="0"/>
              </a:rPr>
              <a:t>передаются </a:t>
            </a:r>
            <a:r>
              <a:rPr lang="ru-RU" sz="2000" dirty="0">
                <a:latin typeface="Arial" panose="020B0604020202020204" pitchFamily="34" charset="0"/>
                <a:cs typeface="Arial" panose="020B0604020202020204" pitchFamily="34" charset="0"/>
              </a:rPr>
              <a:t>по принадлежности для решения вопроса о возбуждении уголовного дела. В этом случае решение о привлечении к дисциплинарной ответственности не принимается до разрешения материалов в соответствии с требованиями уголовно-процессуального кодекса, о чем указывается в заключении по результатам проведения служебной проверки</a:t>
            </a:r>
            <a:r>
              <a:rPr lang="ru-RU" sz="2000" dirty="0" smtClean="0">
                <a:latin typeface="Arial" panose="020B0604020202020204" pitchFamily="34" charset="0"/>
                <a:cs typeface="Arial" panose="020B0604020202020204" pitchFamily="34" charset="0"/>
              </a:rPr>
              <a:t>.</a:t>
            </a:r>
            <a:endParaRPr lang="ru-RU" sz="2000" dirty="0">
              <a:latin typeface="Arial" panose="020B0604020202020204" pitchFamily="34" charset="0"/>
              <a:cs typeface="Arial" panose="020B0604020202020204" pitchFamily="34" charset="0"/>
            </a:endParaRPr>
          </a:p>
          <a:p>
            <a:pPr marL="0" indent="0">
              <a:spcBef>
                <a:spcPts val="600"/>
              </a:spcBef>
              <a:buNone/>
              <a:defRPr/>
            </a:pPr>
            <a:endParaRPr lang="ru-RU" sz="2000" dirty="0">
              <a:latin typeface="Arial" panose="020B0604020202020204" pitchFamily="34" charset="0"/>
              <a:cs typeface="Arial" panose="020B0604020202020204" pitchFamily="34" charset="0"/>
            </a:endParaRPr>
          </a:p>
          <a:p>
            <a:pPr marL="0" indent="0">
              <a:spcBef>
                <a:spcPts val="600"/>
              </a:spcBef>
              <a:buNone/>
              <a:defRPr/>
            </a:pPr>
            <a:r>
              <a:rPr lang="ru-RU" sz="2000" dirty="0">
                <a:latin typeface="Arial" panose="020B0604020202020204" pitchFamily="34" charset="0"/>
                <a:cs typeface="Arial" panose="020B0604020202020204" pitchFamily="34" charset="0"/>
              </a:rPr>
              <a:t>Материалы служебной проверки </a:t>
            </a:r>
            <a:r>
              <a:rPr lang="ru-RU" sz="2000" dirty="0" smtClean="0">
                <a:latin typeface="Arial" panose="020B0604020202020204" pitchFamily="34" charset="0"/>
                <a:cs typeface="Arial" panose="020B0604020202020204" pitchFamily="34" charset="0"/>
              </a:rPr>
              <a:t>могут </a:t>
            </a:r>
            <a:r>
              <a:rPr lang="ru-RU" sz="2000" dirty="0">
                <a:latin typeface="Arial" panose="020B0604020202020204" pitchFamily="34" charset="0"/>
                <a:cs typeface="Arial" panose="020B0604020202020204" pitchFamily="34" charset="0"/>
              </a:rPr>
              <a:t>быть представлены в суде в ходе рассмотрения трудового спора</a:t>
            </a:r>
            <a:r>
              <a:rPr lang="ru-RU" sz="2000" dirty="0" smtClean="0">
                <a:latin typeface="Arial" panose="020B0604020202020204" pitchFamily="34" charset="0"/>
                <a:cs typeface="Arial" panose="020B0604020202020204" pitchFamily="34" charset="0"/>
              </a:rPr>
              <a:t>.</a:t>
            </a:r>
          </a:p>
        </p:txBody>
      </p:sp>
      <p:sp>
        <p:nvSpPr>
          <p:cNvPr id="5" name="Заголовок 1"/>
          <p:cNvSpPr>
            <a:spLocks noGrp="1"/>
          </p:cNvSpPr>
          <p:nvPr>
            <p:ph type="title"/>
          </p:nvPr>
        </p:nvSpPr>
        <p:spPr>
          <a:xfrm>
            <a:off x="522514" y="260351"/>
            <a:ext cx="11329060" cy="901699"/>
          </a:xfrm>
        </p:spPr>
        <p:txBody>
          <a:bodyPr>
            <a:normAutofit fontScale="90000"/>
          </a:bodyPr>
          <a:lstStyle/>
          <a:p>
            <a:pPr algn="ctr"/>
            <a:r>
              <a:rPr lang="ru-RU" altLang="ru-RU" sz="4000" b="1" dirty="0" smtClean="0">
                <a:latin typeface="Arial" panose="020B0604020202020204" pitchFamily="34" charset="0"/>
                <a:cs typeface="Arial" panose="020B0604020202020204" pitchFamily="34" charset="0"/>
              </a:rPr>
              <a:t>Последствия </a:t>
            </a:r>
            <a:r>
              <a:rPr lang="ru-RU" altLang="ru-RU" sz="4000" b="1" dirty="0">
                <a:latin typeface="Arial" panose="020B0604020202020204" pitchFamily="34" charset="0"/>
                <a:cs typeface="Arial" panose="020B0604020202020204" pitchFamily="34" charset="0"/>
              </a:rPr>
              <a:t>проведения </a:t>
            </a:r>
            <a:r>
              <a:rPr lang="ru-RU" altLang="ru-RU" sz="4000" b="1" dirty="0" smtClean="0">
                <a:latin typeface="Arial" panose="020B0604020202020204" pitchFamily="34" charset="0"/>
                <a:cs typeface="Arial" panose="020B0604020202020204" pitchFamily="34" charset="0"/>
              </a:rPr>
              <a:t>служебной проверки</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0010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2006930"/>
            <a:ext cx="11625943" cy="4714504"/>
          </a:xfrm>
        </p:spPr>
        <p:txBody>
          <a:bodyPr>
            <a:noAutofit/>
          </a:bodyPr>
          <a:lstStyle/>
          <a:p>
            <a:pPr marL="0" indent="0">
              <a:spcBef>
                <a:spcPts val="600"/>
              </a:spcBef>
              <a:buNone/>
              <a:defRPr/>
            </a:pPr>
            <a:r>
              <a:rPr lang="ru-RU" dirty="0">
                <a:latin typeface="Arial" panose="020B0604020202020204" pitchFamily="34" charset="0"/>
                <a:cs typeface="Arial" panose="020B0604020202020204" pitchFamily="34" charset="0"/>
                <a:sym typeface="Wingdings" panose="05000000000000000000" pitchFamily="2" charset="2"/>
              </a:rPr>
              <a:t>1) </a:t>
            </a:r>
            <a:r>
              <a:rPr lang="ru-RU" dirty="0" smtClean="0">
                <a:latin typeface="Arial" panose="020B0604020202020204" pitchFamily="34" charset="0"/>
                <a:cs typeface="Arial" panose="020B0604020202020204" pitchFamily="34" charset="0"/>
                <a:sym typeface="Wingdings" panose="05000000000000000000" pitchFamily="2" charset="2"/>
              </a:rPr>
              <a:t>Работники подразделений </a:t>
            </a:r>
            <a:r>
              <a:rPr lang="ru-RU" dirty="0">
                <a:latin typeface="Arial" panose="020B0604020202020204" pitchFamily="34" charset="0"/>
                <a:cs typeface="Arial" panose="020B0604020202020204" pitchFamily="34" charset="0"/>
                <a:sym typeface="Wingdings" panose="05000000000000000000" pitchFamily="2" charset="2"/>
              </a:rPr>
              <a:t>по профилактике коррупционных и иных правонарушений, а также иных подразделений </a:t>
            </a:r>
            <a:r>
              <a:rPr lang="ru-RU" dirty="0" smtClean="0">
                <a:latin typeface="Arial" panose="020B0604020202020204" pitchFamily="34" charset="0"/>
                <a:cs typeface="Arial" panose="020B0604020202020204" pitchFamily="34" charset="0"/>
                <a:sym typeface="Wingdings" panose="05000000000000000000" pitchFamily="2" charset="2"/>
              </a:rPr>
              <a:t>органов</a:t>
            </a:r>
            <a:r>
              <a:rPr lang="ru-RU" dirty="0">
                <a:latin typeface="Arial" panose="020B0604020202020204" pitchFamily="34" charset="0"/>
                <a:cs typeface="Arial" panose="020B0604020202020204" pitchFamily="34" charset="0"/>
                <a:sym typeface="Wingdings" panose="05000000000000000000" pitchFamily="2" charset="2"/>
              </a:rPr>
              <a:t>, участвующих в противодействии коррупции;</a:t>
            </a:r>
          </a:p>
          <a:p>
            <a:pPr marL="0" indent="0">
              <a:spcBef>
                <a:spcPts val="600"/>
              </a:spcBef>
              <a:buNone/>
              <a:defRPr/>
            </a:pPr>
            <a:r>
              <a:rPr lang="ru-RU" dirty="0">
                <a:latin typeface="Arial" panose="020B0604020202020204" pitchFamily="34" charset="0"/>
                <a:cs typeface="Arial" panose="020B0604020202020204" pitchFamily="34" charset="0"/>
                <a:sym typeface="Wingdings" panose="05000000000000000000" pitchFamily="2" charset="2"/>
              </a:rPr>
              <a:t>2) </a:t>
            </a:r>
            <a:r>
              <a:rPr lang="ru-RU" dirty="0" smtClean="0">
                <a:latin typeface="Arial" panose="020B0604020202020204" pitchFamily="34" charset="0"/>
                <a:cs typeface="Arial" panose="020B0604020202020204" pitchFamily="34" charset="0"/>
                <a:sym typeface="Wingdings" panose="05000000000000000000" pitchFamily="2" charset="2"/>
              </a:rPr>
              <a:t>Члены комиссий </a:t>
            </a:r>
            <a:r>
              <a:rPr lang="ru-RU" dirty="0">
                <a:latin typeface="Arial" panose="020B0604020202020204" pitchFamily="34" charset="0"/>
                <a:cs typeface="Arial" panose="020B0604020202020204" pitchFamily="34" charset="0"/>
                <a:sym typeface="Wingdings" panose="05000000000000000000" pitchFamily="2" charset="2"/>
              </a:rPr>
              <a:t>по соблюдению требований к служебному поведению </a:t>
            </a:r>
            <a:r>
              <a:rPr lang="ru-RU" dirty="0" smtClean="0">
                <a:latin typeface="Arial" panose="020B0604020202020204" pitchFamily="34" charset="0"/>
                <a:cs typeface="Arial" panose="020B0604020202020204" pitchFamily="34" charset="0"/>
                <a:sym typeface="Wingdings" panose="05000000000000000000" pitchFamily="2" charset="2"/>
              </a:rPr>
              <a:t>работников и </a:t>
            </a:r>
            <a:r>
              <a:rPr lang="ru-RU" dirty="0">
                <a:latin typeface="Arial" panose="020B0604020202020204" pitchFamily="34" charset="0"/>
                <a:cs typeface="Arial" panose="020B0604020202020204" pitchFamily="34" charset="0"/>
                <a:sym typeface="Wingdings" panose="05000000000000000000" pitchFamily="2" charset="2"/>
              </a:rPr>
              <a:t>урегулированию конфликта интересов;</a:t>
            </a:r>
          </a:p>
          <a:p>
            <a:pPr marL="0" indent="0">
              <a:spcBef>
                <a:spcPts val="600"/>
              </a:spcBef>
              <a:buNone/>
              <a:defRPr/>
            </a:pPr>
            <a:r>
              <a:rPr lang="ru-RU" dirty="0">
                <a:latin typeface="Arial" panose="020B0604020202020204" pitchFamily="34" charset="0"/>
                <a:cs typeface="Arial" panose="020B0604020202020204" pitchFamily="34" charset="0"/>
                <a:sym typeface="Wingdings" panose="05000000000000000000" pitchFamily="2" charset="2"/>
              </a:rPr>
              <a:t>3) </a:t>
            </a:r>
            <a:r>
              <a:rPr lang="ru-RU" dirty="0" smtClean="0">
                <a:latin typeface="Arial" panose="020B0604020202020204" pitchFamily="34" charset="0"/>
                <a:cs typeface="Arial" panose="020B0604020202020204" pitchFamily="34" charset="0"/>
                <a:sym typeface="Wingdings" panose="05000000000000000000" pitchFamily="2" charset="2"/>
              </a:rPr>
              <a:t>Работники, осуществляющие </a:t>
            </a:r>
            <a:r>
              <a:rPr lang="ru-RU" dirty="0">
                <a:latin typeface="Arial" panose="020B0604020202020204" pitchFamily="34" charset="0"/>
                <a:cs typeface="Arial" panose="020B0604020202020204" pitchFamily="34" charset="0"/>
                <a:sym typeface="Wingdings" panose="05000000000000000000" pitchFamily="2" charset="2"/>
              </a:rPr>
              <a:t>проведение антикоррупционной экспертизы нормативных правовых актов и их проектов;</a:t>
            </a:r>
          </a:p>
          <a:p>
            <a:pPr marL="0" indent="0">
              <a:spcBef>
                <a:spcPts val="600"/>
              </a:spcBef>
              <a:buNone/>
              <a:defRPr/>
            </a:pPr>
            <a:r>
              <a:rPr lang="ru-RU" dirty="0">
                <a:latin typeface="Arial" panose="020B0604020202020204" pitchFamily="34" charset="0"/>
                <a:cs typeface="Arial" panose="020B0604020202020204" pitchFamily="34" charset="0"/>
                <a:sym typeface="Wingdings" panose="05000000000000000000" pitchFamily="2" charset="2"/>
              </a:rPr>
              <a:t>4) </a:t>
            </a:r>
            <a:r>
              <a:rPr lang="ru-RU" dirty="0" smtClean="0">
                <a:latin typeface="Arial" panose="020B0604020202020204" pitchFamily="34" charset="0"/>
                <a:cs typeface="Arial" panose="020B0604020202020204" pitchFamily="34" charset="0"/>
                <a:sym typeface="Wingdings" panose="05000000000000000000" pitchFamily="2" charset="2"/>
              </a:rPr>
              <a:t>Работники, замещающие </a:t>
            </a:r>
            <a:r>
              <a:rPr lang="ru-RU" dirty="0">
                <a:latin typeface="Arial" panose="020B0604020202020204" pitchFamily="34" charset="0"/>
                <a:cs typeface="Arial" panose="020B0604020202020204" pitchFamily="34" charset="0"/>
                <a:sym typeface="Wingdings" panose="05000000000000000000" pitchFamily="2" charset="2"/>
              </a:rPr>
              <a:t>должности </a:t>
            </a:r>
            <a:r>
              <a:rPr lang="ru-RU" dirty="0" smtClean="0">
                <a:latin typeface="Arial" panose="020B0604020202020204" pitchFamily="34" charset="0"/>
                <a:cs typeface="Arial" panose="020B0604020202020204" pitchFamily="34" charset="0"/>
                <a:sym typeface="Wingdings" panose="05000000000000000000" pitchFamily="2" charset="2"/>
              </a:rPr>
              <a:t>категории «руководители» и иные руководящие должности</a:t>
            </a:r>
            <a:endParaRPr lang="ru-RU"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Autofit/>
          </a:bodyPr>
          <a:lstStyle/>
          <a:p>
            <a:pPr algn="ctr"/>
            <a:r>
              <a:rPr lang="ru-RU" altLang="ru-RU" sz="2800" b="1" dirty="0" smtClean="0">
                <a:latin typeface="Arial" panose="020B0604020202020204" pitchFamily="34" charset="0"/>
                <a:cs typeface="Arial" panose="020B0604020202020204" pitchFamily="34" charset="0"/>
              </a:rPr>
              <a:t>Кому нужно регулярно проходить обучение по «</a:t>
            </a:r>
            <a:r>
              <a:rPr lang="ru-RU" altLang="ru-RU" sz="2800" b="1" dirty="0" err="1" smtClean="0">
                <a:latin typeface="Arial" panose="020B0604020202020204" pitchFamily="34" charset="0"/>
                <a:cs typeface="Arial" panose="020B0604020202020204" pitchFamily="34" charset="0"/>
              </a:rPr>
              <a:t>антикоррупции</a:t>
            </a:r>
            <a:r>
              <a:rPr lang="ru-RU" altLang="ru-RU" sz="2800" b="1" dirty="0" smtClean="0">
                <a:latin typeface="Arial" panose="020B0604020202020204" pitchFamily="34" charset="0"/>
                <a:cs typeface="Arial" panose="020B0604020202020204" pitchFamily="34" charset="0"/>
              </a:rPr>
              <a:t>»</a:t>
            </a:r>
            <a:endParaRPr lang="ru-RU" altLang="ru-RU"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397586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6255" y="1330036"/>
            <a:ext cx="11875324" cy="5427024"/>
          </a:xfrm>
        </p:spPr>
        <p:txBody>
          <a:bodyPr>
            <a:noAutofit/>
          </a:bodyPr>
          <a:lstStyle/>
          <a:p>
            <a:pPr marL="0" indent="0">
              <a:spcBef>
                <a:spcPts val="600"/>
              </a:spcBef>
              <a:buNone/>
              <a:defRPr/>
            </a:pPr>
            <a:r>
              <a:rPr lang="ru-RU" sz="1900" dirty="0">
                <a:latin typeface="Arial" panose="020B0604020202020204" pitchFamily="34" charset="0"/>
                <a:cs typeface="Arial" panose="020B0604020202020204" pitchFamily="34" charset="0"/>
              </a:rPr>
              <a:t>Дисциплинарное взыскание применяется не позднее одного месяца со дня обнаружения проступка, не считая времени болезни работника, пребывания его в отпуске, а также времени, необходимого на учет мнения представительного органа работников.</a:t>
            </a:r>
          </a:p>
          <a:p>
            <a:pPr marL="0" indent="0">
              <a:spcBef>
                <a:spcPts val="600"/>
              </a:spcBef>
              <a:buNone/>
              <a:defRPr/>
            </a:pPr>
            <a:r>
              <a:rPr lang="ru-RU" sz="1900" dirty="0" smtClean="0">
                <a:latin typeface="Arial" panose="020B0604020202020204" pitchFamily="34" charset="0"/>
                <a:cs typeface="Arial" panose="020B0604020202020204" pitchFamily="34" charset="0"/>
              </a:rPr>
              <a:t>Дисциплинарное </a:t>
            </a:r>
            <a:r>
              <a:rPr lang="ru-RU" sz="1900" dirty="0">
                <a:latin typeface="Arial" panose="020B0604020202020204" pitchFamily="34" charset="0"/>
                <a:cs typeface="Arial" panose="020B0604020202020204" pitchFamily="34" charset="0"/>
              </a:rPr>
              <a:t>взыскание, </a:t>
            </a:r>
            <a:r>
              <a:rPr lang="ru-RU" sz="1900" dirty="0">
                <a:solidFill>
                  <a:srgbClr val="FF0000"/>
                </a:solidFill>
                <a:latin typeface="Arial" panose="020B0604020202020204" pitchFamily="34" charset="0"/>
                <a:cs typeface="Arial" panose="020B0604020202020204" pitchFamily="34" charset="0"/>
              </a:rPr>
              <a:t>за исключением дисциплинарного взыскания за несоблюдение ограничений и запретов, неисполнение обязанностей, установленных законодательством Российской Федерации о противодействии коррупции</a:t>
            </a:r>
            <a:r>
              <a:rPr lang="ru-RU" sz="1900" dirty="0">
                <a:latin typeface="Arial" panose="020B0604020202020204" pitchFamily="34" charset="0"/>
                <a:cs typeface="Arial" panose="020B0604020202020204" pitchFamily="34" charset="0"/>
              </a:rPr>
              <a:t>, не может быть применено позднее шести месяцев со дня совершения проступка, а по результатам ревизии, проверки финансово-хозяйственной деятельности или аудиторской проверки - позднее двух лет со дня его совершения. </a:t>
            </a:r>
            <a:endParaRPr lang="ru-RU" sz="1900" dirty="0" smtClean="0">
              <a:latin typeface="Arial" panose="020B0604020202020204" pitchFamily="34" charset="0"/>
              <a:cs typeface="Arial" panose="020B0604020202020204" pitchFamily="34" charset="0"/>
            </a:endParaRPr>
          </a:p>
          <a:p>
            <a:pPr marL="0" indent="0">
              <a:spcBef>
                <a:spcPts val="600"/>
              </a:spcBef>
              <a:buNone/>
              <a:defRPr/>
            </a:pPr>
            <a:r>
              <a:rPr lang="ru-RU" sz="1900" b="1" dirty="0" smtClean="0">
                <a:solidFill>
                  <a:srgbClr val="FF0000"/>
                </a:solidFill>
                <a:latin typeface="Arial" panose="020B0604020202020204" pitchFamily="34" charset="0"/>
                <a:cs typeface="Arial" panose="020B0604020202020204" pitchFamily="34" charset="0"/>
              </a:rPr>
              <a:t>Дисциплинарное </a:t>
            </a:r>
            <a:r>
              <a:rPr lang="ru-RU" sz="1900" b="1" dirty="0">
                <a:solidFill>
                  <a:srgbClr val="FF0000"/>
                </a:solidFill>
                <a:latin typeface="Arial" panose="020B0604020202020204" pitchFamily="34" charset="0"/>
                <a:cs typeface="Arial" panose="020B0604020202020204" pitchFamily="34" charset="0"/>
              </a:rPr>
              <a:t>взыскание за несоблюдение ограничений и запретов, неисполнение обязанностей, установленных законодательством Российской Федерации о противодействии коррупции, не может быть применено позднее трех лет со дня совершения проступка</a:t>
            </a:r>
            <a:r>
              <a:rPr lang="ru-RU" sz="1900" b="1" dirty="0">
                <a:latin typeface="Arial" panose="020B0604020202020204" pitchFamily="34" charset="0"/>
                <a:cs typeface="Arial" panose="020B0604020202020204" pitchFamily="34" charset="0"/>
              </a:rPr>
              <a:t>. </a:t>
            </a:r>
            <a:r>
              <a:rPr lang="ru-RU" sz="1900" dirty="0">
                <a:latin typeface="Arial" panose="020B0604020202020204" pitchFamily="34" charset="0"/>
                <a:cs typeface="Arial" panose="020B0604020202020204" pitchFamily="34" charset="0"/>
              </a:rPr>
              <a:t>В указанные сроки не включается время производства по уголовному делу.</a:t>
            </a:r>
          </a:p>
          <a:p>
            <a:pPr marL="0" indent="0">
              <a:spcBef>
                <a:spcPts val="600"/>
              </a:spcBef>
              <a:buNone/>
              <a:defRPr/>
            </a:pPr>
            <a:r>
              <a:rPr lang="ru-RU" sz="1900" dirty="0" smtClean="0">
                <a:latin typeface="Arial" panose="020B0604020202020204" pitchFamily="34" charset="0"/>
                <a:cs typeface="Arial" panose="020B0604020202020204" pitchFamily="34" charset="0"/>
              </a:rPr>
              <a:t>За </a:t>
            </a:r>
            <a:r>
              <a:rPr lang="ru-RU" sz="1900" dirty="0">
                <a:latin typeface="Arial" panose="020B0604020202020204" pitchFamily="34" charset="0"/>
                <a:cs typeface="Arial" panose="020B0604020202020204" pitchFamily="34" charset="0"/>
              </a:rPr>
              <a:t>каждый дисциплинарный проступок может быть применено только одно дисциплинарное взыскание.</a:t>
            </a:r>
          </a:p>
          <a:p>
            <a:pPr marL="0" indent="0">
              <a:spcBef>
                <a:spcPts val="600"/>
              </a:spcBef>
              <a:buNone/>
              <a:defRPr/>
            </a:pPr>
            <a:r>
              <a:rPr lang="ru-RU" sz="1900" dirty="0" smtClean="0">
                <a:latin typeface="Arial" panose="020B0604020202020204" pitchFamily="34" charset="0"/>
                <a:cs typeface="Arial" panose="020B0604020202020204" pitchFamily="34" charset="0"/>
              </a:rPr>
              <a:t>Приказ </a:t>
            </a:r>
            <a:r>
              <a:rPr lang="ru-RU" sz="1900" dirty="0">
                <a:latin typeface="Arial" panose="020B0604020202020204" pitchFamily="34" charset="0"/>
                <a:cs typeface="Arial" panose="020B0604020202020204" pitchFamily="34" charset="0"/>
              </a:rPr>
              <a:t>(распоряжение) работодателя о применении дисциплинарного взыскания объявляется работнику под роспись в течение трех рабочих дней со дня его издания, не считая времени отсутствия работника на работе. Если работник отказывается ознакомиться с указанным приказом (распоряжением) под роспись, то составляется соответствующий акт.</a:t>
            </a:r>
            <a:endParaRPr lang="ru-RU" sz="1900" dirty="0" smtClean="0">
              <a:latin typeface="Arial" panose="020B0604020202020204" pitchFamily="34" charset="0"/>
              <a:cs typeface="Arial" panose="020B0604020202020204" pitchFamily="34" charset="0"/>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a:latin typeface="Arial" panose="020B0604020202020204" pitchFamily="34" charset="0"/>
                <a:cs typeface="Arial" panose="020B0604020202020204" pitchFamily="34" charset="0"/>
              </a:rPr>
              <a:t>Дисциплинарное взыскание </a:t>
            </a:r>
          </a:p>
        </p:txBody>
      </p:sp>
    </p:spTree>
    <p:extLst>
      <p:ext uri="{BB962C8B-B14F-4D97-AF65-F5344CB8AC3E}">
        <p14:creationId xmlns:p14="http://schemas.microsoft.com/office/powerpoint/2010/main" val="97324488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0011" y="142506"/>
            <a:ext cx="11495314" cy="2636319"/>
          </a:xfrm>
        </p:spPr>
        <p:txBody>
          <a:bodyPr>
            <a:noAutofit/>
          </a:bodyPr>
          <a:lstStyle/>
          <a:p>
            <a:r>
              <a:rPr lang="ru-RU" sz="3600" b="1" dirty="0">
                <a:solidFill>
                  <a:srgbClr val="FF0000"/>
                </a:solidFill>
                <a:latin typeface="Arial" panose="020B0604020202020204" pitchFamily="34" charset="0"/>
                <a:cs typeface="Arial" panose="020B0604020202020204" pitchFamily="34" charset="0"/>
              </a:rPr>
              <a:t>Порядок создания и организация деятельности комиссии по соблюдению требований к служебному поведению и урегулированию конфликта </a:t>
            </a:r>
            <a:r>
              <a:rPr lang="ru-RU" sz="3600" b="1" dirty="0" smtClean="0">
                <a:solidFill>
                  <a:srgbClr val="FF0000"/>
                </a:solidFill>
                <a:latin typeface="Arial" panose="020B0604020202020204" pitchFamily="34" charset="0"/>
                <a:cs typeface="Arial" panose="020B0604020202020204" pitchFamily="34" charset="0"/>
              </a:rPr>
              <a:t>интересов</a:t>
            </a:r>
            <a:endParaRPr lang="ru-RU" sz="3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588116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0005" y="1258784"/>
            <a:ext cx="11768447" cy="5450774"/>
          </a:xfrm>
        </p:spPr>
        <p:txBody>
          <a:bodyPr>
            <a:noAutofit/>
          </a:bodyPr>
          <a:lstStyle/>
          <a:p>
            <a:pPr>
              <a:spcBef>
                <a:spcPts val="600"/>
              </a:spcBef>
              <a:defRPr/>
            </a:pPr>
            <a:r>
              <a:rPr lang="ru-RU" sz="1900" b="1" dirty="0">
                <a:solidFill>
                  <a:srgbClr val="FF0000"/>
                </a:solidFill>
                <a:latin typeface="Arial" panose="020B0604020202020204" pitchFamily="34" charset="0"/>
                <a:cs typeface="Arial" panose="020B0604020202020204" pitchFamily="34" charset="0"/>
                <a:sym typeface="Wingdings" panose="05000000000000000000" pitchFamily="2" charset="2"/>
              </a:rPr>
              <a:t>Указ Президента РФ от 1 июля 2010 г. N </a:t>
            </a:r>
            <a:r>
              <a:rPr lang="ru-RU" sz="19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821 </a:t>
            </a:r>
            <a:r>
              <a:rPr lang="ru-RU" sz="1900" dirty="0" smtClean="0">
                <a:solidFill>
                  <a:srgbClr val="FF0000"/>
                </a:solidFill>
                <a:latin typeface="Arial" panose="020B0604020202020204" pitchFamily="34" charset="0"/>
                <a:cs typeface="Arial" panose="020B0604020202020204" pitchFamily="34" charset="0"/>
                <a:sym typeface="Wingdings" panose="05000000000000000000" pitchFamily="2" charset="2"/>
              </a:rPr>
              <a:t>«О </a:t>
            </a:r>
            <a:r>
              <a:rPr lang="ru-RU" sz="1900" dirty="0">
                <a:solidFill>
                  <a:srgbClr val="FF0000"/>
                </a:solidFill>
                <a:latin typeface="Arial" panose="020B0604020202020204" pitchFamily="34" charset="0"/>
                <a:cs typeface="Arial" panose="020B0604020202020204" pitchFamily="34" charset="0"/>
                <a:sym typeface="Wingdings" panose="05000000000000000000" pitchFamily="2" charset="2"/>
              </a:rPr>
              <a:t>комиссиях по соблюдению требований к служебному поведению федеральных государственных служащих и урегулированию конфликта </a:t>
            </a:r>
            <a:r>
              <a:rPr lang="ru-RU" sz="1900" dirty="0" smtClean="0">
                <a:solidFill>
                  <a:srgbClr val="FF0000"/>
                </a:solidFill>
                <a:latin typeface="Arial" panose="020B0604020202020204" pitchFamily="34" charset="0"/>
                <a:cs typeface="Arial" panose="020B0604020202020204" pitchFamily="34" charset="0"/>
                <a:sym typeface="Wingdings" panose="05000000000000000000" pitchFamily="2" charset="2"/>
              </a:rPr>
              <a:t>интересов»</a:t>
            </a:r>
          </a:p>
          <a:p>
            <a:pPr>
              <a:spcBef>
                <a:spcPts val="600"/>
              </a:spcBef>
              <a:defRPr/>
            </a:pPr>
            <a:r>
              <a:rPr lang="ru-RU" sz="1900" dirty="0" smtClean="0">
                <a:solidFill>
                  <a:srgbClr val="FF0000"/>
                </a:solidFill>
                <a:latin typeface="Arial" panose="020B0604020202020204" pitchFamily="34" charset="0"/>
                <a:cs typeface="Arial" panose="020B0604020202020204" pitchFamily="34" charset="0"/>
                <a:sym typeface="Wingdings" panose="05000000000000000000" pitchFamily="2" charset="2"/>
              </a:rPr>
              <a:t>«</a:t>
            </a:r>
            <a:r>
              <a:rPr lang="ru-RU" sz="19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Методические </a:t>
            </a:r>
            <a:r>
              <a:rPr lang="ru-RU" sz="1900" b="1" dirty="0">
                <a:solidFill>
                  <a:srgbClr val="FF0000"/>
                </a:solidFill>
                <a:latin typeface="Arial" panose="020B0604020202020204" pitchFamily="34" charset="0"/>
                <a:cs typeface="Arial" panose="020B0604020202020204" pitchFamily="34" charset="0"/>
                <a:sym typeface="Wingdings" panose="05000000000000000000" pitchFamily="2" charset="2"/>
              </a:rPr>
              <a:t>рекомендации по организации работы комиссий </a:t>
            </a:r>
            <a:r>
              <a:rPr lang="ru-RU" sz="1900" dirty="0">
                <a:solidFill>
                  <a:srgbClr val="FF0000"/>
                </a:solidFill>
                <a:latin typeface="Arial" panose="020B0604020202020204" pitchFamily="34" charset="0"/>
                <a:cs typeface="Arial" panose="020B0604020202020204" pitchFamily="34" charset="0"/>
                <a:sym typeface="Wingdings" panose="05000000000000000000" pitchFamily="2" charset="2"/>
              </a:rPr>
              <a:t>по соблюдению требований к служебному поведению федеральных государственных служащих и урегулированию конфликта интересов (аттестационных комиссий) в федеральных государственных </a:t>
            </a:r>
            <a:r>
              <a:rPr lang="ru-RU" sz="1900" dirty="0" smtClean="0">
                <a:solidFill>
                  <a:srgbClr val="FF0000"/>
                </a:solidFill>
                <a:latin typeface="Arial" panose="020B0604020202020204" pitchFamily="34" charset="0"/>
                <a:cs typeface="Arial" panose="020B0604020202020204" pitchFamily="34" charset="0"/>
                <a:sym typeface="Wingdings" panose="05000000000000000000" pitchFamily="2" charset="2"/>
              </a:rPr>
              <a:t>органах» </a:t>
            </a:r>
            <a:r>
              <a:rPr lang="ru-RU" sz="1900" dirty="0">
                <a:solidFill>
                  <a:srgbClr val="FF0000"/>
                </a:solidFill>
                <a:latin typeface="Arial" panose="020B0604020202020204" pitchFamily="34" charset="0"/>
                <a:cs typeface="Arial" panose="020B0604020202020204" pitchFamily="34" charset="0"/>
                <a:sym typeface="Wingdings" panose="05000000000000000000" pitchFamily="2" charset="2"/>
              </a:rPr>
              <a:t>(одобрены президиумом Совета при Президенте РФ по противодействию коррупции, протокол от 13.04.2011 N 24</a:t>
            </a:r>
            <a:r>
              <a:rPr lang="ru-RU" sz="1900" dirty="0" smtClean="0">
                <a:solidFill>
                  <a:srgbClr val="FF0000"/>
                </a:solidFill>
                <a:latin typeface="Arial" panose="020B0604020202020204" pitchFamily="34" charset="0"/>
                <a:cs typeface="Arial" panose="020B0604020202020204" pitchFamily="34" charset="0"/>
                <a:sym typeface="Wingdings" panose="05000000000000000000" pitchFamily="2" charset="2"/>
              </a:rPr>
              <a:t>)</a:t>
            </a:r>
          </a:p>
          <a:p>
            <a:pPr>
              <a:spcBef>
                <a:spcPts val="600"/>
              </a:spcBef>
              <a:defRPr/>
            </a:pPr>
            <a:r>
              <a:rPr lang="ru-RU" sz="1900" b="1" dirty="0" smtClean="0">
                <a:latin typeface="Arial" panose="020B0604020202020204" pitchFamily="34" charset="0"/>
                <a:cs typeface="Arial" panose="020B0604020202020204" pitchFamily="34" charset="0"/>
                <a:sym typeface="Wingdings" panose="05000000000000000000" pitchFamily="2" charset="2"/>
              </a:rPr>
              <a:t>Региональные акты, например: </a:t>
            </a:r>
            <a:r>
              <a:rPr lang="ru-RU" sz="1900" dirty="0" smtClean="0">
                <a:latin typeface="Arial" panose="020B0604020202020204" pitchFamily="34" charset="0"/>
                <a:cs typeface="Arial" panose="020B0604020202020204" pitchFamily="34" charset="0"/>
                <a:sym typeface="Wingdings" panose="05000000000000000000" pitchFamily="2" charset="2"/>
              </a:rPr>
              <a:t>Постановление </a:t>
            </a:r>
            <a:r>
              <a:rPr lang="ru-RU" sz="1900" dirty="0">
                <a:latin typeface="Arial" panose="020B0604020202020204" pitchFamily="34" charset="0"/>
                <a:cs typeface="Arial" panose="020B0604020202020204" pitchFamily="34" charset="0"/>
                <a:sym typeface="Wingdings" panose="05000000000000000000" pitchFamily="2" charset="2"/>
              </a:rPr>
              <a:t>Губернатора Приморского края от 23.11.2012 № 80-пг</a:t>
            </a:r>
            <a:r>
              <a:rPr lang="ru-RU" sz="1900" b="1" dirty="0">
                <a:latin typeface="Arial" panose="020B0604020202020204" pitchFamily="34" charset="0"/>
                <a:cs typeface="Arial" panose="020B0604020202020204" pitchFamily="34" charset="0"/>
                <a:sym typeface="Wingdings" panose="05000000000000000000" pitchFamily="2" charset="2"/>
              </a:rPr>
              <a:t> </a:t>
            </a:r>
            <a:r>
              <a:rPr lang="ru-RU" sz="1900" dirty="0">
                <a:latin typeface="Arial" panose="020B0604020202020204" pitchFamily="34" charset="0"/>
                <a:cs typeface="Arial" panose="020B0604020202020204" pitchFamily="34" charset="0"/>
                <a:sym typeface="Wingdings" panose="05000000000000000000" pitchFamily="2" charset="2"/>
              </a:rPr>
              <a:t>«Об утверждении Положения о порядке образования комиссий по соблюдению требований к служебному поведению муниципальных служащих и урегулированию конфликта интересов»</a:t>
            </a:r>
            <a:endParaRPr lang="ru-RU" sz="1900" dirty="0" smtClean="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1900" b="1" dirty="0" smtClean="0">
                <a:latin typeface="Arial" panose="020B0604020202020204" pitchFamily="34" charset="0"/>
                <a:cs typeface="Arial" panose="020B0604020202020204" pitchFamily="34" charset="0"/>
                <a:sym typeface="Wingdings" panose="05000000000000000000" pitchFamily="2" charset="2"/>
              </a:rPr>
              <a:t>Муниципальные (локальные) правовые акты: </a:t>
            </a:r>
          </a:p>
          <a:p>
            <a:pPr>
              <a:spcBef>
                <a:spcPts val="600"/>
              </a:spcBef>
              <a:buFont typeface="Wingdings" panose="05000000000000000000" pitchFamily="2" charset="2"/>
              <a:buChar char="§"/>
              <a:defRPr/>
            </a:pPr>
            <a:r>
              <a:rPr lang="ru-RU" sz="1900" dirty="0" smtClean="0">
                <a:latin typeface="Arial" panose="020B0604020202020204" pitchFamily="34" charset="0"/>
                <a:cs typeface="Arial" panose="020B0604020202020204" pitchFamily="34" charset="0"/>
                <a:sym typeface="Wingdings" panose="05000000000000000000" pitchFamily="2" charset="2"/>
              </a:rPr>
              <a:t>Положение </a:t>
            </a:r>
            <a:r>
              <a:rPr lang="ru-RU" sz="1900" b="1" dirty="0">
                <a:latin typeface="Arial" panose="020B0604020202020204" pitchFamily="34" charset="0"/>
                <a:cs typeface="Arial" panose="020B0604020202020204" pitchFamily="34" charset="0"/>
                <a:sym typeface="Wingdings" panose="05000000000000000000" pitchFamily="2" charset="2"/>
              </a:rPr>
              <a:t>о </a:t>
            </a:r>
            <a:r>
              <a:rPr lang="ru-RU" sz="1900" b="1" dirty="0" smtClean="0">
                <a:latin typeface="Arial" panose="020B0604020202020204" pitchFamily="34" charset="0"/>
                <a:cs typeface="Arial" panose="020B0604020202020204" pitchFamily="34" charset="0"/>
                <a:sym typeface="Wingdings" panose="05000000000000000000" pitchFamily="2" charset="2"/>
              </a:rPr>
              <a:t>комиссии </a:t>
            </a:r>
            <a:r>
              <a:rPr lang="ru-RU" sz="1900" dirty="0">
                <a:latin typeface="Arial" panose="020B0604020202020204" pitchFamily="34" charset="0"/>
                <a:cs typeface="Arial" panose="020B0604020202020204" pitchFamily="34" charset="0"/>
                <a:sym typeface="Wingdings" panose="05000000000000000000" pitchFamily="2" charset="2"/>
              </a:rPr>
              <a:t>по соблюдению требований к служебному поведению муниципальных служащих </a:t>
            </a:r>
            <a:r>
              <a:rPr lang="ru-RU" sz="1900" dirty="0" smtClean="0">
                <a:latin typeface="Arial" panose="020B0604020202020204" pitchFamily="34" charset="0"/>
                <a:cs typeface="Arial" panose="020B0604020202020204" pitchFamily="34" charset="0"/>
                <a:sym typeface="Wingdings" panose="05000000000000000000" pitchFamily="2" charset="2"/>
              </a:rPr>
              <a:t>и </a:t>
            </a:r>
            <a:r>
              <a:rPr lang="ru-RU" sz="1900" dirty="0">
                <a:latin typeface="Arial" panose="020B0604020202020204" pitchFamily="34" charset="0"/>
                <a:cs typeface="Arial" panose="020B0604020202020204" pitchFamily="34" charset="0"/>
                <a:sym typeface="Wingdings" panose="05000000000000000000" pitchFamily="2" charset="2"/>
              </a:rPr>
              <a:t>урегулированию конфликта </a:t>
            </a:r>
            <a:r>
              <a:rPr lang="ru-RU" sz="1900" dirty="0" smtClean="0">
                <a:latin typeface="Arial" panose="020B0604020202020204" pitchFamily="34" charset="0"/>
                <a:cs typeface="Arial" panose="020B0604020202020204" pitchFamily="34" charset="0"/>
                <a:sym typeface="Wingdings" panose="05000000000000000000" pitchFamily="2" charset="2"/>
              </a:rPr>
              <a:t>интересов, </a:t>
            </a:r>
          </a:p>
          <a:p>
            <a:pPr>
              <a:spcBef>
                <a:spcPts val="600"/>
              </a:spcBef>
              <a:buFont typeface="Wingdings" panose="05000000000000000000" pitchFamily="2" charset="2"/>
              <a:buChar char="§"/>
              <a:defRPr/>
            </a:pPr>
            <a:r>
              <a:rPr lang="ru-RU" sz="1900" b="1" dirty="0" smtClean="0">
                <a:latin typeface="Arial" panose="020B0604020202020204" pitchFamily="34" charset="0"/>
                <a:cs typeface="Arial" panose="020B0604020202020204" pitchFamily="34" charset="0"/>
                <a:sym typeface="Wingdings" panose="05000000000000000000" pitchFamily="2" charset="2"/>
              </a:rPr>
              <a:t>об образовании </a:t>
            </a:r>
            <a:r>
              <a:rPr lang="ru-RU" sz="1900" dirty="0" smtClean="0">
                <a:latin typeface="Arial" panose="020B0604020202020204" pitchFamily="34" charset="0"/>
                <a:cs typeface="Arial" panose="020B0604020202020204" pitchFamily="34" charset="0"/>
                <a:sym typeface="Wingdings" panose="05000000000000000000" pitchFamily="2" charset="2"/>
              </a:rPr>
              <a:t>комиссии </a:t>
            </a:r>
            <a:r>
              <a:rPr lang="ru-RU" sz="1900" dirty="0">
                <a:latin typeface="Arial" panose="020B0604020202020204" pitchFamily="34" charset="0"/>
                <a:cs typeface="Arial" panose="020B0604020202020204" pitchFamily="34" charset="0"/>
                <a:sym typeface="Wingdings" panose="05000000000000000000" pitchFamily="2" charset="2"/>
              </a:rPr>
              <a:t>по соблюдению требований к служебному поведению муниципальных </a:t>
            </a:r>
            <a:r>
              <a:rPr lang="ru-RU" sz="1900" dirty="0" smtClean="0">
                <a:latin typeface="Arial" panose="020B0604020202020204" pitchFamily="34" charset="0"/>
                <a:cs typeface="Arial" panose="020B0604020202020204" pitchFamily="34" charset="0"/>
                <a:sym typeface="Wingdings" panose="05000000000000000000" pitchFamily="2" charset="2"/>
              </a:rPr>
              <a:t>служащих и </a:t>
            </a:r>
            <a:r>
              <a:rPr lang="ru-RU" sz="1900" dirty="0">
                <a:latin typeface="Arial" panose="020B0604020202020204" pitchFamily="34" charset="0"/>
                <a:cs typeface="Arial" panose="020B0604020202020204" pitchFamily="34" charset="0"/>
                <a:sym typeface="Wingdings" panose="05000000000000000000" pitchFamily="2" charset="2"/>
              </a:rPr>
              <a:t>урегулированию конфликта </a:t>
            </a:r>
            <a:r>
              <a:rPr lang="ru-RU" sz="1900" dirty="0" smtClean="0">
                <a:latin typeface="Arial" panose="020B0604020202020204" pitchFamily="34" charset="0"/>
                <a:cs typeface="Arial" panose="020B0604020202020204" pitchFamily="34" charset="0"/>
                <a:sym typeface="Wingdings" panose="05000000000000000000" pitchFamily="2" charset="2"/>
              </a:rPr>
              <a:t>интересов,</a:t>
            </a:r>
          </a:p>
          <a:p>
            <a:pPr>
              <a:spcBef>
                <a:spcPts val="600"/>
              </a:spcBef>
              <a:buFont typeface="Wingdings" panose="05000000000000000000" pitchFamily="2" charset="2"/>
              <a:buChar char="§"/>
              <a:defRPr/>
            </a:pPr>
            <a:r>
              <a:rPr lang="ru-RU" sz="1900" b="1" dirty="0" smtClean="0">
                <a:latin typeface="Arial" panose="020B0604020202020204" pitchFamily="34" charset="0"/>
                <a:cs typeface="Arial" panose="020B0604020202020204" pitchFamily="34" charset="0"/>
                <a:sym typeface="Wingdings" panose="05000000000000000000" pitchFamily="2" charset="2"/>
              </a:rPr>
              <a:t>об утверждении состава </a:t>
            </a:r>
            <a:r>
              <a:rPr lang="ru-RU" sz="1900" dirty="0" smtClean="0">
                <a:latin typeface="Arial" panose="020B0604020202020204" pitchFamily="34" charset="0"/>
                <a:cs typeface="Arial" panose="020B0604020202020204" pitchFamily="34" charset="0"/>
                <a:sym typeface="Wingdings" panose="05000000000000000000" pitchFamily="2" charset="2"/>
              </a:rPr>
              <a:t>комиссии</a:t>
            </a:r>
          </a:p>
          <a:p>
            <a:pPr marL="0" indent="0" algn="r">
              <a:spcBef>
                <a:spcPts val="600"/>
              </a:spcBef>
              <a:buNone/>
              <a:defRPr/>
            </a:pPr>
            <a:r>
              <a:rPr lang="ru-RU" sz="1900" dirty="0" smtClean="0">
                <a:latin typeface="Arial" panose="020B0604020202020204" pitchFamily="34" charset="0"/>
                <a:cs typeface="Arial" panose="020B0604020202020204" pitchFamily="34" charset="0"/>
                <a:sym typeface="Wingdings" panose="05000000000000000000" pitchFamily="2" charset="2"/>
              </a:rPr>
              <a:t>и другие НПА</a:t>
            </a:r>
            <a:endParaRPr lang="ru-RU" sz="1900"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Ключевые НПА и рекомендации</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043079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744696" cy="5058888"/>
          </a:xfrm>
        </p:spPr>
        <p:txBody>
          <a:bodyPr>
            <a:normAutofit fontScale="85000" lnSpcReduction="20000"/>
          </a:bodyPr>
          <a:lstStyle/>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Положение о комиссии, создание комиссии и утверждение её состава, как правило, утверждается работодателем (представителем нанимателя)</a:t>
            </a: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Председателем комиссии назначается заместитель работодателя – задачи председателя: информировать членов о предстоящем заседании, вести заседание, утверждать решение членов комиссии</a:t>
            </a: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Как правило, в состав комиссии входят заместитель председателя и секретарь (заместитель секретаря). Секретарь – обычно ведет протокол, озвучивает повестку и иные документы</a:t>
            </a:r>
            <a:endParaRPr lang="ru-RU"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Состав комиссии: </a:t>
            </a:r>
            <a:r>
              <a:rPr lang="ru-RU" dirty="0" smtClean="0">
                <a:solidFill>
                  <a:srgbClr val="0000FF"/>
                </a:solidFill>
                <a:latin typeface="Arial" panose="020B0604020202020204" pitchFamily="34" charset="0"/>
                <a:cs typeface="Arial" panose="020B0604020202020204" pitchFamily="34" charset="0"/>
                <a:sym typeface="Wingdings" panose="05000000000000000000" pitchFamily="2" charset="2"/>
              </a:rPr>
              <a:t>«кадровик», «юрист», «</a:t>
            </a:r>
            <a:r>
              <a:rPr lang="ru-RU" dirty="0" err="1" smtClean="0">
                <a:solidFill>
                  <a:srgbClr val="0000FF"/>
                </a:solidFill>
                <a:latin typeface="Arial" panose="020B0604020202020204" pitchFamily="34" charset="0"/>
                <a:cs typeface="Arial" panose="020B0604020202020204" pitchFamily="34" charset="0"/>
                <a:sym typeface="Wingdings" panose="05000000000000000000" pitchFamily="2" charset="2"/>
              </a:rPr>
              <a:t>антикоррупционер</a:t>
            </a:r>
            <a:r>
              <a:rPr lang="ru-RU" dirty="0" smtClean="0">
                <a:solidFill>
                  <a:srgbClr val="0000FF"/>
                </a:solidFill>
                <a:latin typeface="Arial" panose="020B0604020202020204" pitchFamily="34" charset="0"/>
                <a:cs typeface="Arial" panose="020B0604020202020204" pitchFamily="34" charset="0"/>
                <a:sym typeface="Wingdings" panose="05000000000000000000" pitchFamily="2" charset="2"/>
              </a:rPr>
              <a:t>», 2 «эксперта» </a:t>
            </a:r>
            <a:r>
              <a:rPr lang="ru-RU" dirty="0" smtClean="0">
                <a:latin typeface="Arial" panose="020B0604020202020204" pitchFamily="34" charset="0"/>
                <a:cs typeface="Arial" panose="020B0604020202020204" pitchFamily="34" charset="0"/>
                <a:sym typeface="Wingdings" panose="05000000000000000000" pitchFamily="2" charset="2"/>
              </a:rPr>
              <a:t>(представитель научной и образовательной организации), могут быть - «общественник», «профсоюзник»</a:t>
            </a: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Не менее ¼ состава комиссии – не служащие (заседание комиссии только из служащих недопустимо)</a:t>
            </a:r>
          </a:p>
          <a:p>
            <a:pPr>
              <a:spcBef>
                <a:spcPts val="600"/>
              </a:spcBef>
              <a:defRPr/>
            </a:pPr>
            <a:r>
              <a:rPr lang="ru-RU" dirty="0">
                <a:latin typeface="Arial" panose="020B0604020202020204" pitchFamily="34" charset="0"/>
                <a:cs typeface="Arial" panose="020B0604020202020204" pitchFamily="34" charset="0"/>
                <a:sym typeface="Wingdings" panose="05000000000000000000" pitchFamily="2" charset="2"/>
              </a:rPr>
              <a:t>Комиссия создается и работает на постоянной </a:t>
            </a:r>
            <a:r>
              <a:rPr lang="ru-RU" dirty="0" smtClean="0">
                <a:latin typeface="Arial" panose="020B0604020202020204" pitchFamily="34" charset="0"/>
                <a:cs typeface="Arial" panose="020B0604020202020204" pitchFamily="34" charset="0"/>
                <a:sym typeface="Wingdings" panose="05000000000000000000" pitchFamily="2" charset="2"/>
              </a:rPr>
              <a:t>основе</a:t>
            </a: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Не </a:t>
            </a:r>
            <a:r>
              <a:rPr lang="ru-RU" dirty="0">
                <a:latin typeface="Arial" panose="020B0604020202020204" pitchFamily="34" charset="0"/>
                <a:cs typeface="Arial" panose="020B0604020202020204" pitchFamily="34" charset="0"/>
                <a:sym typeface="Wingdings" panose="05000000000000000000" pitchFamily="2" charset="2"/>
              </a:rPr>
              <a:t>рассматривает сообщения о преступлениях и административных правонарушениях, а также анонимные обращения, не проводит проверки по фактам нарушения служебной дисциплины</a:t>
            </a: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Общий порядок организации и работы</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599958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744696" cy="5058888"/>
          </a:xfrm>
        </p:spPr>
        <p:txBody>
          <a:bodyPr>
            <a:normAutofit fontScale="85000" lnSpcReduction="20000"/>
          </a:bodyPr>
          <a:lstStyle/>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На заседании комиссии должно присутствовать не менее 2/3 членов комиссии</a:t>
            </a: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При заседании не должно быть конфликта интересов</a:t>
            </a: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С правом совещательного голоса могут присутствовать иные лица (руководитель служащего, другие служащие, специалисты и т.д.) – по решению председателя на основании ходатайства служащего или члена комиссии (за 3 дня до заседания)</a:t>
            </a: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Как правило, присутствует лицо, в отношении которого рассматривается какой-то вопрос</a:t>
            </a: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Решение принимается тайным голосованием</a:t>
            </a: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У всех членов комиссии равные права</a:t>
            </a:r>
          </a:p>
          <a:p>
            <a:pPr>
              <a:spcBef>
                <a:spcPts val="600"/>
              </a:spcBef>
              <a:defRPr/>
            </a:pPr>
            <a:r>
              <a:rPr lang="ru-RU" dirty="0">
                <a:latin typeface="Arial" panose="020B0604020202020204" pitchFamily="34" charset="0"/>
                <a:cs typeface="Arial" panose="020B0604020202020204" pitchFamily="34" charset="0"/>
                <a:sym typeface="Wingdings" panose="05000000000000000000" pitchFamily="2" charset="2"/>
              </a:rPr>
              <a:t>Члены комиссии и лица, участвовавшие в ее заседании, не вправе разглашать сведения, ставшие им известными в ходе работы </a:t>
            </a:r>
            <a:r>
              <a:rPr lang="ru-RU" dirty="0" smtClean="0">
                <a:latin typeface="Arial" panose="020B0604020202020204" pitchFamily="34" charset="0"/>
                <a:cs typeface="Arial" panose="020B0604020202020204" pitchFamily="34" charset="0"/>
                <a:sym typeface="Wingdings" panose="05000000000000000000" pitchFamily="2" charset="2"/>
              </a:rPr>
              <a:t>комиссии</a:t>
            </a:r>
          </a:p>
          <a:p>
            <a:pPr>
              <a:spcBef>
                <a:spcPts val="600"/>
              </a:spcBef>
              <a:defRPr/>
            </a:pPr>
            <a:r>
              <a:rPr lang="ru-RU" dirty="0">
                <a:latin typeface="Arial" panose="020B0604020202020204" pitchFamily="34" charset="0"/>
                <a:cs typeface="Arial" panose="020B0604020202020204" pitchFamily="34" charset="0"/>
                <a:sym typeface="Wingdings" panose="05000000000000000000" pitchFamily="2" charset="2"/>
              </a:rPr>
              <a:t>Член комиссии, несогласный с ее решением, вправе в письменной форме изложить свое мнение, которое подлежит обязательному приобщению к протоколу заседания комиссии и с которым должен быть ознакомлен </a:t>
            </a:r>
            <a:r>
              <a:rPr lang="ru-RU" dirty="0" smtClean="0">
                <a:latin typeface="Arial" panose="020B0604020202020204" pitchFamily="34" charset="0"/>
                <a:cs typeface="Arial" panose="020B0604020202020204" pitchFamily="34" charset="0"/>
                <a:sym typeface="Wingdings" panose="05000000000000000000" pitchFamily="2" charset="2"/>
              </a:rPr>
              <a:t>служащий.</a:t>
            </a:r>
            <a:endParaRPr lang="ru-RU"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Порядок организации и работы</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536948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a:bodyPr>
          <a:lstStyle/>
          <a:p>
            <a:pPr>
              <a:spcBef>
                <a:spcPts val="600"/>
              </a:spcBef>
              <a:defRPr/>
            </a:pPr>
            <a:r>
              <a:rPr lang="ru-RU" sz="2600" dirty="0">
                <a:latin typeface="Arial" panose="020B0604020202020204" pitchFamily="34" charset="0"/>
                <a:cs typeface="Arial" panose="020B0604020202020204" pitchFamily="34" charset="0"/>
                <a:sym typeface="Wingdings" panose="05000000000000000000" pitchFamily="2" charset="2"/>
              </a:rPr>
              <a:t>материалы проверки </a:t>
            </a:r>
            <a:r>
              <a:rPr lang="ru-RU" sz="2600" dirty="0" smtClean="0">
                <a:latin typeface="Arial" panose="020B0604020202020204" pitchFamily="34" charset="0"/>
                <a:cs typeface="Arial" panose="020B0604020202020204" pitchFamily="34" charset="0"/>
                <a:sym typeface="Wingdings" panose="05000000000000000000" pitchFamily="2" charset="2"/>
              </a:rPr>
              <a:t>достоверности </a:t>
            </a:r>
            <a:r>
              <a:rPr lang="ru-RU" sz="2600" dirty="0">
                <a:latin typeface="Arial" panose="020B0604020202020204" pitchFamily="34" charset="0"/>
                <a:cs typeface="Arial" panose="020B0604020202020204" pitchFamily="34" charset="0"/>
                <a:sym typeface="Wingdings" panose="05000000000000000000" pitchFamily="2" charset="2"/>
              </a:rPr>
              <a:t>сведений о доходах, соблюдения служащими требований к служебному поведению, свидетельствующие:</a:t>
            </a:r>
          </a:p>
          <a:p>
            <a:pPr marL="0" indent="0">
              <a:spcBef>
                <a:spcPts val="600"/>
              </a:spcBef>
              <a:buNone/>
              <a:defRPr/>
            </a:pPr>
            <a:r>
              <a:rPr lang="ru-RU" sz="2600" dirty="0">
                <a:latin typeface="Arial" panose="020B0604020202020204" pitchFamily="34" charset="0"/>
                <a:cs typeface="Arial" panose="020B0604020202020204" pitchFamily="34" charset="0"/>
                <a:sym typeface="Wingdings" panose="05000000000000000000" pitchFamily="2" charset="2"/>
              </a:rPr>
              <a:t>- о представлении служащим недостоверных или неполных сведений;</a:t>
            </a:r>
          </a:p>
          <a:p>
            <a:pPr marL="0" indent="0">
              <a:spcBef>
                <a:spcPts val="600"/>
              </a:spcBef>
              <a:buNone/>
              <a:defRPr/>
            </a:pPr>
            <a:r>
              <a:rPr lang="ru-RU" sz="2600" dirty="0">
                <a:latin typeface="Arial" panose="020B0604020202020204" pitchFamily="34" charset="0"/>
                <a:cs typeface="Arial" panose="020B0604020202020204" pitchFamily="34" charset="0"/>
                <a:sym typeface="Wingdings" panose="05000000000000000000" pitchFamily="2" charset="2"/>
              </a:rPr>
              <a:t>- о несоблюдении служащим требований к служебному поведению и (или) требований об урегулировании конфликта интересов;</a:t>
            </a:r>
          </a:p>
          <a:p>
            <a:pPr>
              <a:spcBef>
                <a:spcPts val="600"/>
              </a:spcBef>
              <a:defRPr/>
            </a:pPr>
            <a:r>
              <a:rPr lang="ru-RU" sz="2600" dirty="0">
                <a:latin typeface="Arial" panose="020B0604020202020204" pitchFamily="34" charset="0"/>
                <a:cs typeface="Arial" panose="020B0604020202020204" pitchFamily="34" charset="0"/>
                <a:sym typeface="Wingdings" panose="05000000000000000000" pitchFamily="2" charset="2"/>
              </a:rPr>
              <a:t>обращение гражданина, замещавшего в </a:t>
            </a:r>
            <a:r>
              <a:rPr lang="ru-RU" sz="2600" dirty="0" smtClean="0">
                <a:latin typeface="Arial" panose="020B0604020202020204" pitchFamily="34" charset="0"/>
                <a:cs typeface="Arial" panose="020B0604020202020204" pitchFamily="34" charset="0"/>
                <a:sym typeface="Wingdings" panose="05000000000000000000" pitchFamily="2" charset="2"/>
              </a:rPr>
              <a:t>должность </a:t>
            </a:r>
            <a:r>
              <a:rPr lang="ru-RU" sz="2600" dirty="0">
                <a:latin typeface="Arial" panose="020B0604020202020204" pitchFamily="34" charset="0"/>
                <a:cs typeface="Arial" panose="020B0604020202020204" pitchFamily="34" charset="0"/>
                <a:sym typeface="Wingdings" panose="05000000000000000000" pitchFamily="2" charset="2"/>
              </a:rPr>
              <a:t>службы, включенную в </a:t>
            </a:r>
            <a:r>
              <a:rPr lang="ru-RU" sz="2600" dirty="0" err="1">
                <a:latin typeface="Arial" panose="020B0604020202020204" pitchFamily="34" charset="0"/>
                <a:cs typeface="Arial" panose="020B0604020202020204" pitchFamily="34" charset="0"/>
                <a:sym typeface="Wingdings" panose="05000000000000000000" pitchFamily="2" charset="2"/>
              </a:rPr>
              <a:t>спец.перечень</a:t>
            </a:r>
            <a:r>
              <a:rPr lang="ru-RU" sz="2600" dirty="0">
                <a:latin typeface="Arial" panose="020B0604020202020204" pitchFamily="34" charset="0"/>
                <a:cs typeface="Arial" panose="020B0604020202020204" pitchFamily="34" charset="0"/>
                <a:sym typeface="Wingdings" panose="05000000000000000000" pitchFamily="2" charset="2"/>
              </a:rPr>
              <a:t> должностей, о даче согласия на замещение должности в коммерческой или некоммерческой организации либо на выполнение работы в течение месяца стоимостью более ста тысяч рублей, если отдельные функции по управлению этой организацией входили в его должностные обязанности, до истечения двух лет со дня увольнения </a:t>
            </a:r>
            <a:r>
              <a:rPr lang="ru-RU" sz="2600" dirty="0" smtClean="0">
                <a:latin typeface="Arial" panose="020B0604020202020204" pitchFamily="34" charset="0"/>
                <a:cs typeface="Arial" panose="020B0604020202020204" pitchFamily="34" charset="0"/>
                <a:sym typeface="Wingdings" panose="05000000000000000000" pitchFamily="2" charset="2"/>
              </a:rPr>
              <a:t>со службы;</a:t>
            </a:r>
            <a:endParaRPr lang="ru-RU" sz="2600"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Основания для проведения заседания</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314277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a:bodyPr>
          <a:lstStyle/>
          <a:p>
            <a:pPr>
              <a:spcBef>
                <a:spcPts val="600"/>
              </a:spcBef>
              <a:defRPr/>
            </a:pPr>
            <a:r>
              <a:rPr lang="ru-RU" sz="2600" dirty="0" smtClean="0">
                <a:latin typeface="Arial" panose="020B0604020202020204" pitchFamily="34" charset="0"/>
                <a:cs typeface="Arial" panose="020B0604020202020204" pitchFamily="34" charset="0"/>
                <a:sym typeface="Wingdings" panose="05000000000000000000" pitchFamily="2" charset="2"/>
              </a:rPr>
              <a:t>заявление </a:t>
            </a:r>
            <a:r>
              <a:rPr lang="ru-RU" sz="2600" dirty="0">
                <a:latin typeface="Arial" panose="020B0604020202020204" pitchFamily="34" charset="0"/>
                <a:cs typeface="Arial" panose="020B0604020202020204" pitchFamily="34" charset="0"/>
                <a:sym typeface="Wingdings" panose="05000000000000000000" pitchFamily="2" charset="2"/>
              </a:rPr>
              <a:t>служащего о невозможности по объективным причинам представить сведения о доходах, расходах, об имуществе и обязательствах имущественного характера своих супруги (супруга) и несовершеннолетних детей;</a:t>
            </a:r>
          </a:p>
          <a:p>
            <a:pPr>
              <a:spcBef>
                <a:spcPts val="600"/>
              </a:spcBef>
              <a:defRPr/>
            </a:pPr>
            <a:r>
              <a:rPr lang="ru-RU" sz="2600" dirty="0">
                <a:latin typeface="Arial" panose="020B0604020202020204" pitchFamily="34" charset="0"/>
                <a:cs typeface="Arial" panose="020B0604020202020204" pitchFamily="34" charset="0"/>
                <a:sym typeface="Wingdings" panose="05000000000000000000" pitchFamily="2" charset="2"/>
              </a:rPr>
              <a:t>уведомление служащего о возникновении личной заинтересованности при исполнении должностных обязанностей, которая приводит или может привести к конфликту </a:t>
            </a:r>
            <a:r>
              <a:rPr lang="ru-RU" sz="2600" dirty="0" smtClean="0">
                <a:latin typeface="Arial" panose="020B0604020202020204" pitchFamily="34" charset="0"/>
                <a:cs typeface="Arial" panose="020B0604020202020204" pitchFamily="34" charset="0"/>
                <a:sym typeface="Wingdings" panose="05000000000000000000" pitchFamily="2" charset="2"/>
              </a:rPr>
              <a:t>интересов;</a:t>
            </a:r>
          </a:p>
          <a:p>
            <a:pPr>
              <a:spcBef>
                <a:spcPts val="600"/>
              </a:spcBef>
              <a:defRPr/>
            </a:pPr>
            <a:r>
              <a:rPr lang="ru-RU" sz="2600" dirty="0">
                <a:latin typeface="Arial" panose="020B0604020202020204" pitchFamily="34" charset="0"/>
                <a:cs typeface="Arial" panose="020B0604020202020204" pitchFamily="34" charset="0"/>
                <a:sym typeface="Wingdings" panose="05000000000000000000" pitchFamily="2" charset="2"/>
              </a:rPr>
              <a:t>представление руководителя или любого члена комиссии, касающееся обеспечения соблюдения служащим требований к служебному поведению и (или) требований об урегулировании конфликта интересов либо осуществления в организации мер по предупреждению коррупции;</a:t>
            </a:r>
          </a:p>
          <a:p>
            <a:pPr>
              <a:spcBef>
                <a:spcPts val="600"/>
              </a:spcBef>
              <a:defRPr/>
            </a:pPr>
            <a:endParaRPr lang="ru-RU" sz="2600"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Основания для проведения заседания</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12092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lnSpcReduction="10000"/>
          </a:bodyPr>
          <a:lstStyle/>
          <a:p>
            <a:pPr>
              <a:spcBef>
                <a:spcPts val="600"/>
              </a:spcBef>
              <a:defRPr/>
            </a:pPr>
            <a:r>
              <a:rPr lang="ru-RU" sz="2400" dirty="0" smtClean="0">
                <a:latin typeface="Arial" panose="020B0604020202020204" pitchFamily="34" charset="0"/>
                <a:cs typeface="Arial" panose="020B0604020202020204" pitchFamily="34" charset="0"/>
                <a:sym typeface="Wingdings" panose="05000000000000000000" pitchFamily="2" charset="2"/>
              </a:rPr>
              <a:t>поступление </a:t>
            </a:r>
            <a:r>
              <a:rPr lang="ru-RU" sz="2400" dirty="0">
                <a:latin typeface="Arial" panose="020B0604020202020204" pitchFamily="34" charset="0"/>
                <a:cs typeface="Arial" panose="020B0604020202020204" pitchFamily="34" charset="0"/>
                <a:sym typeface="Wingdings" panose="05000000000000000000" pitchFamily="2" charset="2"/>
              </a:rPr>
              <a:t>от лица, принявшего решение об осуществлении контроля за расходами лица, замещающего должность на постоянной основе, служащего, а также расходами его супруги (супруга) и несовершеннолетних детей, предложения о рассмотрении результатов, полученных в ходе осуществления такого контроля;</a:t>
            </a:r>
          </a:p>
          <a:p>
            <a:pPr>
              <a:spcBef>
                <a:spcPts val="600"/>
              </a:spcBef>
              <a:defRPr/>
            </a:pPr>
            <a:r>
              <a:rPr lang="ru-RU" sz="2400" dirty="0">
                <a:latin typeface="Arial" panose="020B0604020202020204" pitchFamily="34" charset="0"/>
                <a:cs typeface="Arial" panose="020B0604020202020204" pitchFamily="34" charset="0"/>
                <a:sym typeface="Wingdings" panose="05000000000000000000" pitchFamily="2" charset="2"/>
              </a:rPr>
              <a:t>поступившее уведомление коммерческой или некоммерческой организации о заключении с гражданином, замещавшим должность службы, трудового или гражданско-правового договора, если отдельные функции управления данной организацией входили в его должностные (служебные) обязанности, при условии, что указанному гражданину комиссией ранее было отказано во вступлении в трудовые и гражданско-правовые отношения с данной организацией или что вопрос о даче согласия такому гражданину на замещение им должности в коммерческой или некоммерческой организации либо на выполнение им работы на условиях гражданско-правового договора в коммерческой или некоммерческой организации комиссией не рассматривался.</a:t>
            </a:r>
          </a:p>
          <a:p>
            <a:pPr>
              <a:spcBef>
                <a:spcPts val="600"/>
              </a:spcBef>
              <a:defRPr/>
            </a:pPr>
            <a:endParaRPr lang="ru-RU" sz="2000"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Основания для проведения заседания</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509504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Autofit/>
          </a:bodyPr>
          <a:lstStyle/>
          <a:p>
            <a:pPr lvl="1">
              <a:spcBef>
                <a:spcPts val="600"/>
              </a:spcBef>
              <a:defRPr/>
            </a:pPr>
            <a:r>
              <a:rPr lang="ru-RU" sz="2300" dirty="0">
                <a:latin typeface="Arial" panose="020B0604020202020204" pitchFamily="34" charset="0"/>
                <a:cs typeface="Arial" panose="020B0604020202020204" pitchFamily="34" charset="0"/>
                <a:sym typeface="Wingdings" panose="05000000000000000000" pitchFamily="2" charset="2"/>
              </a:rPr>
              <a:t>установить, что представленные служащим сведения о доходах, об имуществе и обязательствах имущественного характера являются достоверными и полными;</a:t>
            </a:r>
          </a:p>
          <a:p>
            <a:pPr lvl="1">
              <a:spcBef>
                <a:spcPts val="600"/>
              </a:spcBef>
              <a:defRPr/>
            </a:pPr>
            <a:r>
              <a:rPr lang="ru-RU" sz="2300" dirty="0">
                <a:latin typeface="Arial" panose="020B0604020202020204" pitchFamily="34" charset="0"/>
                <a:cs typeface="Arial" panose="020B0604020202020204" pitchFamily="34" charset="0"/>
                <a:sym typeface="Wingdings" panose="05000000000000000000" pitchFamily="2" charset="2"/>
              </a:rPr>
              <a:t>установить, что представленные служащим сведения о доходах, об имуществе и обязательствах имущественного характера являются недостоверными и (или) неполными. В этом случае комиссия рекомендует руководителю </a:t>
            </a:r>
            <a:r>
              <a:rPr lang="ru-RU" sz="2300" dirty="0" smtClean="0">
                <a:latin typeface="Arial" panose="020B0604020202020204" pitchFamily="34" charset="0"/>
                <a:cs typeface="Arial" panose="020B0604020202020204" pitchFamily="34" charset="0"/>
                <a:sym typeface="Wingdings" panose="05000000000000000000" pitchFamily="2" charset="2"/>
              </a:rPr>
              <a:t>применить </a:t>
            </a:r>
            <a:r>
              <a:rPr lang="ru-RU" sz="2300" dirty="0">
                <a:latin typeface="Arial" panose="020B0604020202020204" pitchFamily="34" charset="0"/>
                <a:cs typeface="Arial" panose="020B0604020202020204" pitchFamily="34" charset="0"/>
                <a:sym typeface="Wingdings" panose="05000000000000000000" pitchFamily="2" charset="2"/>
              </a:rPr>
              <a:t>к </a:t>
            </a:r>
            <a:r>
              <a:rPr lang="ru-RU" sz="2300" dirty="0" smtClean="0">
                <a:latin typeface="Arial" panose="020B0604020202020204" pitchFamily="34" charset="0"/>
                <a:cs typeface="Arial" panose="020B0604020202020204" pitchFamily="34" charset="0"/>
                <a:sym typeface="Wingdings" panose="05000000000000000000" pitchFamily="2" charset="2"/>
              </a:rPr>
              <a:t>служащему </a:t>
            </a:r>
            <a:r>
              <a:rPr lang="ru-RU" sz="2300" dirty="0">
                <a:latin typeface="Arial" panose="020B0604020202020204" pitchFamily="34" charset="0"/>
                <a:cs typeface="Arial" panose="020B0604020202020204" pitchFamily="34" charset="0"/>
                <a:sym typeface="Wingdings" panose="05000000000000000000" pitchFamily="2" charset="2"/>
              </a:rPr>
              <a:t>конкретную меру ответственности.</a:t>
            </a:r>
          </a:p>
          <a:p>
            <a:pPr>
              <a:spcBef>
                <a:spcPts val="600"/>
              </a:spcBef>
              <a:defRPr/>
            </a:pPr>
            <a:r>
              <a:rPr lang="ru-RU" sz="2300" dirty="0">
                <a:latin typeface="Arial" panose="020B0604020202020204" pitchFamily="34" charset="0"/>
                <a:cs typeface="Arial" panose="020B0604020202020204" pitchFamily="34" charset="0"/>
                <a:sym typeface="Wingdings" panose="05000000000000000000" pitchFamily="2" charset="2"/>
              </a:rPr>
              <a:t>установить, что </a:t>
            </a:r>
            <a:r>
              <a:rPr lang="ru-RU" sz="2300" dirty="0" smtClean="0">
                <a:latin typeface="Arial" panose="020B0604020202020204" pitchFamily="34" charset="0"/>
                <a:cs typeface="Arial" panose="020B0604020202020204" pitchFamily="34" charset="0"/>
                <a:sym typeface="Wingdings" panose="05000000000000000000" pitchFamily="2" charset="2"/>
              </a:rPr>
              <a:t>служащий </a:t>
            </a:r>
            <a:r>
              <a:rPr lang="ru-RU" sz="2300" dirty="0">
                <a:latin typeface="Arial" panose="020B0604020202020204" pitchFamily="34" charset="0"/>
                <a:cs typeface="Arial" panose="020B0604020202020204" pitchFamily="34" charset="0"/>
                <a:sym typeface="Wingdings" panose="05000000000000000000" pitchFamily="2" charset="2"/>
              </a:rPr>
              <a:t>соблюдал требования к служебному поведению и (или) требования об урегулировании конфликта интересов;</a:t>
            </a:r>
          </a:p>
          <a:p>
            <a:pPr>
              <a:spcBef>
                <a:spcPts val="600"/>
              </a:spcBef>
              <a:defRPr/>
            </a:pPr>
            <a:r>
              <a:rPr lang="ru-RU" sz="2300" dirty="0">
                <a:latin typeface="Arial" panose="020B0604020202020204" pitchFamily="34" charset="0"/>
                <a:cs typeface="Arial" panose="020B0604020202020204" pitchFamily="34" charset="0"/>
                <a:sym typeface="Wingdings" panose="05000000000000000000" pitchFamily="2" charset="2"/>
              </a:rPr>
              <a:t>установить, что </a:t>
            </a:r>
            <a:r>
              <a:rPr lang="ru-RU" sz="2300" dirty="0" smtClean="0">
                <a:latin typeface="Arial" panose="020B0604020202020204" pitchFamily="34" charset="0"/>
                <a:cs typeface="Arial" panose="020B0604020202020204" pitchFamily="34" charset="0"/>
                <a:sym typeface="Wingdings" panose="05000000000000000000" pitchFamily="2" charset="2"/>
              </a:rPr>
              <a:t>служащий </a:t>
            </a:r>
            <a:r>
              <a:rPr lang="ru-RU" sz="2300" dirty="0">
                <a:latin typeface="Arial" panose="020B0604020202020204" pitchFamily="34" charset="0"/>
                <a:cs typeface="Arial" panose="020B0604020202020204" pitchFamily="34" charset="0"/>
                <a:sym typeface="Wingdings" panose="05000000000000000000" pitchFamily="2" charset="2"/>
              </a:rPr>
              <a:t>не соблюдал требования к служебному поведению и (или) требования об урегулировании конфликта интересов. В этом случае комиссия рекомендует руководителю </a:t>
            </a:r>
            <a:r>
              <a:rPr lang="ru-RU" sz="2300" dirty="0" smtClean="0">
                <a:latin typeface="Arial" panose="020B0604020202020204" pitchFamily="34" charset="0"/>
                <a:cs typeface="Arial" panose="020B0604020202020204" pitchFamily="34" charset="0"/>
                <a:sym typeface="Wingdings" panose="05000000000000000000" pitchFamily="2" charset="2"/>
              </a:rPr>
              <a:t>указать служащему </a:t>
            </a:r>
            <a:r>
              <a:rPr lang="ru-RU" sz="2300" dirty="0">
                <a:latin typeface="Arial" panose="020B0604020202020204" pitchFamily="34" charset="0"/>
                <a:cs typeface="Arial" panose="020B0604020202020204" pitchFamily="34" charset="0"/>
                <a:sym typeface="Wingdings" panose="05000000000000000000" pitchFamily="2" charset="2"/>
              </a:rPr>
              <a:t>на недопустимость нарушения требований к служебному поведению и (или) требований об урегулировании конфликта интересов либо применить к </a:t>
            </a:r>
            <a:r>
              <a:rPr lang="ru-RU" sz="2300" dirty="0" smtClean="0">
                <a:latin typeface="Arial" panose="020B0604020202020204" pitchFamily="34" charset="0"/>
                <a:cs typeface="Arial" panose="020B0604020202020204" pitchFamily="34" charset="0"/>
                <a:sym typeface="Wingdings" panose="05000000000000000000" pitchFamily="2" charset="2"/>
              </a:rPr>
              <a:t>служащему </a:t>
            </a:r>
            <a:r>
              <a:rPr lang="ru-RU" sz="2300" dirty="0">
                <a:latin typeface="Arial" panose="020B0604020202020204" pitchFamily="34" charset="0"/>
                <a:cs typeface="Arial" panose="020B0604020202020204" pitchFamily="34" charset="0"/>
                <a:sym typeface="Wingdings" panose="05000000000000000000" pitchFamily="2" charset="2"/>
              </a:rPr>
              <a:t>конкретную меру ответственности.</a:t>
            </a:r>
          </a:p>
          <a:p>
            <a:pPr>
              <a:spcBef>
                <a:spcPts val="600"/>
              </a:spcBef>
              <a:defRPr/>
            </a:pPr>
            <a:endParaRPr lang="ru-RU" sz="2300"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Возможные решения комиссии</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444899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Autofit/>
          </a:bodyPr>
          <a:lstStyle/>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дать </a:t>
            </a:r>
            <a:r>
              <a:rPr lang="ru-RU" dirty="0">
                <a:latin typeface="Arial" panose="020B0604020202020204" pitchFamily="34" charset="0"/>
                <a:cs typeface="Arial" panose="020B0604020202020204" pitchFamily="34" charset="0"/>
                <a:sym typeface="Wingdings" panose="05000000000000000000" pitchFamily="2" charset="2"/>
              </a:rPr>
              <a:t>согласие на замещение должности в коммерческой или некоммерческой организации либо на выполнение работы;</a:t>
            </a:r>
          </a:p>
          <a:p>
            <a:pPr>
              <a:spcBef>
                <a:spcPts val="600"/>
              </a:spcBef>
              <a:defRPr/>
            </a:pPr>
            <a:r>
              <a:rPr lang="ru-RU" dirty="0">
                <a:latin typeface="Arial" panose="020B0604020202020204" pitchFamily="34" charset="0"/>
                <a:cs typeface="Arial" panose="020B0604020202020204" pitchFamily="34" charset="0"/>
                <a:sym typeface="Wingdings" panose="05000000000000000000" pitchFamily="2" charset="2"/>
              </a:rPr>
              <a:t>отказать в замещении должности в коммерческой или некоммерческой организации либо в выполнении работы и мотивировать свой отказ.</a:t>
            </a:r>
          </a:p>
          <a:p>
            <a:pPr lvl="1">
              <a:spcBef>
                <a:spcPts val="600"/>
              </a:spcBef>
              <a:defRPr/>
            </a:pPr>
            <a:r>
              <a:rPr lang="ru-RU" sz="2600" dirty="0">
                <a:latin typeface="Arial" panose="020B0604020202020204" pitchFamily="34" charset="0"/>
                <a:cs typeface="Arial" panose="020B0604020202020204" pitchFamily="34" charset="0"/>
                <a:sym typeface="Wingdings" panose="05000000000000000000" pitchFamily="2" charset="2"/>
              </a:rPr>
              <a:t>признать, что причина непредставления служащим сведений о доходах, о расходах, об имуществе и обязательствах имущественного характера своих супруги (супруга) и несовершеннолетних детей является объективной и уважительной;</a:t>
            </a:r>
          </a:p>
          <a:p>
            <a:pPr>
              <a:spcBef>
                <a:spcPts val="600"/>
              </a:spcBef>
              <a:defRPr/>
            </a:pPr>
            <a:endParaRPr lang="ru-RU" sz="1600"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Возможные решения комиссии</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3684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460665"/>
            <a:ext cx="11804073" cy="5201392"/>
          </a:xfrm>
        </p:spPr>
        <p:txBody>
          <a:bodyPr>
            <a:noAutofit/>
          </a:bodyPr>
          <a:lstStyle/>
          <a:p>
            <a:pPr marL="0" indent="0">
              <a:spcBef>
                <a:spcPts val="600"/>
              </a:spcBef>
              <a:buNone/>
              <a:defRPr/>
            </a:pPr>
            <a:r>
              <a:rPr lang="ru-RU" sz="2100" b="1" dirty="0" smtClean="0">
                <a:latin typeface="Arial" panose="020B0604020202020204" pitchFamily="34" charset="0"/>
                <a:cs typeface="Arial" panose="020B0604020202020204" pitchFamily="34" charset="0"/>
                <a:sym typeface="Wingdings" panose="05000000000000000000" pitchFamily="2" charset="2"/>
              </a:rPr>
              <a:t>Крайне рекомендовано (для органов власти обязательно) создать раздел «Антикоррупционная </a:t>
            </a:r>
            <a:r>
              <a:rPr lang="ru-RU" sz="2100" b="1" dirty="0">
                <a:latin typeface="Arial" panose="020B0604020202020204" pitchFamily="34" charset="0"/>
                <a:cs typeface="Arial" panose="020B0604020202020204" pitchFamily="34" charset="0"/>
                <a:sym typeface="Wingdings" panose="05000000000000000000" pitchFamily="2" charset="2"/>
              </a:rPr>
              <a:t>деятельность» </a:t>
            </a:r>
            <a:r>
              <a:rPr lang="ru-RU" sz="2100" b="1" dirty="0" smtClean="0">
                <a:latin typeface="Arial" panose="020B0604020202020204" pitchFamily="34" charset="0"/>
                <a:cs typeface="Arial" panose="020B0604020202020204" pitchFamily="34" charset="0"/>
                <a:sym typeface="Wingdings" panose="05000000000000000000" pitchFamily="2" charset="2"/>
              </a:rPr>
              <a:t>на официальном сайте организации с подразделами </a:t>
            </a:r>
            <a:r>
              <a:rPr lang="ru-RU" sz="2100" b="1" dirty="0">
                <a:latin typeface="Arial" panose="020B0604020202020204" pitchFamily="34" charset="0"/>
                <a:cs typeface="Arial" panose="020B0604020202020204" pitchFamily="34" charset="0"/>
                <a:sym typeface="Wingdings" panose="05000000000000000000" pitchFamily="2" charset="2"/>
              </a:rPr>
              <a:t>с систематизированной информацией о проводимой антикоррупционной </a:t>
            </a:r>
            <a:r>
              <a:rPr lang="ru-RU" sz="2100" b="1" dirty="0" smtClean="0">
                <a:latin typeface="Arial" panose="020B0604020202020204" pitchFamily="34" charset="0"/>
                <a:cs typeface="Arial" panose="020B0604020202020204" pitchFamily="34" charset="0"/>
                <a:sym typeface="Wingdings" panose="05000000000000000000" pitchFamily="2" charset="2"/>
              </a:rPr>
              <a:t>деятельности:</a:t>
            </a:r>
            <a:endParaRPr lang="ru-RU" sz="2100" b="1"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2100" dirty="0" smtClean="0">
                <a:latin typeface="Arial" panose="020B0604020202020204" pitchFamily="34" charset="0"/>
                <a:cs typeface="Arial" panose="020B0604020202020204" pitchFamily="34" charset="0"/>
                <a:sym typeface="Wingdings" panose="05000000000000000000" pitchFamily="2" charset="2"/>
              </a:rPr>
              <a:t>доклады</a:t>
            </a:r>
            <a:r>
              <a:rPr lang="ru-RU" sz="2100" dirty="0">
                <a:latin typeface="Arial" panose="020B0604020202020204" pitchFamily="34" charset="0"/>
                <a:cs typeface="Arial" panose="020B0604020202020204" pitchFamily="34" charset="0"/>
                <a:sym typeface="Wingdings" panose="05000000000000000000" pitchFamily="2" charset="2"/>
              </a:rPr>
              <a:t>, отчеты, обзоры, статистическая информация о проводимой антикоррупционной деятельности;</a:t>
            </a:r>
          </a:p>
          <a:p>
            <a:pPr>
              <a:spcBef>
                <a:spcPts val="600"/>
              </a:spcBef>
              <a:defRPr/>
            </a:pPr>
            <a:r>
              <a:rPr lang="ru-RU" sz="2100" dirty="0" smtClean="0">
                <a:latin typeface="Arial" panose="020B0604020202020204" pitchFamily="34" charset="0"/>
                <a:cs typeface="Arial" panose="020B0604020202020204" pitchFamily="34" charset="0"/>
                <a:sym typeface="Wingdings" panose="05000000000000000000" pitchFamily="2" charset="2"/>
              </a:rPr>
              <a:t>деятельность </a:t>
            </a:r>
            <a:r>
              <a:rPr lang="ru-RU" sz="2100" dirty="0">
                <a:latin typeface="Arial" panose="020B0604020202020204" pitchFamily="34" charset="0"/>
                <a:cs typeface="Arial" panose="020B0604020202020204" pitchFamily="34" charset="0"/>
                <a:sym typeface="Wingdings" panose="05000000000000000000" pitchFamily="2" charset="2"/>
              </a:rPr>
              <a:t>комиссии по соблюдению требований к служебному поведению </a:t>
            </a:r>
            <a:r>
              <a:rPr lang="ru-RU" sz="2100" dirty="0" smtClean="0">
                <a:latin typeface="Arial" panose="020B0604020202020204" pitchFamily="34" charset="0"/>
                <a:cs typeface="Arial" panose="020B0604020202020204" pitchFamily="34" charset="0"/>
                <a:sym typeface="Wingdings" panose="05000000000000000000" pitchFamily="2" charset="2"/>
              </a:rPr>
              <a:t>служащих и </a:t>
            </a:r>
            <a:r>
              <a:rPr lang="ru-RU" sz="2100" dirty="0">
                <a:latin typeface="Arial" panose="020B0604020202020204" pitchFamily="34" charset="0"/>
                <a:cs typeface="Arial" panose="020B0604020202020204" pitchFamily="34" charset="0"/>
                <a:sym typeface="Wingdings" panose="05000000000000000000" pitchFamily="2" charset="2"/>
              </a:rPr>
              <a:t>урегулированию конфликтов интересов;</a:t>
            </a:r>
          </a:p>
          <a:p>
            <a:pPr>
              <a:spcBef>
                <a:spcPts val="600"/>
              </a:spcBef>
              <a:defRPr/>
            </a:pPr>
            <a:r>
              <a:rPr lang="ru-RU" sz="2100" dirty="0" smtClean="0">
                <a:latin typeface="Arial" panose="020B0604020202020204" pitchFamily="34" charset="0"/>
                <a:cs typeface="Arial" panose="020B0604020202020204" pitchFamily="34" charset="0"/>
                <a:sym typeface="Wingdings" panose="05000000000000000000" pitchFamily="2" charset="2"/>
              </a:rPr>
              <a:t>сведения </a:t>
            </a:r>
            <a:r>
              <a:rPr lang="ru-RU" sz="2100" dirty="0">
                <a:latin typeface="Arial" panose="020B0604020202020204" pitchFamily="34" charset="0"/>
                <a:cs typeface="Arial" panose="020B0604020202020204" pitchFamily="34" charset="0"/>
                <a:sym typeface="Wingdings" panose="05000000000000000000" pitchFamily="2" charset="2"/>
              </a:rPr>
              <a:t>о доходах, об имуществе и обязательствах имущественного характера </a:t>
            </a:r>
            <a:r>
              <a:rPr lang="ru-RU" sz="2100" dirty="0" smtClean="0">
                <a:latin typeface="Arial" panose="020B0604020202020204" pitchFamily="34" charset="0"/>
                <a:cs typeface="Arial" panose="020B0604020202020204" pitchFamily="34" charset="0"/>
                <a:sym typeface="Wingdings" panose="05000000000000000000" pitchFamily="2" charset="2"/>
              </a:rPr>
              <a:t>служащих;</a:t>
            </a:r>
            <a:endParaRPr lang="ru-RU" sz="2100"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2100" dirty="0" smtClean="0">
                <a:latin typeface="Arial" panose="020B0604020202020204" pitchFamily="34" charset="0"/>
                <a:cs typeface="Arial" panose="020B0604020202020204" pitchFamily="34" charset="0"/>
                <a:sym typeface="Wingdings" panose="05000000000000000000" pitchFamily="2" charset="2"/>
              </a:rPr>
              <a:t>формы</a:t>
            </a:r>
            <a:r>
              <a:rPr lang="ru-RU" sz="2100" dirty="0">
                <a:latin typeface="Arial" panose="020B0604020202020204" pitchFamily="34" charset="0"/>
                <a:cs typeface="Arial" panose="020B0604020202020204" pitchFamily="34" charset="0"/>
                <a:sym typeface="Wingdings" panose="05000000000000000000" pitchFamily="2" charset="2"/>
              </a:rPr>
              <a:t>, </a:t>
            </a:r>
            <a:r>
              <a:rPr lang="ru-RU" sz="2100" dirty="0" smtClean="0">
                <a:latin typeface="Arial" panose="020B0604020202020204" pitchFamily="34" charset="0"/>
                <a:cs typeface="Arial" panose="020B0604020202020204" pitchFamily="34" charset="0"/>
                <a:sym typeface="Wingdings" panose="05000000000000000000" pitchFamily="2" charset="2"/>
              </a:rPr>
              <a:t>бланки документов, уведомлений;</a:t>
            </a:r>
            <a:endParaRPr lang="ru-RU" sz="2100"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2100" dirty="0" smtClean="0">
                <a:latin typeface="Arial" panose="020B0604020202020204" pitchFamily="34" charset="0"/>
                <a:cs typeface="Arial" panose="020B0604020202020204" pitchFamily="34" charset="0"/>
                <a:sym typeface="Wingdings" panose="05000000000000000000" pitchFamily="2" charset="2"/>
              </a:rPr>
              <a:t>методические </a:t>
            </a:r>
            <a:r>
              <a:rPr lang="ru-RU" sz="2100" dirty="0">
                <a:latin typeface="Arial" panose="020B0604020202020204" pitchFamily="34" charset="0"/>
                <a:cs typeface="Arial" panose="020B0604020202020204" pitchFamily="34" charset="0"/>
                <a:sym typeface="Wingdings" panose="05000000000000000000" pitchFamily="2" charset="2"/>
              </a:rPr>
              <a:t>материалы по вопросам профилактики </a:t>
            </a:r>
            <a:r>
              <a:rPr lang="ru-RU" sz="2100" dirty="0" smtClean="0">
                <a:latin typeface="Arial" panose="020B0604020202020204" pitchFamily="34" charset="0"/>
                <a:cs typeface="Arial" panose="020B0604020202020204" pitchFamily="34" charset="0"/>
                <a:sym typeface="Wingdings" panose="05000000000000000000" pitchFamily="2" charset="2"/>
              </a:rPr>
              <a:t>коррупции;</a:t>
            </a:r>
          </a:p>
          <a:p>
            <a:pPr>
              <a:spcBef>
                <a:spcPts val="600"/>
              </a:spcBef>
              <a:defRPr/>
            </a:pPr>
            <a:r>
              <a:rPr lang="ru-RU" sz="2100" dirty="0" smtClean="0">
                <a:latin typeface="Arial" panose="020B0604020202020204" pitchFamily="34" charset="0"/>
                <a:cs typeface="Arial" panose="020B0604020202020204" pitchFamily="34" charset="0"/>
                <a:sym typeface="Wingdings" panose="05000000000000000000" pitchFamily="2" charset="2"/>
              </a:rPr>
              <a:t>нормативные </a:t>
            </a:r>
            <a:r>
              <a:rPr lang="ru-RU" sz="2100" dirty="0">
                <a:latin typeface="Arial" panose="020B0604020202020204" pitchFamily="34" charset="0"/>
                <a:cs typeface="Arial" panose="020B0604020202020204" pitchFamily="34" charset="0"/>
                <a:sym typeface="Wingdings" panose="05000000000000000000" pitchFamily="2" charset="2"/>
              </a:rPr>
              <a:t>правовые и иные акты в сфере противодействия </a:t>
            </a:r>
            <a:r>
              <a:rPr lang="ru-RU" sz="2100" dirty="0" smtClean="0">
                <a:latin typeface="Arial" panose="020B0604020202020204" pitchFamily="34" charset="0"/>
                <a:cs typeface="Arial" panose="020B0604020202020204" pitchFamily="34" charset="0"/>
                <a:sym typeface="Wingdings" panose="05000000000000000000" pitchFamily="2" charset="2"/>
              </a:rPr>
              <a:t>коррупции.</a:t>
            </a:r>
            <a:endParaRPr lang="ru-RU" sz="2100" dirty="0">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sz="2100" b="1" dirty="0" smtClean="0">
                <a:latin typeface="Arial" panose="020B0604020202020204" pitchFamily="34" charset="0"/>
                <a:cs typeface="Arial" panose="020B0604020202020204" pitchFamily="34" charset="0"/>
                <a:sym typeface="Wingdings" panose="05000000000000000000" pitchFamily="2" charset="2"/>
              </a:rPr>
              <a:t>Информацию </a:t>
            </a:r>
            <a:r>
              <a:rPr lang="ru-RU" sz="2100" b="1" dirty="0">
                <a:latin typeface="Arial" panose="020B0604020202020204" pitchFamily="34" charset="0"/>
                <a:cs typeface="Arial" panose="020B0604020202020204" pitchFamily="34" charset="0"/>
                <a:sym typeface="Wingdings" panose="05000000000000000000" pitchFamily="2" charset="2"/>
              </a:rPr>
              <a:t>о проводимой антикоррупционной деятельности </a:t>
            </a:r>
            <a:r>
              <a:rPr lang="ru-RU" sz="2100" b="1" dirty="0" smtClean="0">
                <a:latin typeface="Arial" panose="020B0604020202020204" pitchFamily="34" charset="0"/>
                <a:cs typeface="Arial" panose="020B0604020202020204" pitchFamily="34" charset="0"/>
                <a:sym typeface="Wingdings" panose="05000000000000000000" pitchFamily="2" charset="2"/>
              </a:rPr>
              <a:t>необходимо систематически обновлять </a:t>
            </a:r>
            <a:r>
              <a:rPr lang="ru-RU" sz="2100" b="1" dirty="0">
                <a:latin typeface="Arial" panose="020B0604020202020204" pitchFamily="34" charset="0"/>
                <a:cs typeface="Arial" panose="020B0604020202020204" pitchFamily="34" charset="0"/>
                <a:sym typeface="Wingdings" panose="05000000000000000000" pitchFamily="2" charset="2"/>
              </a:rPr>
              <a:t>и </a:t>
            </a:r>
            <a:r>
              <a:rPr lang="ru-RU" sz="2100" b="1" dirty="0" smtClean="0">
                <a:latin typeface="Arial" panose="020B0604020202020204" pitchFamily="34" charset="0"/>
                <a:cs typeface="Arial" panose="020B0604020202020204" pitchFamily="34" charset="0"/>
                <a:sym typeface="Wingdings" panose="05000000000000000000" pitchFamily="2" charset="2"/>
              </a:rPr>
              <a:t>дополнять.</a:t>
            </a:r>
            <a:endParaRPr lang="ru-RU" sz="2100" b="1"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r>
              <a:rPr lang="ru-RU" altLang="ru-RU" sz="4000" b="1" dirty="0" smtClean="0">
                <a:latin typeface="Arial" panose="020B0604020202020204" pitchFamily="34" charset="0"/>
                <a:cs typeface="Arial" panose="020B0604020202020204" pitchFamily="34" charset="0"/>
              </a:rPr>
              <a:t>Антикоррупционный раздел сайта</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166429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448790"/>
            <a:ext cx="11625943" cy="5130140"/>
          </a:xfrm>
        </p:spPr>
        <p:txBody>
          <a:bodyPr>
            <a:noAutofit/>
          </a:bodyPr>
          <a:lstStyle/>
          <a:p>
            <a:pPr lvl="1">
              <a:spcBef>
                <a:spcPts val="600"/>
              </a:spcBef>
              <a:defRPr/>
            </a:pPr>
            <a:r>
              <a:rPr lang="ru-RU" dirty="0">
                <a:latin typeface="Arial" panose="020B0604020202020204" pitchFamily="34" charset="0"/>
                <a:cs typeface="Arial" panose="020B0604020202020204" pitchFamily="34" charset="0"/>
                <a:sym typeface="Wingdings" panose="05000000000000000000" pitchFamily="2" charset="2"/>
              </a:rPr>
              <a:t>признать, что причина непредставления служащим сведений о доходах, о расходах, об имуществе и обязательствах имущественного характера своих супруги (супруга) и несовершеннолетних детей не является уважительной. В этом случае комиссия рекомендует служащему принять меры по представлению указанных сведений;</a:t>
            </a:r>
          </a:p>
          <a:p>
            <a:pPr lvl="1">
              <a:spcBef>
                <a:spcPts val="600"/>
              </a:spcBef>
              <a:defRPr/>
            </a:pPr>
            <a:r>
              <a:rPr lang="ru-RU" dirty="0">
                <a:latin typeface="Arial" panose="020B0604020202020204" pitchFamily="34" charset="0"/>
                <a:cs typeface="Arial" panose="020B0604020202020204" pitchFamily="34" charset="0"/>
                <a:sym typeface="Wingdings" panose="05000000000000000000" pitchFamily="2" charset="2"/>
              </a:rPr>
              <a:t>признать, что причина непредставления служащим сведений о доходах, о расходах, об имуществе и обязательствах имущественного характера своих супруги (супруга) и несовершеннолетних детей необъективна и является способом уклонения от представления указанных сведений. В этом случае комиссия рекомендует руководителю </a:t>
            </a:r>
            <a:r>
              <a:rPr lang="ru-RU" dirty="0" smtClean="0">
                <a:latin typeface="Arial" panose="020B0604020202020204" pitchFamily="34" charset="0"/>
                <a:cs typeface="Arial" panose="020B0604020202020204" pitchFamily="34" charset="0"/>
                <a:sym typeface="Wingdings" panose="05000000000000000000" pitchFamily="2" charset="2"/>
              </a:rPr>
              <a:t>применить </a:t>
            </a:r>
            <a:r>
              <a:rPr lang="ru-RU" dirty="0">
                <a:latin typeface="Arial" panose="020B0604020202020204" pitchFamily="34" charset="0"/>
                <a:cs typeface="Arial" panose="020B0604020202020204" pitchFamily="34" charset="0"/>
                <a:sym typeface="Wingdings" panose="05000000000000000000" pitchFamily="2" charset="2"/>
              </a:rPr>
              <a:t>к служащему конкретную меру ответственности.</a:t>
            </a:r>
          </a:p>
          <a:p>
            <a:pPr>
              <a:spcBef>
                <a:spcPts val="600"/>
              </a:spcBef>
              <a:defRPr/>
            </a:pPr>
            <a:r>
              <a:rPr lang="ru-RU" sz="2200" dirty="0" smtClean="0">
                <a:latin typeface="Arial" panose="020B0604020202020204" pitchFamily="34" charset="0"/>
                <a:cs typeface="Arial" panose="020B0604020202020204" pitchFamily="34" charset="0"/>
                <a:sym typeface="Wingdings" panose="05000000000000000000" pitchFamily="2" charset="2"/>
              </a:rPr>
              <a:t>признать</a:t>
            </a:r>
            <a:r>
              <a:rPr lang="ru-RU" sz="2200" dirty="0">
                <a:latin typeface="Arial" panose="020B0604020202020204" pitchFamily="34" charset="0"/>
                <a:cs typeface="Arial" panose="020B0604020202020204" pitchFamily="34" charset="0"/>
                <a:sym typeface="Wingdings" panose="05000000000000000000" pitchFamily="2" charset="2"/>
              </a:rPr>
              <a:t>, что при исполнении служащим должностных обязанностей личная заинтересованность приводит или может привести к конфликту интересов. В этом случае комиссия рекомендует служащему и (или) руководителю </a:t>
            </a:r>
            <a:r>
              <a:rPr lang="ru-RU" sz="2200" dirty="0" smtClean="0">
                <a:latin typeface="Arial" panose="020B0604020202020204" pitchFamily="34" charset="0"/>
                <a:cs typeface="Arial" panose="020B0604020202020204" pitchFamily="34" charset="0"/>
                <a:sym typeface="Wingdings" panose="05000000000000000000" pitchFamily="2" charset="2"/>
              </a:rPr>
              <a:t>принять </a:t>
            </a:r>
            <a:r>
              <a:rPr lang="ru-RU" sz="2200" dirty="0">
                <a:latin typeface="Arial" panose="020B0604020202020204" pitchFamily="34" charset="0"/>
                <a:cs typeface="Arial" panose="020B0604020202020204" pitchFamily="34" charset="0"/>
                <a:sym typeface="Wingdings" panose="05000000000000000000" pitchFamily="2" charset="2"/>
              </a:rPr>
              <a:t>меры по урегулированию конфликта интересов или по недопущению его возникновения</a:t>
            </a:r>
            <a:r>
              <a:rPr lang="ru-RU" sz="2200" dirty="0" smtClean="0">
                <a:latin typeface="Arial" panose="020B0604020202020204" pitchFamily="34" charset="0"/>
                <a:cs typeface="Arial" panose="020B0604020202020204" pitchFamily="34" charset="0"/>
                <a:sym typeface="Wingdings" panose="05000000000000000000" pitchFamily="2" charset="2"/>
              </a:rPr>
              <a:t>;</a:t>
            </a:r>
            <a:endParaRPr lang="ru-RU" sz="2200"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Возможные решения комиссии</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285845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448790"/>
            <a:ext cx="11625943" cy="5130140"/>
          </a:xfrm>
        </p:spPr>
        <p:txBody>
          <a:bodyPr>
            <a:noAutofit/>
          </a:bodyPr>
          <a:lstStyle/>
          <a:p>
            <a:pPr>
              <a:spcBef>
                <a:spcPts val="600"/>
              </a:spcBef>
              <a:defRPr/>
            </a:pPr>
            <a:r>
              <a:rPr lang="ru-RU" sz="2400" dirty="0">
                <a:latin typeface="Arial" panose="020B0604020202020204" pitchFamily="34" charset="0"/>
                <a:cs typeface="Arial" panose="020B0604020202020204" pitchFamily="34" charset="0"/>
                <a:sym typeface="Wingdings" panose="05000000000000000000" pitchFamily="2" charset="2"/>
              </a:rPr>
              <a:t>признать, что при исполнении служащим должностных обязанностей конфликт интересов отсутствует;</a:t>
            </a:r>
          </a:p>
          <a:p>
            <a:pPr>
              <a:spcBef>
                <a:spcPts val="600"/>
              </a:spcBef>
              <a:defRPr/>
            </a:pPr>
            <a:r>
              <a:rPr lang="ru-RU" sz="2400" dirty="0">
                <a:latin typeface="Arial" panose="020B0604020202020204" pitchFamily="34" charset="0"/>
                <a:cs typeface="Arial" panose="020B0604020202020204" pitchFamily="34" charset="0"/>
                <a:sym typeface="Wingdings" panose="05000000000000000000" pitchFamily="2" charset="2"/>
              </a:rPr>
              <a:t>признать, что служащий не соблюдал требования об урегулировании конфликта интересов. В этом случае комиссия рекомендует руководителю применить к служащему конкретную меру </a:t>
            </a:r>
            <a:r>
              <a:rPr lang="ru-RU" sz="2400" dirty="0" smtClean="0">
                <a:latin typeface="Arial" panose="020B0604020202020204" pitchFamily="34" charset="0"/>
                <a:cs typeface="Arial" panose="020B0604020202020204" pitchFamily="34" charset="0"/>
                <a:sym typeface="Wingdings" panose="05000000000000000000" pitchFamily="2" charset="2"/>
              </a:rPr>
              <a:t>ответственности;</a:t>
            </a:r>
            <a:endParaRPr lang="ru-RU" sz="2400"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2400" dirty="0">
                <a:latin typeface="Arial" panose="020B0604020202020204" pitchFamily="34" charset="0"/>
                <a:cs typeface="Arial" panose="020B0604020202020204" pitchFamily="34" charset="0"/>
                <a:sym typeface="Wingdings" panose="05000000000000000000" pitchFamily="2" charset="2"/>
              </a:rPr>
              <a:t>направить рекомендации лицу, принявшему решение об осуществлении контроля за расходами лиц, замещающих должность на постоянной основе, служащих, а также расходами его супруги (супруга) и несовершеннолетних </a:t>
            </a:r>
            <a:r>
              <a:rPr lang="ru-RU" sz="2400" dirty="0" smtClean="0">
                <a:latin typeface="Arial" panose="020B0604020202020204" pitchFamily="34" charset="0"/>
                <a:cs typeface="Arial" panose="020B0604020202020204" pitchFamily="34" charset="0"/>
                <a:sym typeface="Wingdings" panose="05000000000000000000" pitchFamily="2" charset="2"/>
              </a:rPr>
              <a:t>детей;</a:t>
            </a:r>
            <a:endParaRPr lang="ru-RU" sz="2400"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2400" dirty="0">
                <a:solidFill>
                  <a:srgbClr val="FF0000"/>
                </a:solidFill>
                <a:latin typeface="Arial" panose="020B0604020202020204" pitchFamily="34" charset="0"/>
                <a:cs typeface="Arial" panose="020B0604020202020204" pitchFamily="34" charset="0"/>
                <a:sym typeface="Wingdings" panose="05000000000000000000" pitchFamily="2" charset="2"/>
              </a:rPr>
              <a:t>иное решение с указанием в протоколе оснований и мотивов принятия такого решения </a:t>
            </a: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Возможные решения комиссии</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56073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Autofit/>
          </a:bodyPr>
          <a:lstStyle/>
          <a:p>
            <a:pPr>
              <a:spcBef>
                <a:spcPts val="600"/>
              </a:spcBef>
              <a:defRPr/>
            </a:pPr>
            <a:r>
              <a:rPr lang="ru-RU" sz="2200" dirty="0">
                <a:latin typeface="Arial" panose="020B0604020202020204" pitchFamily="34" charset="0"/>
                <a:cs typeface="Arial" panose="020B0604020202020204" pitchFamily="34" charset="0"/>
                <a:sym typeface="Wingdings" panose="05000000000000000000" pitchFamily="2" charset="2"/>
              </a:rPr>
              <a:t>По итогам рассмотрения </a:t>
            </a:r>
            <a:r>
              <a:rPr lang="ru-RU" sz="2200" dirty="0" smtClean="0">
                <a:latin typeface="Arial" panose="020B0604020202020204" pitchFamily="34" charset="0"/>
                <a:cs typeface="Arial" panose="020B0604020202020204" pitchFamily="34" charset="0"/>
                <a:sym typeface="Wingdings" panose="05000000000000000000" pitchFamily="2" charset="2"/>
              </a:rPr>
              <a:t>материалов </a:t>
            </a:r>
            <a:r>
              <a:rPr lang="ru-RU" sz="2200" dirty="0">
                <a:latin typeface="Arial" panose="020B0604020202020204" pitchFamily="34" charset="0"/>
                <a:cs typeface="Arial" panose="020B0604020202020204" pitchFamily="34" charset="0"/>
                <a:sym typeface="Wingdings" panose="05000000000000000000" pitchFamily="2" charset="2"/>
              </a:rPr>
              <a:t>комиссия принимает соответствующее </a:t>
            </a:r>
            <a:r>
              <a:rPr lang="ru-RU" sz="2200" dirty="0" smtClean="0">
                <a:latin typeface="Arial" panose="020B0604020202020204" pitchFamily="34" charset="0"/>
                <a:cs typeface="Arial" panose="020B0604020202020204" pitchFamily="34" charset="0"/>
                <a:sym typeface="Wingdings" panose="05000000000000000000" pitchFamily="2" charset="2"/>
              </a:rPr>
              <a:t>решение </a:t>
            </a:r>
          </a:p>
          <a:p>
            <a:pPr>
              <a:spcBef>
                <a:spcPts val="600"/>
              </a:spcBef>
              <a:defRPr/>
            </a:pPr>
            <a:r>
              <a:rPr lang="ru-RU" sz="2200" dirty="0" smtClean="0">
                <a:latin typeface="Arial" panose="020B0604020202020204" pitchFamily="34" charset="0"/>
                <a:cs typeface="Arial" panose="020B0604020202020204" pitchFamily="34" charset="0"/>
                <a:sym typeface="Wingdings" panose="05000000000000000000" pitchFamily="2" charset="2"/>
              </a:rPr>
              <a:t>Решение </a:t>
            </a:r>
            <a:r>
              <a:rPr lang="ru-RU" sz="2200" dirty="0">
                <a:latin typeface="Arial" panose="020B0604020202020204" pitchFamily="34" charset="0"/>
                <a:cs typeface="Arial" panose="020B0604020202020204" pitchFamily="34" charset="0"/>
                <a:sym typeface="Wingdings" panose="05000000000000000000" pitchFamily="2" charset="2"/>
              </a:rPr>
              <a:t>комиссии по итогам рассмотрения материалов проверки по вопросу, касающемуся непринятия должностным лицом мер по предотвращению и урегулированию конфликта интересов, носит </a:t>
            </a:r>
            <a:r>
              <a:rPr lang="ru-RU" sz="2200" b="1" dirty="0">
                <a:latin typeface="Arial" panose="020B0604020202020204" pitchFamily="34" charset="0"/>
                <a:cs typeface="Arial" panose="020B0604020202020204" pitchFamily="34" charset="0"/>
                <a:sym typeface="Wingdings" panose="05000000000000000000" pitchFamily="2" charset="2"/>
              </a:rPr>
              <a:t>рекомендательный</a:t>
            </a:r>
            <a:r>
              <a:rPr lang="ru-RU" sz="2200" dirty="0">
                <a:latin typeface="Arial" panose="020B0604020202020204" pitchFamily="34" charset="0"/>
                <a:cs typeface="Arial" panose="020B0604020202020204" pitchFamily="34" charset="0"/>
                <a:sym typeface="Wingdings" panose="05000000000000000000" pitchFamily="2" charset="2"/>
              </a:rPr>
              <a:t> характера для представителя нанимателя (работодателя</a:t>
            </a:r>
            <a:r>
              <a:rPr lang="ru-RU" sz="2200" dirty="0" smtClean="0">
                <a:latin typeface="Arial" panose="020B0604020202020204" pitchFamily="34" charset="0"/>
                <a:cs typeface="Arial" panose="020B0604020202020204" pitchFamily="34" charset="0"/>
                <a:sym typeface="Wingdings" panose="05000000000000000000" pitchFamily="2" charset="2"/>
              </a:rPr>
              <a:t>).</a:t>
            </a:r>
          </a:p>
          <a:p>
            <a:pPr>
              <a:spcBef>
                <a:spcPts val="600"/>
              </a:spcBef>
              <a:defRPr/>
            </a:pPr>
            <a:r>
              <a:rPr lang="ru-RU" sz="2200" dirty="0" smtClean="0">
                <a:latin typeface="Arial" panose="020B0604020202020204" pitchFamily="34" charset="0"/>
                <a:cs typeface="Arial" panose="020B0604020202020204" pitchFamily="34" charset="0"/>
                <a:sym typeface="Wingdings" panose="05000000000000000000" pitchFamily="2" charset="2"/>
              </a:rPr>
              <a:t>Решение </a:t>
            </a:r>
            <a:r>
              <a:rPr lang="ru-RU" sz="2200" dirty="0">
                <a:latin typeface="Arial" panose="020B0604020202020204" pitchFamily="34" charset="0"/>
                <a:cs typeface="Arial" panose="020B0604020202020204" pitchFamily="34" charset="0"/>
                <a:sym typeface="Wingdings" panose="05000000000000000000" pitchFamily="2" charset="2"/>
              </a:rPr>
              <a:t>по </a:t>
            </a:r>
            <a:r>
              <a:rPr lang="ru-RU" sz="2200" dirty="0" smtClean="0">
                <a:latin typeface="Arial" panose="020B0604020202020204" pitchFamily="34" charset="0"/>
                <a:cs typeface="Arial" panose="020B0604020202020204" pitchFamily="34" charset="0"/>
                <a:sym typeface="Wingdings" panose="05000000000000000000" pitchFamily="2" charset="2"/>
              </a:rPr>
              <a:t>обращению </a:t>
            </a:r>
            <a:r>
              <a:rPr lang="ru-RU" sz="2200" dirty="0">
                <a:latin typeface="Arial" panose="020B0604020202020204" pitchFamily="34" charset="0"/>
                <a:cs typeface="Arial" panose="020B0604020202020204" pitchFamily="34" charset="0"/>
                <a:sym typeface="Wingdings" panose="05000000000000000000" pitchFamily="2" charset="2"/>
              </a:rPr>
              <a:t>о </a:t>
            </a:r>
            <a:r>
              <a:rPr lang="ru-RU" sz="2200" dirty="0">
                <a:solidFill>
                  <a:srgbClr val="FF0000"/>
                </a:solidFill>
                <a:latin typeface="Arial" panose="020B0604020202020204" pitchFamily="34" charset="0"/>
                <a:cs typeface="Arial" panose="020B0604020202020204" pitchFamily="34" charset="0"/>
                <a:sym typeface="Wingdings" panose="05000000000000000000" pitchFamily="2" charset="2"/>
              </a:rPr>
              <a:t>даче согласия на замещение должности в коммерческой или некоммерческой организации либо на выполнение </a:t>
            </a:r>
            <a:r>
              <a:rPr lang="ru-RU" sz="2200" dirty="0" smtClean="0">
                <a:solidFill>
                  <a:srgbClr val="FF0000"/>
                </a:solidFill>
                <a:latin typeface="Arial" panose="020B0604020202020204" pitchFamily="34" charset="0"/>
                <a:cs typeface="Arial" panose="020B0604020202020204" pitchFamily="34" charset="0"/>
                <a:sym typeface="Wingdings" panose="05000000000000000000" pitchFamily="2" charset="2"/>
              </a:rPr>
              <a:t>работы </a:t>
            </a:r>
            <a:r>
              <a:rPr lang="ru-RU" sz="2200" dirty="0" smtClean="0">
                <a:latin typeface="Arial" panose="020B0604020202020204" pitchFamily="34" charset="0"/>
                <a:cs typeface="Arial" panose="020B0604020202020204" pitchFamily="34" charset="0"/>
                <a:sym typeface="Wingdings" panose="05000000000000000000" pitchFamily="2" charset="2"/>
              </a:rPr>
              <a:t>носит </a:t>
            </a:r>
            <a:r>
              <a:rPr lang="ru-RU" sz="22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обязательный</a:t>
            </a:r>
            <a:r>
              <a:rPr lang="ru-RU" sz="2200" dirty="0" smtClean="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ru-RU" sz="2200" dirty="0" smtClean="0">
                <a:latin typeface="Arial" panose="020B0604020202020204" pitchFamily="34" charset="0"/>
                <a:cs typeface="Arial" panose="020B0604020202020204" pitchFamily="34" charset="0"/>
                <a:sym typeface="Wingdings" panose="05000000000000000000" pitchFamily="2" charset="2"/>
              </a:rPr>
              <a:t>характер </a:t>
            </a:r>
          </a:p>
          <a:p>
            <a:pPr>
              <a:spcBef>
                <a:spcPts val="600"/>
              </a:spcBef>
              <a:defRPr/>
            </a:pPr>
            <a:r>
              <a:rPr lang="ru-RU" sz="2200" dirty="0">
                <a:latin typeface="Arial" panose="020B0604020202020204" pitchFamily="34" charset="0"/>
                <a:cs typeface="Arial" panose="020B0604020202020204" pitchFamily="34" charset="0"/>
                <a:sym typeface="Wingdings" panose="05000000000000000000" pitchFamily="2" charset="2"/>
              </a:rPr>
              <a:t>Решение комиссии оформляется как протокол, подписываемый всеми членами комиссии, </a:t>
            </a:r>
            <a:r>
              <a:rPr lang="ru-RU" sz="2200" dirty="0" smtClean="0">
                <a:latin typeface="Arial" panose="020B0604020202020204" pitchFamily="34" charset="0"/>
                <a:cs typeface="Arial" panose="020B0604020202020204" pitchFamily="34" charset="0"/>
                <a:sym typeface="Wingdings" panose="05000000000000000000" pitchFamily="2" charset="2"/>
              </a:rPr>
              <a:t>присутствовавшими на заседании</a:t>
            </a:r>
          </a:p>
          <a:p>
            <a:pPr>
              <a:spcBef>
                <a:spcPts val="600"/>
              </a:spcBef>
              <a:defRPr/>
            </a:pPr>
            <a:r>
              <a:rPr lang="ru-RU" sz="2200" dirty="0" smtClean="0">
                <a:latin typeface="Arial" panose="020B0604020202020204" pitchFamily="34" charset="0"/>
                <a:cs typeface="Arial" panose="020B0604020202020204" pitchFamily="34" charset="0"/>
                <a:sym typeface="Wingdings" panose="05000000000000000000" pitchFamily="2" charset="2"/>
              </a:rPr>
              <a:t>Решение </a:t>
            </a:r>
            <a:r>
              <a:rPr lang="ru-RU" sz="2200" dirty="0">
                <a:latin typeface="Arial" panose="020B0604020202020204" pitchFamily="34" charset="0"/>
                <a:cs typeface="Arial" panose="020B0604020202020204" pitchFamily="34" charset="0"/>
                <a:sym typeface="Wingdings" panose="05000000000000000000" pitchFamily="2" charset="2"/>
              </a:rPr>
              <a:t>(полностью или как выписка) </a:t>
            </a:r>
            <a:r>
              <a:rPr lang="ru-RU" sz="2200" dirty="0" smtClean="0">
                <a:latin typeface="Arial" panose="020B0604020202020204" pitchFamily="34" charset="0"/>
                <a:cs typeface="Arial" panose="020B0604020202020204" pitchFamily="34" charset="0"/>
                <a:sym typeface="Wingdings" panose="05000000000000000000" pitchFamily="2" charset="2"/>
              </a:rPr>
              <a:t>публикуется </a:t>
            </a:r>
            <a:r>
              <a:rPr lang="ru-RU" sz="2200" dirty="0">
                <a:latin typeface="Arial" panose="020B0604020202020204" pitchFamily="34" charset="0"/>
                <a:cs typeface="Arial" panose="020B0604020202020204" pitchFamily="34" charset="0"/>
                <a:sym typeface="Wingdings" panose="05000000000000000000" pitchFamily="2" charset="2"/>
              </a:rPr>
              <a:t>на </a:t>
            </a:r>
            <a:r>
              <a:rPr lang="ru-RU" sz="2200" dirty="0" err="1">
                <a:latin typeface="Arial" panose="020B0604020202020204" pitchFamily="34" charset="0"/>
                <a:cs typeface="Arial" panose="020B0604020202020204" pitchFamily="34" charset="0"/>
                <a:sym typeface="Wingdings" panose="05000000000000000000" pitchFamily="2" charset="2"/>
              </a:rPr>
              <a:t>оф.сайте</a:t>
            </a:r>
            <a:r>
              <a:rPr lang="ru-RU" sz="2200" dirty="0">
                <a:latin typeface="Arial" panose="020B0604020202020204" pitchFamily="34" charset="0"/>
                <a:cs typeface="Arial" panose="020B0604020202020204" pitchFamily="34" charset="0"/>
                <a:sym typeface="Wingdings" panose="05000000000000000000" pitchFamily="2" charset="2"/>
              </a:rPr>
              <a:t>, направляется </a:t>
            </a:r>
            <a:r>
              <a:rPr lang="ru-RU" sz="2200" dirty="0" smtClean="0">
                <a:latin typeface="Arial" panose="020B0604020202020204" pitchFamily="34" charset="0"/>
                <a:cs typeface="Arial" panose="020B0604020202020204" pitchFamily="34" charset="0"/>
                <a:sym typeface="Wingdings" panose="05000000000000000000" pitchFamily="2" charset="2"/>
              </a:rPr>
              <a:t>руководителю, </a:t>
            </a:r>
            <a:r>
              <a:rPr lang="ru-RU" sz="2200" dirty="0">
                <a:latin typeface="Arial" panose="020B0604020202020204" pitchFamily="34" charset="0"/>
                <a:cs typeface="Arial" panose="020B0604020202020204" pitchFamily="34" charset="0"/>
                <a:sym typeface="Wingdings" panose="05000000000000000000" pitchFamily="2" charset="2"/>
              </a:rPr>
              <a:t>служащему, иным заинтересованным лицам, приобщается к личному делу</a:t>
            </a:r>
          </a:p>
          <a:p>
            <a:pPr>
              <a:spcBef>
                <a:spcPts val="600"/>
              </a:spcBef>
              <a:defRPr/>
            </a:pPr>
            <a:endParaRPr lang="ru-RU" sz="2000"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Решение (протокол) комиссии</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983486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0011" y="142507"/>
            <a:ext cx="11495314" cy="2790698"/>
          </a:xfrm>
        </p:spPr>
        <p:txBody>
          <a:bodyPr>
            <a:normAutofit/>
          </a:bodyPr>
          <a:lstStyle/>
          <a:p>
            <a:r>
              <a:rPr lang="ru-RU" sz="3600" b="1" dirty="0">
                <a:solidFill>
                  <a:srgbClr val="FF0000"/>
                </a:solidFill>
                <a:latin typeface="Arial" panose="020B0604020202020204" pitchFamily="34" charset="0"/>
                <a:cs typeface="Arial" panose="020B0604020202020204" pitchFamily="34" charset="0"/>
              </a:rPr>
              <a:t>Типичные коррупционные правонарушения, юридическая ответственность за совершение коррупционных правонарушений. Критерии отнесения коррупционных дисциплинарных проступков к различным категориям</a:t>
            </a:r>
          </a:p>
        </p:txBody>
      </p:sp>
    </p:spTree>
    <p:extLst>
      <p:ext uri="{BB962C8B-B14F-4D97-AF65-F5344CB8AC3E}">
        <p14:creationId xmlns:p14="http://schemas.microsoft.com/office/powerpoint/2010/main" val="360625554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6255" y="1484416"/>
            <a:ext cx="11875324" cy="5272644"/>
          </a:xfrm>
        </p:spPr>
        <p:txBody>
          <a:bodyPr>
            <a:normAutofit lnSpcReduction="10000"/>
          </a:bodyPr>
          <a:lstStyle/>
          <a:p>
            <a:pPr marL="0" indent="0">
              <a:spcBef>
                <a:spcPts val="600"/>
              </a:spcBef>
              <a:buNone/>
              <a:defRPr/>
            </a:pPr>
            <a:r>
              <a:rPr lang="ru-RU" sz="2400" dirty="0">
                <a:latin typeface="Arial" panose="020B0604020202020204" pitchFamily="34" charset="0"/>
                <a:cs typeface="Arial" panose="020B0604020202020204" pitchFamily="34" charset="0"/>
              </a:rPr>
              <a:t>В конце декабря </a:t>
            </a:r>
            <a:r>
              <a:rPr lang="ru-RU" sz="2400" dirty="0" smtClean="0">
                <a:latin typeface="Arial" panose="020B0604020202020204" pitchFamily="34" charset="0"/>
                <a:cs typeface="Arial" panose="020B0604020202020204" pitchFamily="34" charset="0"/>
              </a:rPr>
              <a:t>2018 года </a:t>
            </a:r>
            <a:r>
              <a:rPr lang="ru-RU" sz="2400" dirty="0">
                <a:latin typeface="Arial" panose="020B0604020202020204" pitchFamily="34" charset="0"/>
                <a:cs typeface="Arial" panose="020B0604020202020204" pitchFamily="34" charset="0"/>
              </a:rPr>
              <a:t>СК сообщил, что с 2011 года </a:t>
            </a:r>
            <a:r>
              <a:rPr lang="ru-RU" sz="2400" b="1" dirty="0">
                <a:latin typeface="Arial" panose="020B0604020202020204" pitchFamily="34" charset="0"/>
                <a:cs typeface="Arial" panose="020B0604020202020204" pitchFamily="34" charset="0"/>
              </a:rPr>
              <a:t>ущерб</a:t>
            </a:r>
            <a:r>
              <a:rPr lang="ru-RU" sz="2400" dirty="0">
                <a:latin typeface="Arial" panose="020B0604020202020204" pitchFamily="34" charset="0"/>
                <a:cs typeface="Arial" panose="020B0604020202020204" pitchFamily="34" charset="0"/>
              </a:rPr>
              <a:t> от коррупционных преступлений составил </a:t>
            </a:r>
            <a:r>
              <a:rPr lang="ru-RU" sz="2400" b="1" dirty="0">
                <a:latin typeface="Arial" panose="020B0604020202020204" pitchFamily="34" charset="0"/>
                <a:cs typeface="Arial" panose="020B0604020202020204" pitchFamily="34" charset="0"/>
              </a:rPr>
              <a:t>123 миллиарда рублей</a:t>
            </a:r>
            <a:r>
              <a:rPr lang="ru-RU" sz="2400" dirty="0">
                <a:latin typeface="Arial" panose="020B0604020202020204" pitchFamily="34" charset="0"/>
                <a:cs typeface="Arial" panose="020B0604020202020204" pitchFamily="34" charset="0"/>
              </a:rPr>
              <a:t>.</a:t>
            </a:r>
          </a:p>
          <a:p>
            <a:pPr marL="0" indent="0">
              <a:spcBef>
                <a:spcPts val="600"/>
              </a:spcBef>
              <a:buNone/>
              <a:defRPr/>
            </a:pPr>
            <a:r>
              <a:rPr lang="ru-RU" sz="2400" dirty="0">
                <a:latin typeface="Arial" panose="020B0604020202020204" pitchFamily="34" charset="0"/>
                <a:cs typeface="Arial" panose="020B0604020202020204" pitchFamily="34" charset="0"/>
              </a:rPr>
              <a:t>За восемь лет в суд направили </a:t>
            </a:r>
            <a:r>
              <a:rPr lang="ru-RU" sz="2400" b="1" dirty="0">
                <a:latin typeface="Arial" panose="020B0604020202020204" pitchFamily="34" charset="0"/>
                <a:cs typeface="Arial" panose="020B0604020202020204" pitchFamily="34" charset="0"/>
              </a:rPr>
              <a:t>более 71 тысячи уголовных дел </a:t>
            </a:r>
            <a:r>
              <a:rPr lang="ru-RU" sz="2400" dirty="0">
                <a:latin typeface="Arial" panose="020B0604020202020204" pitchFamily="34" charset="0"/>
                <a:cs typeface="Arial" panose="020B0604020202020204" pitchFamily="34" charset="0"/>
              </a:rPr>
              <a:t>по коррупционным преступлениям. Из них 11,6 тысячи уголовных дел были связаны с </a:t>
            </a:r>
            <a:r>
              <a:rPr lang="ru-RU" sz="2400" b="1" dirty="0">
                <a:latin typeface="Arial" panose="020B0604020202020204" pitchFamily="34" charset="0"/>
                <a:cs typeface="Arial" panose="020B0604020202020204" pitchFamily="34" charset="0"/>
              </a:rPr>
              <a:t>мошенничеством</a:t>
            </a:r>
            <a:r>
              <a:rPr lang="ru-RU" sz="2400" dirty="0">
                <a:latin typeface="Arial" panose="020B0604020202020204" pitchFamily="34" charset="0"/>
                <a:cs typeface="Arial" panose="020B0604020202020204" pitchFamily="34" charset="0"/>
              </a:rPr>
              <a:t>, почти 25 тысяч — с </a:t>
            </a:r>
            <a:r>
              <a:rPr lang="ru-RU" sz="2400" b="1" dirty="0">
                <a:latin typeface="Arial" panose="020B0604020202020204" pitchFamily="34" charset="0"/>
                <a:cs typeface="Arial" panose="020B0604020202020204" pitchFamily="34" charset="0"/>
              </a:rPr>
              <a:t>дачей взятки</a:t>
            </a:r>
            <a:r>
              <a:rPr lang="ru-RU" sz="2400" dirty="0">
                <a:latin typeface="Arial" panose="020B0604020202020204" pitchFamily="34" charset="0"/>
                <a:cs typeface="Arial" panose="020B0604020202020204" pitchFamily="34" charset="0"/>
              </a:rPr>
              <a:t>, а порядка 12 тысяч — с </a:t>
            </a:r>
            <a:r>
              <a:rPr lang="ru-RU" sz="2400" b="1" dirty="0" smtClean="0">
                <a:latin typeface="Arial" panose="020B0604020202020204" pitchFamily="34" charset="0"/>
                <a:cs typeface="Arial" panose="020B0604020202020204" pitchFamily="34" charset="0"/>
              </a:rPr>
              <a:t>получением взятки</a:t>
            </a:r>
            <a:r>
              <a:rPr lang="ru-RU" sz="2400" dirty="0" smtClean="0">
                <a:latin typeface="Arial" panose="020B0604020202020204" pitchFamily="34" charset="0"/>
                <a:cs typeface="Arial" panose="020B0604020202020204" pitchFamily="34" charset="0"/>
              </a:rPr>
              <a:t>.</a:t>
            </a:r>
            <a:endParaRPr lang="ru-RU" sz="2400" dirty="0">
              <a:latin typeface="Arial" panose="020B0604020202020204" pitchFamily="34" charset="0"/>
              <a:cs typeface="Arial" panose="020B0604020202020204" pitchFamily="34" charset="0"/>
            </a:endParaRPr>
          </a:p>
          <a:p>
            <a:pPr marL="0" indent="0">
              <a:spcBef>
                <a:spcPts val="600"/>
              </a:spcBef>
              <a:buNone/>
              <a:defRPr/>
            </a:pPr>
            <a:r>
              <a:rPr lang="ru-RU" sz="2400" dirty="0">
                <a:latin typeface="Arial" panose="020B0604020202020204" pitchFamily="34" charset="0"/>
                <a:cs typeface="Arial" panose="020B0604020202020204" pitchFamily="34" charset="0"/>
              </a:rPr>
              <a:t>Кроме того, 3,5 тысячи дел пересекались со </a:t>
            </a:r>
            <a:r>
              <a:rPr lang="ru-RU" sz="2400" b="1" dirty="0">
                <a:latin typeface="Arial" panose="020B0604020202020204" pitchFamily="34" charset="0"/>
                <a:cs typeface="Arial" panose="020B0604020202020204" pitchFamily="34" charset="0"/>
              </a:rPr>
              <a:t>злоупотреблением должностными полномочиями</a:t>
            </a:r>
            <a:r>
              <a:rPr lang="ru-RU" sz="2400" dirty="0">
                <a:latin typeface="Arial" panose="020B0604020202020204" pitchFamily="34" charset="0"/>
                <a:cs typeface="Arial" panose="020B0604020202020204" pitchFamily="34" charset="0"/>
              </a:rPr>
              <a:t>, почти три тысячи были следствием </a:t>
            </a:r>
            <a:r>
              <a:rPr lang="ru-RU" sz="2400" b="1" dirty="0">
                <a:latin typeface="Arial" panose="020B0604020202020204" pitchFamily="34" charset="0"/>
                <a:cs typeface="Arial" panose="020B0604020202020204" pitchFamily="34" charset="0"/>
              </a:rPr>
              <a:t>служебного подлога</a:t>
            </a:r>
            <a:r>
              <a:rPr lang="ru-RU" sz="2400" dirty="0">
                <a:latin typeface="Arial" panose="020B0604020202020204" pitchFamily="34" charset="0"/>
                <a:cs typeface="Arial" panose="020B0604020202020204" pitchFamily="34" charset="0"/>
              </a:rPr>
              <a:t>, почти 2,5 тысячи дел были связаны с </a:t>
            </a:r>
            <a:r>
              <a:rPr lang="ru-RU" sz="2400" b="1" dirty="0">
                <a:latin typeface="Arial" panose="020B0604020202020204" pitchFamily="34" charset="0"/>
                <a:cs typeface="Arial" panose="020B0604020202020204" pitchFamily="34" charset="0"/>
              </a:rPr>
              <a:t>превышением должностных полномочий и коммерческим подкупом</a:t>
            </a:r>
            <a:r>
              <a:rPr lang="ru-RU" sz="2400" dirty="0">
                <a:latin typeface="Arial" panose="020B0604020202020204" pitchFamily="34" charset="0"/>
                <a:cs typeface="Arial" panose="020B0604020202020204" pitchFamily="34" charset="0"/>
              </a:rPr>
              <a:t>. Также 453 дела завели в отношении </a:t>
            </a:r>
            <a:r>
              <a:rPr lang="ru-RU" sz="2400" b="1" dirty="0">
                <a:latin typeface="Arial" panose="020B0604020202020204" pitchFamily="34" charset="0"/>
                <a:cs typeface="Arial" panose="020B0604020202020204" pitchFamily="34" charset="0"/>
              </a:rPr>
              <a:t>организованных групп и преступных сообществ</a:t>
            </a:r>
            <a:r>
              <a:rPr lang="ru-RU" sz="2400" dirty="0">
                <a:latin typeface="Arial" panose="020B0604020202020204" pitchFamily="34" charset="0"/>
                <a:cs typeface="Arial" panose="020B0604020202020204" pitchFamily="34" charset="0"/>
              </a:rPr>
              <a:t>.</a:t>
            </a:r>
          </a:p>
          <a:p>
            <a:pPr marL="0" indent="0">
              <a:spcBef>
                <a:spcPts val="600"/>
              </a:spcBef>
              <a:buNone/>
              <a:defRPr/>
            </a:pPr>
            <a:r>
              <a:rPr lang="ru-RU" sz="2400" dirty="0">
                <a:latin typeface="Arial" panose="020B0604020202020204" pitchFamily="34" charset="0"/>
                <a:cs typeface="Arial" panose="020B0604020202020204" pitchFamily="34" charset="0"/>
              </a:rPr>
              <a:t>В сфере </a:t>
            </a:r>
            <a:r>
              <a:rPr lang="ru-RU" sz="2400" b="1" dirty="0">
                <a:latin typeface="Arial" panose="020B0604020202020204" pitchFamily="34" charset="0"/>
                <a:cs typeface="Arial" panose="020B0604020202020204" pitchFamily="34" charset="0"/>
              </a:rPr>
              <a:t>правоприменительной</a:t>
            </a:r>
            <a:r>
              <a:rPr lang="ru-RU" sz="2400" dirty="0">
                <a:latin typeface="Arial" panose="020B0604020202020204" pitchFamily="34" charset="0"/>
                <a:cs typeface="Arial" panose="020B0604020202020204" pitchFamily="34" charset="0"/>
              </a:rPr>
              <a:t> деятельности было совершено более 55 тысяч коррупционных преступлений, свыше 27 тысяч затронули </a:t>
            </a:r>
            <a:r>
              <a:rPr lang="ru-RU" sz="2400" b="1" dirty="0">
                <a:latin typeface="Arial" panose="020B0604020202020204" pitchFamily="34" charset="0"/>
                <a:cs typeface="Arial" panose="020B0604020202020204" pitchFamily="34" charset="0"/>
              </a:rPr>
              <a:t>науку и образование</a:t>
            </a:r>
            <a:r>
              <a:rPr lang="ru-RU" sz="2400" dirty="0">
                <a:latin typeface="Arial" panose="020B0604020202020204" pitchFamily="34" charset="0"/>
                <a:cs typeface="Arial" panose="020B0604020202020204" pitchFamily="34" charset="0"/>
              </a:rPr>
              <a:t>, в области </a:t>
            </a:r>
            <a:r>
              <a:rPr lang="ru-RU" sz="2400" b="1" dirty="0">
                <a:latin typeface="Arial" panose="020B0604020202020204" pitchFamily="34" charset="0"/>
                <a:cs typeface="Arial" panose="020B0604020202020204" pitchFamily="34" charset="0"/>
              </a:rPr>
              <a:t>социального обеспечения и здравоохранения </a:t>
            </a:r>
            <a:r>
              <a:rPr lang="ru-RU" sz="2400" dirty="0">
                <a:latin typeface="Arial" panose="020B0604020202020204" pitchFamily="34" charset="0"/>
                <a:cs typeface="Arial" panose="020B0604020202020204" pitchFamily="34" charset="0"/>
              </a:rPr>
              <a:t>случаи выявленных преступлений превысили 19 тысяч, около 11 тысяч коррупционных преступлений пришлись на </a:t>
            </a:r>
            <a:r>
              <a:rPr lang="ru-RU" sz="2400" b="1" dirty="0">
                <a:latin typeface="Arial" panose="020B0604020202020204" pitchFamily="34" charset="0"/>
                <a:cs typeface="Arial" panose="020B0604020202020204" pitchFamily="34" charset="0"/>
              </a:rPr>
              <a:t>финансовую</a:t>
            </a:r>
            <a:r>
              <a:rPr lang="ru-RU" sz="2400" dirty="0">
                <a:latin typeface="Arial" panose="020B0604020202020204" pitchFamily="34" charset="0"/>
                <a:cs typeface="Arial" panose="020B0604020202020204" pitchFamily="34" charset="0"/>
              </a:rPr>
              <a:t> деятельность.</a:t>
            </a:r>
            <a:endParaRPr lang="ru-RU" sz="2400" dirty="0" smtClean="0">
              <a:latin typeface="Arial" panose="020B0604020202020204" pitchFamily="34" charset="0"/>
              <a:cs typeface="Arial" panose="020B0604020202020204" pitchFamily="34" charset="0"/>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Статистика</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484511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270660"/>
            <a:ext cx="11625943" cy="5308270"/>
          </a:xfrm>
        </p:spPr>
        <p:txBody>
          <a:bodyPr>
            <a:noAutofit/>
          </a:bodyPr>
          <a:lstStyle/>
          <a:p>
            <a:pPr>
              <a:spcBef>
                <a:spcPts val="600"/>
              </a:spcBef>
              <a:defRPr/>
            </a:pPr>
            <a:r>
              <a:rPr lang="ru-RU" sz="2300" dirty="0">
                <a:latin typeface="Arial" panose="020B0604020202020204" pitchFamily="34" charset="0"/>
                <a:cs typeface="Arial" panose="020B0604020202020204" pitchFamily="34" charset="0"/>
                <a:sym typeface="Wingdings" panose="05000000000000000000" pitchFamily="2" charset="2"/>
              </a:rPr>
              <a:t>непредставление (представление недостоверных) сведений о доходах, </a:t>
            </a:r>
            <a:r>
              <a:rPr lang="ru-RU" sz="2300" dirty="0" smtClean="0">
                <a:latin typeface="Arial" panose="020B0604020202020204" pitchFamily="34" charset="0"/>
                <a:cs typeface="Arial" panose="020B0604020202020204" pitchFamily="34" charset="0"/>
                <a:sym typeface="Wingdings" panose="05000000000000000000" pitchFamily="2" charset="2"/>
              </a:rPr>
              <a:t>расходах, имуществе </a:t>
            </a:r>
            <a:r>
              <a:rPr lang="ru-RU" sz="2300" dirty="0">
                <a:latin typeface="Arial" panose="020B0604020202020204" pitchFamily="34" charset="0"/>
                <a:cs typeface="Arial" panose="020B0604020202020204" pitchFamily="34" charset="0"/>
                <a:sym typeface="Wingdings" panose="05000000000000000000" pitchFamily="2" charset="2"/>
              </a:rPr>
              <a:t>и обязательствах имущественного характера; </a:t>
            </a:r>
            <a:endParaRPr lang="ru-RU" sz="2300" dirty="0" smtClean="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2300" dirty="0" smtClean="0">
                <a:latin typeface="Arial" panose="020B0604020202020204" pitchFamily="34" charset="0"/>
                <a:cs typeface="Arial" panose="020B0604020202020204" pitchFamily="34" charset="0"/>
                <a:sym typeface="Wingdings" panose="05000000000000000000" pitchFamily="2" charset="2"/>
              </a:rPr>
              <a:t>нарушение </a:t>
            </a:r>
            <a:r>
              <a:rPr lang="ru-RU" sz="2300" dirty="0">
                <a:latin typeface="Arial" panose="020B0604020202020204" pitchFamily="34" charset="0"/>
                <a:cs typeface="Arial" panose="020B0604020202020204" pitchFamily="34" charset="0"/>
                <a:sym typeface="Wingdings" panose="05000000000000000000" pitchFamily="2" charset="2"/>
              </a:rPr>
              <a:t>основных </a:t>
            </a:r>
            <a:r>
              <a:rPr lang="ru-RU" sz="2300" dirty="0" smtClean="0">
                <a:latin typeface="Arial" panose="020B0604020202020204" pitchFamily="34" charset="0"/>
                <a:cs typeface="Arial" panose="020B0604020202020204" pitchFamily="34" charset="0"/>
                <a:sym typeface="Wingdings" panose="05000000000000000000" pitchFamily="2" charset="2"/>
              </a:rPr>
              <a:t>обязанностей; </a:t>
            </a:r>
          </a:p>
          <a:p>
            <a:pPr>
              <a:spcBef>
                <a:spcPts val="600"/>
              </a:spcBef>
              <a:defRPr/>
            </a:pPr>
            <a:r>
              <a:rPr lang="ru-RU" sz="2300" dirty="0" smtClean="0">
                <a:latin typeface="Arial" panose="020B0604020202020204" pitchFamily="34" charset="0"/>
                <a:cs typeface="Arial" panose="020B0604020202020204" pitchFamily="34" charset="0"/>
                <a:sym typeface="Wingdings" panose="05000000000000000000" pitchFamily="2" charset="2"/>
              </a:rPr>
              <a:t>несоблюдение </a:t>
            </a:r>
            <a:r>
              <a:rPr lang="ru-RU" sz="2300" dirty="0">
                <a:latin typeface="Arial" panose="020B0604020202020204" pitchFamily="34" charset="0"/>
                <a:cs typeface="Arial" panose="020B0604020202020204" pitchFamily="34" charset="0"/>
                <a:sym typeface="Wingdings" panose="05000000000000000000" pitchFamily="2" charset="2"/>
              </a:rPr>
              <a:t>ограничений, связанных </a:t>
            </a:r>
            <a:r>
              <a:rPr lang="ru-RU" sz="2300" dirty="0" smtClean="0">
                <a:latin typeface="Arial" panose="020B0604020202020204" pitchFamily="34" charset="0"/>
                <a:cs typeface="Arial" panose="020B0604020202020204" pitchFamily="34" charset="0"/>
                <a:sym typeface="Wingdings" panose="05000000000000000000" pitchFamily="2" charset="2"/>
              </a:rPr>
              <a:t>со службой</a:t>
            </a:r>
            <a:r>
              <a:rPr lang="ru-RU" sz="2300" dirty="0">
                <a:latin typeface="Arial" panose="020B0604020202020204" pitchFamily="34" charset="0"/>
                <a:cs typeface="Arial" panose="020B0604020202020204" pitchFamily="34" charset="0"/>
                <a:sym typeface="Wingdings" panose="05000000000000000000" pitchFamily="2" charset="2"/>
              </a:rPr>
              <a:t>; </a:t>
            </a:r>
            <a:endParaRPr lang="ru-RU" sz="2300" dirty="0" smtClean="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2300" dirty="0" smtClean="0">
                <a:latin typeface="Arial" panose="020B0604020202020204" pitchFamily="34" charset="0"/>
                <a:cs typeface="Arial" panose="020B0604020202020204" pitchFamily="34" charset="0"/>
                <a:sym typeface="Wingdings" panose="05000000000000000000" pitchFamily="2" charset="2"/>
              </a:rPr>
              <a:t>формирование </a:t>
            </a:r>
            <a:r>
              <a:rPr lang="ru-RU" sz="2300" dirty="0">
                <a:latin typeface="Arial" panose="020B0604020202020204" pitchFamily="34" charset="0"/>
                <a:cs typeface="Arial" panose="020B0604020202020204" pitchFamily="34" charset="0"/>
                <a:sym typeface="Wingdings" panose="05000000000000000000" pitchFamily="2" charset="2"/>
              </a:rPr>
              <a:t>конкурсных комиссий с нарушением установленных требований, </a:t>
            </a:r>
            <a:r>
              <a:rPr lang="ru-RU" sz="2300" dirty="0" err="1">
                <a:latin typeface="Arial" panose="020B0604020202020204" pitchFamily="34" charset="0"/>
                <a:cs typeface="Arial" panose="020B0604020202020204" pitchFamily="34" charset="0"/>
                <a:sym typeface="Wingdings" panose="05000000000000000000" pitchFamily="2" charset="2"/>
              </a:rPr>
              <a:t>непроведение</a:t>
            </a:r>
            <a:r>
              <a:rPr lang="ru-RU" sz="2300" dirty="0">
                <a:latin typeface="Arial" panose="020B0604020202020204" pitchFamily="34" charset="0"/>
                <a:cs typeface="Arial" panose="020B0604020202020204" pitchFamily="34" charset="0"/>
                <a:sym typeface="Wingdings" panose="05000000000000000000" pitchFamily="2" charset="2"/>
              </a:rPr>
              <a:t> либо нарушение условий проведения конкурса при поступлении на службу (замещении должности); </a:t>
            </a:r>
            <a:endParaRPr lang="ru-RU" sz="2300" dirty="0" smtClean="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2300" dirty="0" smtClean="0">
                <a:latin typeface="Arial" panose="020B0604020202020204" pitchFamily="34" charset="0"/>
                <a:cs typeface="Arial" panose="020B0604020202020204" pitchFamily="34" charset="0"/>
                <a:sym typeface="Wingdings" panose="05000000000000000000" pitchFamily="2" charset="2"/>
              </a:rPr>
              <a:t>несоблюдение </a:t>
            </a:r>
            <a:r>
              <a:rPr lang="ru-RU" sz="2300" dirty="0">
                <a:latin typeface="Arial" panose="020B0604020202020204" pitchFamily="34" charset="0"/>
                <a:cs typeface="Arial" panose="020B0604020202020204" pitchFamily="34" charset="0"/>
                <a:sym typeface="Wingdings" panose="05000000000000000000" pitchFamily="2" charset="2"/>
              </a:rPr>
              <a:t>квалификационных требований к должностям </a:t>
            </a:r>
            <a:r>
              <a:rPr lang="ru-RU" sz="2300" dirty="0" smtClean="0">
                <a:latin typeface="Arial" panose="020B0604020202020204" pitchFamily="34" charset="0"/>
                <a:cs typeface="Arial" panose="020B0604020202020204" pitchFamily="34" charset="0"/>
                <a:sym typeface="Wingdings" panose="05000000000000000000" pitchFamily="2" charset="2"/>
              </a:rPr>
              <a:t>службы, несоответствие </a:t>
            </a:r>
            <a:r>
              <a:rPr lang="ru-RU" sz="2300" dirty="0">
                <a:latin typeface="Arial" panose="020B0604020202020204" pitchFamily="34" charset="0"/>
                <a:cs typeface="Arial" panose="020B0604020202020204" pitchFamily="34" charset="0"/>
                <a:sym typeface="Wingdings" panose="05000000000000000000" pitchFamily="2" charset="2"/>
              </a:rPr>
              <a:t>уровня профессионального образования, стажа службы занимаемым должностям</a:t>
            </a:r>
            <a:r>
              <a:rPr lang="ru-RU" sz="2300" dirty="0" smtClean="0">
                <a:latin typeface="Arial" panose="020B0604020202020204" pitchFamily="34" charset="0"/>
                <a:cs typeface="Arial" panose="020B0604020202020204" pitchFamily="34" charset="0"/>
                <a:sym typeface="Wingdings" panose="05000000000000000000" pitchFamily="2" charset="2"/>
              </a:rPr>
              <a:t>; </a:t>
            </a:r>
          </a:p>
          <a:p>
            <a:pPr>
              <a:spcBef>
                <a:spcPts val="600"/>
              </a:spcBef>
              <a:defRPr/>
            </a:pPr>
            <a:r>
              <a:rPr lang="ru-RU" sz="2300" dirty="0" smtClean="0">
                <a:latin typeface="Arial" panose="020B0604020202020204" pitchFamily="34" charset="0"/>
                <a:cs typeface="Arial" panose="020B0604020202020204" pitchFamily="34" charset="0"/>
                <a:sym typeface="Wingdings" panose="05000000000000000000" pitchFamily="2" charset="2"/>
              </a:rPr>
              <a:t>нарушение </a:t>
            </a:r>
            <a:r>
              <a:rPr lang="ru-RU" sz="2300" dirty="0">
                <a:latin typeface="Arial" panose="020B0604020202020204" pitchFamily="34" charset="0"/>
                <a:cs typeface="Arial" panose="020B0604020202020204" pitchFamily="34" charset="0"/>
                <a:sym typeface="Wingdings" panose="05000000000000000000" pitchFamily="2" charset="2"/>
              </a:rPr>
              <a:t>основных прав </a:t>
            </a:r>
            <a:r>
              <a:rPr lang="ru-RU" sz="2300" dirty="0" smtClean="0">
                <a:latin typeface="Arial" panose="020B0604020202020204" pitchFamily="34" charset="0"/>
                <a:cs typeface="Arial" panose="020B0604020202020204" pitchFamily="34" charset="0"/>
                <a:sym typeface="Wingdings" panose="05000000000000000000" pitchFamily="2" charset="2"/>
              </a:rPr>
              <a:t>служащего</a:t>
            </a:r>
            <a:r>
              <a:rPr lang="ru-RU" sz="2300" dirty="0">
                <a:latin typeface="Arial" panose="020B0604020202020204" pitchFamily="34" charset="0"/>
                <a:cs typeface="Arial" panose="020B0604020202020204" pitchFamily="34" charset="0"/>
                <a:sym typeface="Wingdings" panose="05000000000000000000" pitchFamily="2" charset="2"/>
              </a:rPr>
              <a:t>; </a:t>
            </a:r>
            <a:endParaRPr lang="ru-RU" sz="2300" dirty="0" smtClean="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2300" dirty="0" smtClean="0">
                <a:latin typeface="Arial" panose="020B0604020202020204" pitchFamily="34" charset="0"/>
                <a:cs typeface="Arial" panose="020B0604020202020204" pitchFamily="34" charset="0"/>
                <a:sym typeface="Wingdings" panose="05000000000000000000" pitchFamily="2" charset="2"/>
              </a:rPr>
              <a:t>нахождение на </a:t>
            </a:r>
            <a:r>
              <a:rPr lang="ru-RU" sz="2300" dirty="0">
                <a:latin typeface="Arial" panose="020B0604020202020204" pitchFamily="34" charset="0"/>
                <a:cs typeface="Arial" panose="020B0604020202020204" pitchFamily="34" charset="0"/>
                <a:sym typeface="Wingdings" panose="05000000000000000000" pitchFamily="2" charset="2"/>
              </a:rPr>
              <a:t>службе в случае близкого родства или свойства с другим </a:t>
            </a:r>
            <a:r>
              <a:rPr lang="ru-RU" sz="2300" dirty="0" smtClean="0">
                <a:latin typeface="Arial" panose="020B0604020202020204" pitchFamily="34" charset="0"/>
                <a:cs typeface="Arial" panose="020B0604020202020204" pitchFamily="34" charset="0"/>
                <a:sym typeface="Wingdings" panose="05000000000000000000" pitchFamily="2" charset="2"/>
              </a:rPr>
              <a:t>служащим</a:t>
            </a:r>
            <a:r>
              <a:rPr lang="ru-RU" sz="2300" dirty="0">
                <a:latin typeface="Arial" panose="020B0604020202020204" pitchFamily="34" charset="0"/>
                <a:cs typeface="Arial" panose="020B0604020202020204" pitchFamily="34" charset="0"/>
                <a:sym typeface="Wingdings" panose="05000000000000000000" pitchFamily="2" charset="2"/>
              </a:rPr>
              <a:t>, если замещение должности </a:t>
            </a:r>
            <a:r>
              <a:rPr lang="ru-RU" sz="2300" dirty="0" smtClean="0">
                <a:latin typeface="Arial" panose="020B0604020202020204" pitchFamily="34" charset="0"/>
                <a:cs typeface="Arial" panose="020B0604020202020204" pitchFamily="34" charset="0"/>
                <a:sym typeface="Wingdings" panose="05000000000000000000" pitchFamily="2" charset="2"/>
              </a:rPr>
              <a:t>связано </a:t>
            </a:r>
            <a:r>
              <a:rPr lang="ru-RU" sz="2300" dirty="0">
                <a:latin typeface="Arial" panose="020B0604020202020204" pitchFamily="34" charset="0"/>
                <a:cs typeface="Arial" panose="020B0604020202020204" pitchFamily="34" charset="0"/>
                <a:sym typeface="Wingdings" panose="05000000000000000000" pitchFamily="2" charset="2"/>
              </a:rPr>
              <a:t>с непосредственной подчиненностью или подконтрольностью одного из них </a:t>
            </a:r>
            <a:r>
              <a:rPr lang="ru-RU" sz="2300" dirty="0" smtClean="0">
                <a:latin typeface="Arial" panose="020B0604020202020204" pitchFamily="34" charset="0"/>
                <a:cs typeface="Arial" panose="020B0604020202020204" pitchFamily="34" charset="0"/>
                <a:sym typeface="Wingdings" panose="05000000000000000000" pitchFamily="2" charset="2"/>
              </a:rPr>
              <a:t>другому;</a:t>
            </a:r>
          </a:p>
          <a:p>
            <a:pPr>
              <a:spcBef>
                <a:spcPts val="600"/>
              </a:spcBef>
              <a:defRPr/>
            </a:pPr>
            <a:r>
              <a:rPr lang="ru-RU" sz="2300" dirty="0" err="1">
                <a:latin typeface="Arial" panose="020B0604020202020204" pitchFamily="34" charset="0"/>
                <a:cs typeface="Arial" panose="020B0604020202020204" pitchFamily="34" charset="0"/>
                <a:sym typeface="Wingdings" panose="05000000000000000000" pitchFamily="2" charset="2"/>
              </a:rPr>
              <a:t>непредоставления</a:t>
            </a:r>
            <a:r>
              <a:rPr lang="ru-RU" sz="2300" dirty="0">
                <a:latin typeface="Arial" panose="020B0604020202020204" pitchFamily="34" charset="0"/>
                <a:cs typeface="Arial" panose="020B0604020202020204" pitchFamily="34" charset="0"/>
                <a:sym typeface="Wingdings" panose="05000000000000000000" pitchFamily="2" charset="2"/>
              </a:rPr>
              <a:t> сведений о судимости кандидатами на должности;</a:t>
            </a:r>
            <a:endParaRPr lang="ru-RU" sz="2300" dirty="0" smtClean="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fontScale="90000"/>
          </a:bodyPr>
          <a:lstStyle/>
          <a:p>
            <a:pPr algn="ctr"/>
            <a:r>
              <a:rPr lang="ru-RU" sz="4000" b="1" dirty="0">
                <a:latin typeface="Arial" panose="020B0604020202020204" pitchFamily="34" charset="0"/>
                <a:cs typeface="Arial" panose="020B0604020202020204" pitchFamily="34" charset="0"/>
              </a:rPr>
              <a:t>Типичные коррупционные правонарушения</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753546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353787"/>
            <a:ext cx="11625943" cy="5225143"/>
          </a:xfrm>
        </p:spPr>
        <p:txBody>
          <a:bodyPr>
            <a:noAutofit/>
          </a:bodyPr>
          <a:lstStyle/>
          <a:p>
            <a:pPr>
              <a:spcBef>
                <a:spcPts val="600"/>
              </a:spcBef>
              <a:defRPr/>
            </a:pPr>
            <a:r>
              <a:rPr lang="ru-RU" sz="2400" dirty="0" smtClean="0">
                <a:latin typeface="Arial" panose="020B0604020202020204" pitchFamily="34" charset="0"/>
                <a:cs typeface="Arial" panose="020B0604020202020204" pitchFamily="34" charset="0"/>
                <a:sym typeface="Wingdings" panose="05000000000000000000" pitchFamily="2" charset="2"/>
              </a:rPr>
              <a:t>несоблюдение </a:t>
            </a:r>
            <a:r>
              <a:rPr lang="ru-RU" sz="2400" dirty="0">
                <a:latin typeface="Arial" panose="020B0604020202020204" pitchFamily="34" charset="0"/>
                <a:cs typeface="Arial" panose="020B0604020202020204" pitchFamily="34" charset="0"/>
                <a:sym typeface="Wingdings" panose="05000000000000000000" pitchFamily="2" charset="2"/>
              </a:rPr>
              <a:t>требований к служебному </a:t>
            </a:r>
            <a:r>
              <a:rPr lang="ru-RU" sz="2400" dirty="0" smtClean="0">
                <a:latin typeface="Arial" panose="020B0604020202020204" pitchFamily="34" charset="0"/>
                <a:cs typeface="Arial" panose="020B0604020202020204" pitchFamily="34" charset="0"/>
                <a:sym typeface="Wingdings" panose="05000000000000000000" pitchFamily="2" charset="2"/>
              </a:rPr>
              <a:t>поведению; </a:t>
            </a:r>
          </a:p>
          <a:p>
            <a:pPr>
              <a:spcBef>
                <a:spcPts val="600"/>
              </a:spcBef>
              <a:defRPr/>
            </a:pPr>
            <a:r>
              <a:rPr lang="ru-RU" sz="2400" dirty="0" smtClean="0">
                <a:latin typeface="Arial" panose="020B0604020202020204" pitchFamily="34" charset="0"/>
                <a:cs typeface="Arial" panose="020B0604020202020204" pitchFamily="34" charset="0"/>
                <a:sym typeface="Wingdings" panose="05000000000000000000" pitchFamily="2" charset="2"/>
              </a:rPr>
              <a:t>нарушение </a:t>
            </a:r>
            <a:r>
              <a:rPr lang="ru-RU" sz="2400" dirty="0">
                <a:latin typeface="Arial" panose="020B0604020202020204" pitchFamily="34" charset="0"/>
                <a:cs typeface="Arial" panose="020B0604020202020204" pitchFamily="34" charset="0"/>
                <a:sym typeface="Wingdings" panose="05000000000000000000" pitchFamily="2" charset="2"/>
              </a:rPr>
              <a:t>запретов, связанных </a:t>
            </a:r>
            <a:r>
              <a:rPr lang="ru-RU" sz="2400" dirty="0" smtClean="0">
                <a:latin typeface="Arial" panose="020B0604020202020204" pitchFamily="34" charset="0"/>
                <a:cs typeface="Arial" panose="020B0604020202020204" pitchFamily="34" charset="0"/>
                <a:sym typeface="Wingdings" panose="05000000000000000000" pitchFamily="2" charset="2"/>
              </a:rPr>
              <a:t>со службой</a:t>
            </a:r>
            <a:r>
              <a:rPr lang="ru-RU" sz="2400" dirty="0">
                <a:latin typeface="Arial" panose="020B0604020202020204" pitchFamily="34" charset="0"/>
                <a:cs typeface="Arial" panose="020B0604020202020204" pitchFamily="34" charset="0"/>
                <a:sym typeface="Wingdings" panose="05000000000000000000" pitchFamily="2" charset="2"/>
              </a:rPr>
              <a:t>; </a:t>
            </a:r>
            <a:endParaRPr lang="ru-RU" sz="2400" dirty="0" smtClean="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2400" dirty="0" smtClean="0">
                <a:latin typeface="Arial" panose="020B0604020202020204" pitchFamily="34" charset="0"/>
                <a:cs typeface="Arial" panose="020B0604020202020204" pitchFamily="34" charset="0"/>
                <a:sym typeface="Wingdings" panose="05000000000000000000" pitchFamily="2" charset="2"/>
              </a:rPr>
              <a:t>принятие </a:t>
            </a:r>
            <a:r>
              <a:rPr lang="ru-RU" sz="2400" dirty="0">
                <a:latin typeface="Arial" panose="020B0604020202020204" pitchFamily="34" charset="0"/>
                <a:cs typeface="Arial" panose="020B0604020202020204" pitchFamily="34" charset="0"/>
                <a:sym typeface="Wingdings" panose="05000000000000000000" pitchFamily="2" charset="2"/>
              </a:rPr>
              <a:t>нормативных правовых актов, противоречащих федеральному или региональному законодательству; </a:t>
            </a:r>
            <a:endParaRPr lang="ru-RU" sz="2400" dirty="0" smtClean="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2400" dirty="0" smtClean="0">
                <a:latin typeface="Arial" panose="020B0604020202020204" pitchFamily="34" charset="0"/>
                <a:cs typeface="Arial" panose="020B0604020202020204" pitchFamily="34" charset="0"/>
                <a:sym typeface="Wingdings" panose="05000000000000000000" pitchFamily="2" charset="2"/>
              </a:rPr>
              <a:t>нарушение </a:t>
            </a:r>
            <a:r>
              <a:rPr lang="ru-RU" sz="2400" dirty="0">
                <a:latin typeface="Arial" panose="020B0604020202020204" pitchFamily="34" charset="0"/>
                <a:cs typeface="Arial" panose="020B0604020202020204" pitchFamily="34" charset="0"/>
                <a:sym typeface="Wingdings" panose="05000000000000000000" pitchFamily="2" charset="2"/>
              </a:rPr>
              <a:t>правил </a:t>
            </a:r>
            <a:r>
              <a:rPr lang="ru-RU" sz="2400" dirty="0" smtClean="0">
                <a:latin typeface="Arial" panose="020B0604020202020204" pitchFamily="34" charset="0"/>
                <a:cs typeface="Arial" panose="020B0604020202020204" pitchFamily="34" charset="0"/>
                <a:sym typeface="Wingdings" panose="05000000000000000000" pitchFamily="2" charset="2"/>
              </a:rPr>
              <a:t>урегулирования </a:t>
            </a:r>
            <a:r>
              <a:rPr lang="ru-RU" sz="2400" dirty="0">
                <a:latin typeface="Arial" panose="020B0604020202020204" pitchFamily="34" charset="0"/>
                <a:cs typeface="Arial" panose="020B0604020202020204" pitchFamily="34" charset="0"/>
                <a:sym typeface="Wingdings" panose="05000000000000000000" pitchFamily="2" charset="2"/>
              </a:rPr>
              <a:t>конфликта </a:t>
            </a:r>
            <a:r>
              <a:rPr lang="ru-RU" sz="2400" dirty="0" smtClean="0">
                <a:latin typeface="Arial" panose="020B0604020202020204" pitchFamily="34" charset="0"/>
                <a:cs typeface="Arial" panose="020B0604020202020204" pitchFamily="34" charset="0"/>
                <a:sym typeface="Wingdings" panose="05000000000000000000" pitchFamily="2" charset="2"/>
              </a:rPr>
              <a:t>интересов;</a:t>
            </a:r>
          </a:p>
          <a:p>
            <a:pPr>
              <a:spcBef>
                <a:spcPts val="600"/>
              </a:spcBef>
              <a:defRPr/>
            </a:pPr>
            <a:r>
              <a:rPr lang="ru-RU" sz="2400" dirty="0">
                <a:latin typeface="Arial" panose="020B0604020202020204" pitchFamily="34" charset="0"/>
                <a:cs typeface="Arial" panose="020B0604020202020204" pitchFamily="34" charset="0"/>
                <a:sym typeface="Wingdings" panose="05000000000000000000" pitchFamily="2" charset="2"/>
              </a:rPr>
              <a:t>незаконное участие </a:t>
            </a:r>
            <a:r>
              <a:rPr lang="ru-RU" sz="2400" dirty="0" smtClean="0">
                <a:latin typeface="Arial" panose="020B0604020202020204" pitchFamily="34" charset="0"/>
                <a:cs typeface="Arial" panose="020B0604020202020204" pitchFamily="34" charset="0"/>
                <a:sym typeface="Wingdings" panose="05000000000000000000" pitchFamily="2" charset="2"/>
              </a:rPr>
              <a:t>в </a:t>
            </a:r>
            <a:r>
              <a:rPr lang="ru-RU" sz="2400" dirty="0">
                <a:latin typeface="Arial" panose="020B0604020202020204" pitchFamily="34" charset="0"/>
                <a:cs typeface="Arial" panose="020B0604020202020204" pitchFamily="34" charset="0"/>
                <a:sym typeface="Wingdings" panose="05000000000000000000" pitchFamily="2" charset="2"/>
              </a:rPr>
              <a:t>управлении или владении коммерческими </a:t>
            </a:r>
            <a:r>
              <a:rPr lang="ru-RU" sz="2400" dirty="0" smtClean="0">
                <a:latin typeface="Arial" panose="020B0604020202020204" pitchFamily="34" charset="0"/>
                <a:cs typeface="Arial" panose="020B0604020202020204" pitchFamily="34" charset="0"/>
                <a:sym typeface="Wingdings" panose="05000000000000000000" pitchFamily="2" charset="2"/>
              </a:rPr>
              <a:t>организациями; </a:t>
            </a:r>
          </a:p>
          <a:p>
            <a:pPr>
              <a:spcBef>
                <a:spcPts val="600"/>
              </a:spcBef>
              <a:defRPr/>
            </a:pPr>
            <a:r>
              <a:rPr lang="ru-RU" sz="2400" dirty="0" smtClean="0">
                <a:latin typeface="Arial" panose="020B0604020202020204" pitchFamily="34" charset="0"/>
                <a:cs typeface="Arial" panose="020B0604020202020204" pitchFamily="34" charset="0"/>
                <a:sym typeface="Wingdings" panose="05000000000000000000" pitchFamily="2" charset="2"/>
              </a:rPr>
              <a:t>занятие </a:t>
            </a:r>
            <a:r>
              <a:rPr lang="ru-RU" sz="2400" dirty="0">
                <a:latin typeface="Arial" panose="020B0604020202020204" pitchFamily="34" charset="0"/>
                <a:cs typeface="Arial" panose="020B0604020202020204" pitchFamily="34" charset="0"/>
                <a:sym typeface="Wingdings" panose="05000000000000000000" pitchFamily="2" charset="2"/>
              </a:rPr>
              <a:t>иной оплачиваемой деятельностью без уведомления </a:t>
            </a:r>
            <a:r>
              <a:rPr lang="ru-RU" sz="2400" dirty="0" smtClean="0">
                <a:latin typeface="Arial" panose="020B0604020202020204" pitchFamily="34" charset="0"/>
                <a:cs typeface="Arial" panose="020B0604020202020204" pitchFamily="34" charset="0"/>
                <a:sym typeface="Wingdings" panose="05000000000000000000" pitchFamily="2" charset="2"/>
              </a:rPr>
              <a:t>работодателя; </a:t>
            </a:r>
          </a:p>
          <a:p>
            <a:pPr>
              <a:spcBef>
                <a:spcPts val="600"/>
              </a:spcBef>
              <a:defRPr/>
            </a:pPr>
            <a:r>
              <a:rPr lang="ru-RU" sz="2400" dirty="0" smtClean="0">
                <a:latin typeface="Arial" panose="020B0604020202020204" pitchFamily="34" charset="0"/>
                <a:cs typeface="Arial" panose="020B0604020202020204" pitchFamily="34" charset="0"/>
                <a:sym typeface="Wingdings" panose="05000000000000000000" pitchFamily="2" charset="2"/>
              </a:rPr>
              <a:t>наличие </a:t>
            </a:r>
            <a:r>
              <a:rPr lang="ru-RU" sz="2400" dirty="0">
                <a:latin typeface="Arial" panose="020B0604020202020204" pitchFamily="34" charset="0"/>
                <a:cs typeface="Arial" panose="020B0604020202020204" pitchFamily="34" charset="0"/>
                <a:sym typeface="Wingdings" panose="05000000000000000000" pitchFamily="2" charset="2"/>
              </a:rPr>
              <a:t>конфликта интересов, когда в полномочия конкретных должностных лиц входит контроль (надзор) за деятельностью ими же созданных коммерческих </a:t>
            </a:r>
            <a:r>
              <a:rPr lang="ru-RU" sz="2400" dirty="0" smtClean="0">
                <a:latin typeface="Arial" panose="020B0604020202020204" pitchFamily="34" charset="0"/>
                <a:cs typeface="Arial" panose="020B0604020202020204" pitchFamily="34" charset="0"/>
                <a:sym typeface="Wingdings" panose="05000000000000000000" pitchFamily="2" charset="2"/>
              </a:rPr>
              <a:t>организаций;</a:t>
            </a:r>
          </a:p>
          <a:p>
            <a:pPr>
              <a:spcBef>
                <a:spcPts val="600"/>
              </a:spcBef>
              <a:defRPr/>
            </a:pPr>
            <a:r>
              <a:rPr lang="ru-RU" sz="2400" dirty="0" smtClean="0">
                <a:latin typeface="Arial" panose="020B0604020202020204" pitchFamily="34" charset="0"/>
                <a:cs typeface="Arial" panose="020B0604020202020204" pitchFamily="34" charset="0"/>
                <a:sym typeface="Wingdings" panose="05000000000000000000" pitchFamily="2" charset="2"/>
              </a:rPr>
              <a:t>взятка и т.д.</a:t>
            </a:r>
            <a:endParaRPr lang="ru-RU" sz="2400"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fontScale="90000"/>
          </a:bodyPr>
          <a:lstStyle/>
          <a:p>
            <a:pPr algn="ctr"/>
            <a:r>
              <a:rPr lang="ru-RU" sz="4000" b="1" dirty="0">
                <a:latin typeface="Arial" panose="020B0604020202020204" pitchFamily="34" charset="0"/>
                <a:cs typeface="Arial" panose="020B0604020202020204" pitchFamily="34" charset="0"/>
              </a:rPr>
              <a:t>Типичные коррупционные правонарушения</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945224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626919"/>
            <a:ext cx="11625943" cy="4952011"/>
          </a:xfrm>
        </p:spPr>
        <p:txBody>
          <a:bodyPr>
            <a:noAutofit/>
          </a:bodyPr>
          <a:lstStyle/>
          <a:p>
            <a:pPr marL="0" indent="0">
              <a:spcBef>
                <a:spcPts val="600"/>
              </a:spcBef>
              <a:buNone/>
              <a:defRPr/>
            </a:pPr>
            <a:r>
              <a:rPr lang="ru-RU" dirty="0" smtClean="0">
                <a:latin typeface="Arial" panose="020B0604020202020204" pitchFamily="34" charset="0"/>
                <a:cs typeface="Arial" panose="020B0604020202020204" pitchFamily="34" charset="0"/>
                <a:sym typeface="Wingdings" panose="05000000000000000000" pitchFamily="2" charset="2"/>
              </a:rPr>
              <a:t>(</a:t>
            </a:r>
            <a:r>
              <a:rPr lang="ru-RU" i="1" dirty="0" smtClean="0">
                <a:latin typeface="Arial" panose="020B0604020202020204" pitchFamily="34" charset="0"/>
                <a:cs typeface="Arial" panose="020B0604020202020204" pitchFamily="34" charset="0"/>
                <a:sym typeface="Wingdings" panose="05000000000000000000" pitchFamily="2" charset="2"/>
              </a:rPr>
              <a:t>по информации Генеральной прокуратуры</a:t>
            </a:r>
            <a:r>
              <a:rPr lang="ru-RU" dirty="0" smtClean="0">
                <a:latin typeface="Arial" panose="020B0604020202020204" pitchFamily="34" charset="0"/>
                <a:cs typeface="Arial" panose="020B0604020202020204" pitchFamily="34" charset="0"/>
                <a:sym typeface="Wingdings" panose="05000000000000000000" pitchFamily="2" charset="2"/>
              </a:rPr>
              <a:t>)</a:t>
            </a: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слабый </a:t>
            </a:r>
            <a:r>
              <a:rPr lang="ru-RU" dirty="0">
                <a:latin typeface="Arial" panose="020B0604020202020204" pitchFamily="34" charset="0"/>
                <a:cs typeface="Arial" panose="020B0604020202020204" pitchFamily="34" charset="0"/>
                <a:sym typeface="Wingdings" panose="05000000000000000000" pitchFamily="2" charset="2"/>
              </a:rPr>
              <a:t>контроль за действиями </a:t>
            </a:r>
            <a:r>
              <a:rPr lang="ru-RU" dirty="0" smtClean="0">
                <a:latin typeface="Arial" panose="020B0604020202020204" pitchFamily="34" charset="0"/>
                <a:cs typeface="Arial" panose="020B0604020202020204" pitchFamily="34" charset="0"/>
                <a:sym typeface="Wingdings" panose="05000000000000000000" pitchFamily="2" charset="2"/>
              </a:rPr>
              <a:t>служащих </a:t>
            </a:r>
            <a:r>
              <a:rPr lang="ru-RU" dirty="0">
                <a:latin typeface="Arial" panose="020B0604020202020204" pitchFamily="34" charset="0"/>
                <a:cs typeface="Arial" panose="020B0604020202020204" pitchFamily="34" charset="0"/>
                <a:sym typeface="Wingdings" panose="05000000000000000000" pitchFamily="2" charset="2"/>
              </a:rPr>
              <a:t>со стороны </a:t>
            </a:r>
            <a:r>
              <a:rPr lang="ru-RU" dirty="0" smtClean="0">
                <a:latin typeface="Arial" panose="020B0604020202020204" pitchFamily="34" charset="0"/>
                <a:cs typeface="Arial" panose="020B0604020202020204" pitchFamily="34" charset="0"/>
                <a:sym typeface="Wingdings" panose="05000000000000000000" pitchFamily="2" charset="2"/>
              </a:rPr>
              <a:t>руководства – </a:t>
            </a:r>
            <a:r>
              <a:rPr lang="ru-RU" b="1" dirty="0">
                <a:latin typeface="Arial" panose="020B0604020202020204" pitchFamily="34" charset="0"/>
                <a:cs typeface="Arial" panose="020B0604020202020204" pitchFamily="34" charset="0"/>
                <a:sym typeface="Wingdings" panose="05000000000000000000" pitchFamily="2" charset="2"/>
              </a:rPr>
              <a:t>36%; </a:t>
            </a:r>
            <a:endParaRPr lang="ru-RU" b="1" dirty="0" smtClean="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корыстные </a:t>
            </a:r>
            <a:r>
              <a:rPr lang="ru-RU" dirty="0">
                <a:latin typeface="Arial" panose="020B0604020202020204" pitchFamily="34" charset="0"/>
                <a:cs typeface="Arial" panose="020B0604020202020204" pitchFamily="34" charset="0"/>
                <a:sym typeface="Wingdings" panose="05000000000000000000" pitchFamily="2" charset="2"/>
              </a:rPr>
              <a:t>устремления нарушителей – </a:t>
            </a:r>
            <a:r>
              <a:rPr lang="ru-RU" b="1" dirty="0">
                <a:latin typeface="Arial" panose="020B0604020202020204" pitchFamily="34" charset="0"/>
                <a:cs typeface="Arial" panose="020B0604020202020204" pitchFamily="34" charset="0"/>
                <a:sym typeface="Wingdings" panose="05000000000000000000" pitchFamily="2" charset="2"/>
              </a:rPr>
              <a:t>19%; </a:t>
            </a:r>
            <a:endParaRPr lang="ru-RU" b="1" dirty="0" smtClean="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отсутствие </a:t>
            </a:r>
            <a:r>
              <a:rPr lang="ru-RU" dirty="0">
                <a:latin typeface="Arial" panose="020B0604020202020204" pitchFamily="34" charset="0"/>
                <a:cs typeface="Arial" panose="020B0604020202020204" pitchFamily="34" charset="0"/>
                <a:sym typeface="Wingdings" panose="05000000000000000000" pitchFamily="2" charset="2"/>
              </a:rPr>
              <a:t>адекватного реагирования со стороны руководства органов на имеющийся конфликт интересов – </a:t>
            </a:r>
            <a:r>
              <a:rPr lang="ru-RU" b="1" dirty="0">
                <a:latin typeface="Arial" panose="020B0604020202020204" pitchFamily="34" charset="0"/>
                <a:cs typeface="Arial" panose="020B0604020202020204" pitchFamily="34" charset="0"/>
                <a:sym typeface="Wingdings" panose="05000000000000000000" pitchFamily="2" charset="2"/>
              </a:rPr>
              <a:t>9%; </a:t>
            </a:r>
            <a:endParaRPr lang="ru-RU" b="1" dirty="0" smtClean="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проявление </a:t>
            </a:r>
            <a:r>
              <a:rPr lang="ru-RU" dirty="0">
                <a:latin typeface="Arial" panose="020B0604020202020204" pitchFamily="34" charset="0"/>
                <a:cs typeface="Arial" panose="020B0604020202020204" pitchFamily="34" charset="0"/>
                <a:sym typeface="Wingdings" panose="05000000000000000000" pitchFamily="2" charset="2"/>
              </a:rPr>
              <a:t>семейственности, кумовства, протекционизма – </a:t>
            </a:r>
            <a:r>
              <a:rPr lang="ru-RU" b="1" dirty="0">
                <a:latin typeface="Arial" panose="020B0604020202020204" pitchFamily="34" charset="0"/>
                <a:cs typeface="Arial" panose="020B0604020202020204" pitchFamily="34" charset="0"/>
                <a:sym typeface="Wingdings" panose="05000000000000000000" pitchFamily="2" charset="2"/>
              </a:rPr>
              <a:t>7%; </a:t>
            </a:r>
            <a:endParaRPr lang="ru-RU" b="1" dirty="0" smtClean="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отсутствие </a:t>
            </a:r>
            <a:r>
              <a:rPr lang="ru-RU" dirty="0">
                <a:latin typeface="Arial" panose="020B0604020202020204" pitchFamily="34" charset="0"/>
                <a:cs typeface="Arial" panose="020B0604020202020204" pitchFamily="34" charset="0"/>
                <a:sym typeface="Wingdings" panose="05000000000000000000" pitchFamily="2" charset="2"/>
              </a:rPr>
              <a:t>прозрачности в </a:t>
            </a:r>
            <a:r>
              <a:rPr lang="ru-RU" dirty="0" smtClean="0">
                <a:latin typeface="Arial" panose="020B0604020202020204" pitchFamily="34" charset="0"/>
                <a:cs typeface="Arial" panose="020B0604020202020204" pitchFamily="34" charset="0"/>
                <a:sym typeface="Wingdings" panose="05000000000000000000" pitchFamily="2" charset="2"/>
              </a:rPr>
              <a:t>деятельности – </a:t>
            </a:r>
            <a:r>
              <a:rPr lang="ru-RU" b="1" dirty="0">
                <a:latin typeface="Arial" panose="020B0604020202020204" pitchFamily="34" charset="0"/>
                <a:cs typeface="Arial" panose="020B0604020202020204" pitchFamily="34" charset="0"/>
                <a:sym typeface="Wingdings" panose="05000000000000000000" pitchFamily="2" charset="2"/>
              </a:rPr>
              <a:t>7</a:t>
            </a:r>
            <a:r>
              <a:rPr lang="ru-RU" b="1" dirty="0" smtClean="0">
                <a:latin typeface="Arial" panose="020B0604020202020204" pitchFamily="34" charset="0"/>
                <a:cs typeface="Arial" panose="020B0604020202020204" pitchFamily="34" charset="0"/>
                <a:sym typeface="Wingdings" panose="05000000000000000000" pitchFamily="2" charset="2"/>
              </a:rPr>
              <a:t>%;</a:t>
            </a: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 </a:t>
            </a:r>
            <a:r>
              <a:rPr lang="ru-RU" dirty="0">
                <a:latin typeface="Arial" panose="020B0604020202020204" pitchFamily="34" charset="0"/>
                <a:cs typeface="Arial" panose="020B0604020202020204" pitchFamily="34" charset="0"/>
                <a:sym typeface="Wingdings" panose="05000000000000000000" pitchFamily="2" charset="2"/>
              </a:rPr>
              <a:t>противоречия и коллизии в нормативных правовых актах – </a:t>
            </a:r>
            <a:r>
              <a:rPr lang="ru-RU" b="1" dirty="0">
                <a:latin typeface="Arial" panose="020B0604020202020204" pitchFamily="34" charset="0"/>
                <a:cs typeface="Arial" panose="020B0604020202020204" pitchFamily="34" charset="0"/>
                <a:sym typeface="Wingdings" panose="05000000000000000000" pitchFamily="2" charset="2"/>
              </a:rPr>
              <a:t>4%; </a:t>
            </a:r>
            <a:endParaRPr lang="ru-RU" b="1" dirty="0" smtClean="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иные </a:t>
            </a:r>
            <a:r>
              <a:rPr lang="ru-RU" dirty="0">
                <a:latin typeface="Arial" panose="020B0604020202020204" pitchFamily="34" charset="0"/>
                <a:cs typeface="Arial" panose="020B0604020202020204" pitchFamily="34" charset="0"/>
                <a:sym typeface="Wingdings" panose="05000000000000000000" pitchFamily="2" charset="2"/>
              </a:rPr>
              <a:t>(отсутствие служебных регламентов, недостаточное финансирование и др.).</a:t>
            </a:r>
          </a:p>
        </p:txBody>
      </p:sp>
      <p:sp>
        <p:nvSpPr>
          <p:cNvPr id="5" name="Заголовок 1"/>
          <p:cNvSpPr>
            <a:spLocks noGrp="1"/>
          </p:cNvSpPr>
          <p:nvPr>
            <p:ph type="title"/>
          </p:nvPr>
        </p:nvSpPr>
        <p:spPr>
          <a:xfrm>
            <a:off x="522514" y="260351"/>
            <a:ext cx="11329060" cy="901699"/>
          </a:xfrm>
        </p:spPr>
        <p:txBody>
          <a:bodyPr>
            <a:normAutofit fontScale="90000"/>
          </a:bodyPr>
          <a:lstStyle/>
          <a:p>
            <a:pPr algn="ctr"/>
            <a:r>
              <a:rPr lang="ru-RU" sz="4000" b="1" dirty="0" smtClean="0">
                <a:latin typeface="Arial" panose="020B0604020202020204" pitchFamily="34" charset="0"/>
                <a:cs typeface="Arial" panose="020B0604020202020204" pitchFamily="34" charset="0"/>
              </a:rPr>
              <a:t>Причины </a:t>
            </a:r>
            <a:r>
              <a:rPr lang="ru-RU" sz="4000" b="1" dirty="0">
                <a:latin typeface="Arial" panose="020B0604020202020204" pitchFamily="34" charset="0"/>
                <a:cs typeface="Arial" panose="020B0604020202020204" pitchFamily="34" charset="0"/>
              </a:rPr>
              <a:t>и </a:t>
            </a:r>
            <a:r>
              <a:rPr lang="ru-RU" sz="4000" b="1" dirty="0" smtClean="0">
                <a:latin typeface="Arial" panose="020B0604020202020204" pitchFamily="34" charset="0"/>
                <a:cs typeface="Arial" panose="020B0604020202020204" pitchFamily="34" charset="0"/>
              </a:rPr>
              <a:t>условия </a:t>
            </a:r>
            <a:r>
              <a:rPr lang="ru-RU" sz="4000" b="1" dirty="0">
                <a:latin typeface="Arial" panose="020B0604020202020204" pitchFamily="34" charset="0"/>
                <a:cs typeface="Arial" panose="020B0604020202020204" pitchFamily="34" charset="0"/>
              </a:rPr>
              <a:t>совершения коррупционных правонарушений </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256932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fontScale="92500" lnSpcReduction="10000"/>
          </a:bodyPr>
          <a:lstStyle/>
          <a:p>
            <a:pPr>
              <a:spcBef>
                <a:spcPts val="600"/>
              </a:spcBef>
              <a:defRPr/>
            </a:pPr>
            <a:r>
              <a:rPr lang="ru-RU" sz="3500" dirty="0">
                <a:latin typeface="Arial" panose="020B0604020202020204" pitchFamily="34" charset="0"/>
                <a:cs typeface="Arial" panose="020B0604020202020204" pitchFamily="34" charset="0"/>
                <a:sym typeface="Wingdings" panose="05000000000000000000" pitchFamily="2" charset="2"/>
              </a:rPr>
              <a:t>1. Граждане Российской Федерации, иностранные граждане и лица без гражданства за совершение коррупционных правонарушений несут </a:t>
            </a:r>
            <a:r>
              <a:rPr lang="ru-RU" sz="3500" b="1" dirty="0">
                <a:latin typeface="Arial" panose="020B0604020202020204" pitchFamily="34" charset="0"/>
                <a:cs typeface="Arial" panose="020B0604020202020204" pitchFamily="34" charset="0"/>
                <a:sym typeface="Wingdings" panose="05000000000000000000" pitchFamily="2" charset="2"/>
              </a:rPr>
              <a:t>уголовную, административную, гражданско-правовую и дисциплинарную</a:t>
            </a:r>
            <a:r>
              <a:rPr lang="ru-RU" sz="3500" dirty="0">
                <a:latin typeface="Arial" panose="020B0604020202020204" pitchFamily="34" charset="0"/>
                <a:cs typeface="Arial" panose="020B0604020202020204" pitchFamily="34" charset="0"/>
                <a:sym typeface="Wingdings" panose="05000000000000000000" pitchFamily="2" charset="2"/>
              </a:rPr>
              <a:t> ответственность в соответствии с законодательством Российской Федерации.</a:t>
            </a:r>
          </a:p>
          <a:p>
            <a:pPr>
              <a:spcBef>
                <a:spcPts val="600"/>
              </a:spcBef>
              <a:defRPr/>
            </a:pPr>
            <a:r>
              <a:rPr lang="ru-RU" sz="3500" dirty="0">
                <a:latin typeface="Arial" panose="020B0604020202020204" pitchFamily="34" charset="0"/>
                <a:cs typeface="Arial" panose="020B0604020202020204" pitchFamily="34" charset="0"/>
                <a:sym typeface="Wingdings" panose="05000000000000000000" pitchFamily="2" charset="2"/>
              </a:rPr>
              <a:t>2. Физическое лицо, совершившее коррупционное правонарушение, по решению суда может быть лишено в соответствии с законодательством Российской Федерации права занимать определенные должности государственной и муниципальной службы.</a:t>
            </a:r>
          </a:p>
          <a:p>
            <a:pPr>
              <a:spcBef>
                <a:spcPts val="600"/>
              </a:spcBef>
              <a:defRPr/>
            </a:pPr>
            <a:endParaRPr lang="ru-RU" sz="3600"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Ст. 13 273-ФЗ</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075278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235034" y="365125"/>
            <a:ext cx="10414660" cy="992188"/>
          </a:xfrm>
        </p:spPr>
        <p:txBody>
          <a:bodyPr>
            <a:normAutofit/>
          </a:bodyPr>
          <a:lstStyle/>
          <a:p>
            <a:pPr eaLnBrk="1" hangingPunct="1"/>
            <a:r>
              <a:rPr lang="ru-RU" altLang="ru-RU" sz="4000" b="1" dirty="0">
                <a:latin typeface="Arial" panose="020B0604020202020204" pitchFamily="34" charset="0"/>
                <a:cs typeface="Arial" panose="020B0604020202020204" pitchFamily="34" charset="0"/>
              </a:rPr>
              <a:t>Дисциплинарная ответственность</a:t>
            </a:r>
          </a:p>
        </p:txBody>
      </p:sp>
      <p:sp>
        <p:nvSpPr>
          <p:cNvPr id="5123" name="Rectangle 3"/>
          <p:cNvSpPr>
            <a:spLocks noGrp="1" noChangeArrowheads="1"/>
          </p:cNvSpPr>
          <p:nvPr>
            <p:ph type="body" idx="1"/>
          </p:nvPr>
        </p:nvSpPr>
        <p:spPr>
          <a:xfrm>
            <a:off x="249381" y="1650670"/>
            <a:ext cx="11625943" cy="4975761"/>
          </a:xfrm>
        </p:spPr>
        <p:txBody>
          <a:bodyPr>
            <a:normAutofit lnSpcReduction="10000"/>
          </a:bodyPr>
          <a:lstStyle/>
          <a:p>
            <a:pPr eaLnBrk="1" hangingPunct="1"/>
            <a:r>
              <a:rPr lang="ru-RU" altLang="ru-RU" dirty="0">
                <a:latin typeface="Arial" panose="020B0604020202020204" pitchFamily="34" charset="0"/>
                <a:cs typeface="Arial" panose="020B0604020202020204" pitchFamily="34" charset="0"/>
              </a:rPr>
              <a:t>Привлекает </a:t>
            </a:r>
            <a:r>
              <a:rPr lang="ru-RU" altLang="ru-RU" dirty="0" smtClean="0">
                <a:latin typeface="Arial" panose="020B0604020202020204" pitchFamily="34" charset="0"/>
                <a:cs typeface="Arial" panose="020B0604020202020204" pitchFamily="34" charset="0"/>
              </a:rPr>
              <a:t>представитель нанимателя/работодатель</a:t>
            </a:r>
            <a:endParaRPr lang="ru-RU" altLang="ru-RU" dirty="0">
              <a:latin typeface="Arial" panose="020B0604020202020204" pitchFamily="34" charset="0"/>
              <a:cs typeface="Arial" panose="020B0604020202020204" pitchFamily="34" charset="0"/>
            </a:endParaRPr>
          </a:p>
          <a:p>
            <a:pPr eaLnBrk="1" hangingPunct="1"/>
            <a:r>
              <a:rPr lang="ru-RU" altLang="ru-RU" dirty="0">
                <a:latin typeface="Arial" panose="020B0604020202020204" pitchFamily="34" charset="0"/>
                <a:cs typeface="Arial" panose="020B0604020202020204" pitchFamily="34" charset="0"/>
              </a:rPr>
              <a:t>Определяется </a:t>
            </a:r>
            <a:r>
              <a:rPr lang="ru-RU" altLang="ru-RU" dirty="0" smtClean="0">
                <a:latin typeface="Arial" panose="020B0604020202020204" pitchFamily="34" charset="0"/>
                <a:cs typeface="Arial" panose="020B0604020202020204" pitchFamily="34" charset="0"/>
              </a:rPr>
              <a:t>Трудовым кодексом, НПА и </a:t>
            </a:r>
            <a:r>
              <a:rPr lang="ru-RU" altLang="ru-RU" dirty="0">
                <a:latin typeface="Arial" panose="020B0604020202020204" pitchFamily="34" charset="0"/>
                <a:cs typeface="Arial" panose="020B0604020202020204" pitchFamily="34" charset="0"/>
              </a:rPr>
              <a:t>внутренними </a:t>
            </a:r>
            <a:r>
              <a:rPr lang="ru-RU" altLang="ru-RU" dirty="0" smtClean="0">
                <a:latin typeface="Arial" panose="020B0604020202020204" pitchFamily="34" charset="0"/>
                <a:cs typeface="Arial" panose="020B0604020202020204" pitchFamily="34" charset="0"/>
              </a:rPr>
              <a:t>локальными актами</a:t>
            </a:r>
            <a:endParaRPr lang="ru-RU" altLang="ru-RU" dirty="0">
              <a:latin typeface="Arial" panose="020B0604020202020204" pitchFamily="34" charset="0"/>
              <a:cs typeface="Arial" panose="020B0604020202020204" pitchFamily="34" charset="0"/>
            </a:endParaRPr>
          </a:p>
          <a:p>
            <a:pPr eaLnBrk="1" hangingPunct="1"/>
            <a:r>
              <a:rPr lang="ru-RU" altLang="ru-RU" b="1" dirty="0">
                <a:latin typeface="Arial" panose="020B0604020202020204" pitchFamily="34" charset="0"/>
                <a:cs typeface="Arial" panose="020B0604020202020204" pitchFamily="34" charset="0"/>
              </a:rPr>
              <a:t>Виды </a:t>
            </a:r>
            <a:r>
              <a:rPr lang="ru-RU" altLang="ru-RU" b="1" dirty="0" smtClean="0">
                <a:latin typeface="Arial" panose="020B0604020202020204" pitchFamily="34" charset="0"/>
                <a:cs typeface="Arial" panose="020B0604020202020204" pitchFamily="34" charset="0"/>
              </a:rPr>
              <a:t>ответственности:</a:t>
            </a:r>
            <a:endParaRPr lang="ru-RU" altLang="ru-RU" b="1" dirty="0">
              <a:latin typeface="Arial" panose="020B0604020202020204" pitchFamily="34" charset="0"/>
              <a:cs typeface="Arial" panose="020B0604020202020204" pitchFamily="34" charset="0"/>
            </a:endParaRPr>
          </a:p>
          <a:p>
            <a:pPr eaLnBrk="1" hangingPunct="1">
              <a:buFont typeface="Wingdings" panose="05000000000000000000" pitchFamily="2" charset="2"/>
              <a:buNone/>
            </a:pPr>
            <a:r>
              <a:rPr lang="ru-RU" altLang="ru-RU" dirty="0">
                <a:latin typeface="Arial" panose="020B0604020202020204" pitchFamily="34" charset="0"/>
                <a:cs typeface="Arial" panose="020B0604020202020204" pitchFamily="34" charset="0"/>
              </a:rPr>
              <a:t>	– </a:t>
            </a:r>
            <a:r>
              <a:rPr lang="ru-RU" altLang="ru-RU" dirty="0" smtClean="0">
                <a:latin typeface="Arial" panose="020B0604020202020204" pitchFamily="34" charset="0"/>
                <a:cs typeface="Arial" panose="020B0604020202020204" pitchFamily="34" charset="0"/>
              </a:rPr>
              <a:t>замечание</a:t>
            </a:r>
            <a:endParaRPr lang="ru-RU" altLang="ru-RU" dirty="0">
              <a:latin typeface="Arial" panose="020B0604020202020204" pitchFamily="34" charset="0"/>
              <a:cs typeface="Arial" panose="020B0604020202020204" pitchFamily="34" charset="0"/>
            </a:endParaRPr>
          </a:p>
          <a:p>
            <a:pPr eaLnBrk="1" hangingPunct="1">
              <a:buFont typeface="Wingdings" panose="05000000000000000000" pitchFamily="2" charset="2"/>
              <a:buNone/>
            </a:pPr>
            <a:r>
              <a:rPr lang="ru-RU" altLang="ru-RU" dirty="0">
                <a:latin typeface="Arial" panose="020B0604020202020204" pitchFamily="34" charset="0"/>
                <a:cs typeface="Arial" panose="020B0604020202020204" pitchFamily="34" charset="0"/>
              </a:rPr>
              <a:t>	– </a:t>
            </a:r>
            <a:r>
              <a:rPr lang="ru-RU" altLang="ru-RU" dirty="0" smtClean="0">
                <a:latin typeface="Arial" panose="020B0604020202020204" pitchFamily="34" charset="0"/>
                <a:cs typeface="Arial" panose="020B0604020202020204" pitchFamily="34" charset="0"/>
              </a:rPr>
              <a:t>выговор</a:t>
            </a:r>
          </a:p>
          <a:p>
            <a:pPr>
              <a:buNone/>
            </a:pPr>
            <a:r>
              <a:rPr lang="ru-RU" altLang="ru-RU" dirty="0">
                <a:latin typeface="Arial" panose="020B0604020202020204" pitchFamily="34" charset="0"/>
                <a:cs typeface="Arial" panose="020B0604020202020204" pitchFamily="34" charset="0"/>
              </a:rPr>
              <a:t>	– увольнение по соответствующим основаниям</a:t>
            </a:r>
            <a:endParaRPr lang="ru-RU" altLang="ru-RU" dirty="0" smtClean="0">
              <a:latin typeface="Arial" panose="020B0604020202020204" pitchFamily="34" charset="0"/>
              <a:cs typeface="Arial" panose="020B0604020202020204" pitchFamily="34" charset="0"/>
            </a:endParaRPr>
          </a:p>
          <a:p>
            <a:pPr>
              <a:buNone/>
            </a:pPr>
            <a:r>
              <a:rPr lang="ru-RU" altLang="ru-RU" dirty="0">
                <a:latin typeface="Arial" panose="020B0604020202020204" pitchFamily="34" charset="0"/>
                <a:cs typeface="Arial" panose="020B0604020202020204" pitchFamily="34" charset="0"/>
              </a:rPr>
              <a:t>	</a:t>
            </a:r>
            <a:r>
              <a:rPr lang="ru-RU" altLang="ru-RU" b="1" dirty="0" smtClean="0">
                <a:solidFill>
                  <a:srgbClr val="0000FF"/>
                </a:solidFill>
                <a:latin typeface="Arial" panose="020B0604020202020204" pitchFamily="34" charset="0"/>
                <a:cs typeface="Arial" panose="020B0604020202020204" pitchFamily="34" charset="0"/>
              </a:rPr>
              <a:t>Вне мер дисциплинарной ответственности, но в ходе разбирательства возможно: </a:t>
            </a:r>
            <a:r>
              <a:rPr lang="ru-RU" altLang="ru-RU" dirty="0" smtClean="0">
                <a:solidFill>
                  <a:srgbClr val="0000FF"/>
                </a:solidFill>
                <a:latin typeface="Arial" panose="020B0604020202020204" pitchFamily="34" charset="0"/>
                <a:cs typeface="Arial" panose="020B0604020202020204" pitchFamily="34" charset="0"/>
              </a:rPr>
              <a:t>временное </a:t>
            </a:r>
            <a:r>
              <a:rPr lang="ru-RU" altLang="ru-RU" dirty="0">
                <a:solidFill>
                  <a:srgbClr val="0000FF"/>
                </a:solidFill>
                <a:latin typeface="Arial" panose="020B0604020202020204" pitchFamily="34" charset="0"/>
                <a:cs typeface="Arial" panose="020B0604020202020204" pitchFamily="34" charset="0"/>
              </a:rPr>
              <a:t>отстранение </a:t>
            </a:r>
            <a:r>
              <a:rPr lang="ru-RU" altLang="ru-RU" dirty="0" smtClean="0">
                <a:solidFill>
                  <a:srgbClr val="0000FF"/>
                </a:solidFill>
                <a:latin typeface="Arial" panose="020B0604020202020204" pitchFamily="34" charset="0"/>
                <a:cs typeface="Arial" panose="020B0604020202020204" pitchFamily="34" charset="0"/>
              </a:rPr>
              <a:t>(до 1 месяца) от </a:t>
            </a:r>
            <a:r>
              <a:rPr lang="ru-RU" altLang="ru-RU" dirty="0">
                <a:solidFill>
                  <a:srgbClr val="0000FF"/>
                </a:solidFill>
                <a:latin typeface="Arial" panose="020B0604020202020204" pitchFamily="34" charset="0"/>
                <a:cs typeface="Arial" panose="020B0604020202020204" pitchFamily="34" charset="0"/>
              </a:rPr>
              <a:t>исполнения должностных обязанностей с сохранением денежного содержания</a:t>
            </a:r>
          </a:p>
          <a:p>
            <a:pPr eaLnBrk="1" hangingPunct="1">
              <a:buFont typeface="Wingdings" panose="05000000000000000000" pitchFamily="2" charset="2"/>
              <a:buNone/>
            </a:pPr>
            <a:endParaRPr lang="ru-RU" altLang="ru-RU"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6323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6255" y="1330036"/>
            <a:ext cx="11875324" cy="5427024"/>
          </a:xfrm>
        </p:spPr>
        <p:txBody>
          <a:bodyPr>
            <a:normAutofit fontScale="92500" lnSpcReduction="20000"/>
          </a:bodyPr>
          <a:lstStyle/>
          <a:p>
            <a:pPr marL="0" indent="0">
              <a:spcBef>
                <a:spcPts val="600"/>
              </a:spcBef>
              <a:buNone/>
              <a:defRPr/>
            </a:pPr>
            <a:r>
              <a:rPr lang="ru-RU" sz="2400" dirty="0" smtClean="0">
                <a:latin typeface="Arial" panose="020B0604020202020204" pitchFamily="34" charset="0"/>
                <a:cs typeface="Arial" panose="020B0604020202020204" pitchFamily="34" charset="0"/>
              </a:rPr>
              <a:t>Рекомендовано разработать </a:t>
            </a:r>
            <a:r>
              <a:rPr lang="ru-RU" sz="2400" dirty="0">
                <a:latin typeface="Arial" panose="020B0604020202020204" pitchFamily="34" charset="0"/>
                <a:cs typeface="Arial" panose="020B0604020202020204" pitchFamily="34" charset="0"/>
              </a:rPr>
              <a:t>памятки по ключевым вопросам противодействия коррупции, затрагивающим всех или большинство государственных (муниципальных) служащих и предполагающих взаимодействие государственного (муниципального) служащего с органом государственной власти и местного самоуправления. К числу таких вопросов относятся, в частности:</a:t>
            </a:r>
          </a:p>
          <a:p>
            <a:pPr>
              <a:spcBef>
                <a:spcPts val="600"/>
              </a:spcBef>
              <a:defRPr/>
            </a:pPr>
            <a:r>
              <a:rPr lang="ru-RU" sz="2400" dirty="0" smtClean="0">
                <a:latin typeface="Arial" panose="020B0604020202020204" pitchFamily="34" charset="0"/>
                <a:cs typeface="Arial" panose="020B0604020202020204" pitchFamily="34" charset="0"/>
              </a:rPr>
              <a:t>уголовная </a:t>
            </a:r>
            <a:r>
              <a:rPr lang="ru-RU" sz="2400" dirty="0">
                <a:latin typeface="Arial" panose="020B0604020202020204" pitchFamily="34" charset="0"/>
                <a:cs typeface="Arial" panose="020B0604020202020204" pitchFamily="34" charset="0"/>
              </a:rPr>
              <a:t>ответственность за дачу и получение взятки;</a:t>
            </a:r>
          </a:p>
          <a:p>
            <a:pPr>
              <a:spcBef>
                <a:spcPts val="600"/>
              </a:spcBef>
              <a:defRPr/>
            </a:pPr>
            <a:r>
              <a:rPr lang="ru-RU" sz="2400" dirty="0" smtClean="0">
                <a:latin typeface="Arial" panose="020B0604020202020204" pitchFamily="34" charset="0"/>
                <a:cs typeface="Arial" panose="020B0604020202020204" pitchFamily="34" charset="0"/>
              </a:rPr>
              <a:t>получение </a:t>
            </a:r>
            <a:r>
              <a:rPr lang="ru-RU" sz="2400" dirty="0">
                <a:latin typeface="Arial" panose="020B0604020202020204" pitchFamily="34" charset="0"/>
                <a:cs typeface="Arial" panose="020B0604020202020204" pitchFamily="34" charset="0"/>
              </a:rPr>
              <a:t>подарков;</a:t>
            </a:r>
          </a:p>
          <a:p>
            <a:pPr>
              <a:spcBef>
                <a:spcPts val="600"/>
              </a:spcBef>
              <a:defRPr/>
            </a:pPr>
            <a:r>
              <a:rPr lang="ru-RU" sz="2400" dirty="0" smtClean="0">
                <a:latin typeface="Arial" panose="020B0604020202020204" pitchFamily="34" charset="0"/>
                <a:cs typeface="Arial" panose="020B0604020202020204" pitchFamily="34" charset="0"/>
              </a:rPr>
              <a:t>урегулирование </a:t>
            </a:r>
            <a:r>
              <a:rPr lang="ru-RU" sz="2400" dirty="0">
                <a:latin typeface="Arial" panose="020B0604020202020204" pitchFamily="34" charset="0"/>
                <a:cs typeface="Arial" panose="020B0604020202020204" pitchFamily="34" charset="0"/>
              </a:rPr>
              <a:t>конфликта интересов;</a:t>
            </a:r>
          </a:p>
          <a:p>
            <a:pPr>
              <a:spcBef>
                <a:spcPts val="600"/>
              </a:spcBef>
              <a:defRPr/>
            </a:pPr>
            <a:r>
              <a:rPr lang="ru-RU" sz="2400" dirty="0" smtClean="0">
                <a:latin typeface="Arial" panose="020B0604020202020204" pitchFamily="34" charset="0"/>
                <a:cs typeface="Arial" panose="020B0604020202020204" pitchFamily="34" charset="0"/>
              </a:rPr>
              <a:t>выполнение </a:t>
            </a:r>
            <a:r>
              <a:rPr lang="ru-RU" sz="2400" dirty="0">
                <a:latin typeface="Arial" panose="020B0604020202020204" pitchFamily="34" charset="0"/>
                <a:cs typeface="Arial" panose="020B0604020202020204" pitchFamily="34" charset="0"/>
              </a:rPr>
              <a:t>иной оплачиваемой работы;</a:t>
            </a:r>
          </a:p>
          <a:p>
            <a:pPr>
              <a:spcBef>
                <a:spcPts val="600"/>
              </a:spcBef>
              <a:defRPr/>
            </a:pPr>
            <a:r>
              <a:rPr lang="ru-RU" sz="2400" dirty="0" smtClean="0">
                <a:latin typeface="Arial" panose="020B0604020202020204" pitchFamily="34" charset="0"/>
                <a:cs typeface="Arial" panose="020B0604020202020204" pitchFamily="34" charset="0"/>
              </a:rPr>
              <a:t>информирование </a:t>
            </a:r>
            <a:r>
              <a:rPr lang="ru-RU" sz="2400" dirty="0">
                <a:latin typeface="Arial" panose="020B0604020202020204" pitchFamily="34" charset="0"/>
                <a:cs typeface="Arial" panose="020B0604020202020204" pitchFamily="34" charset="0"/>
              </a:rPr>
              <a:t>о замеченных фактах коррупции и т.д</a:t>
            </a:r>
            <a:r>
              <a:rPr lang="ru-RU" sz="2400" dirty="0" smtClean="0">
                <a:latin typeface="Arial" panose="020B0604020202020204" pitchFamily="34" charset="0"/>
                <a:cs typeface="Arial" panose="020B0604020202020204" pitchFamily="34" charset="0"/>
              </a:rPr>
              <a:t>.</a:t>
            </a:r>
          </a:p>
          <a:p>
            <a:pPr marL="0" indent="0">
              <a:spcBef>
                <a:spcPts val="600"/>
              </a:spcBef>
              <a:buNone/>
              <a:defRPr/>
            </a:pPr>
            <a:r>
              <a:rPr lang="ru-RU" sz="2400" dirty="0">
                <a:latin typeface="Arial" panose="020B0604020202020204" pitchFamily="34" charset="0"/>
                <a:cs typeface="Arial" panose="020B0604020202020204" pitchFamily="34" charset="0"/>
              </a:rPr>
              <a:t>Памятки должны быть краткими, написанными доступным языком без использования сложных юридических терминов. Также в памятки необходимо включить сведения для правильной оценки соответствующей жизненной ситуации (например, разъяснять, что понимается под взяткой), порядок действий в данной ситуации, ссылки на соответствующие положения нормативных правовых актов</a:t>
            </a:r>
            <a:r>
              <a:rPr lang="ru-RU" sz="2400" dirty="0" smtClean="0">
                <a:latin typeface="Arial" panose="020B0604020202020204" pitchFamily="34" charset="0"/>
                <a:cs typeface="Arial" panose="020B0604020202020204" pitchFamily="34" charset="0"/>
              </a:rPr>
              <a:t>.</a:t>
            </a:r>
          </a:p>
          <a:p>
            <a:pPr marL="0" indent="0">
              <a:spcBef>
                <a:spcPts val="600"/>
              </a:spcBef>
              <a:buNone/>
              <a:defRPr/>
            </a:pPr>
            <a:r>
              <a:rPr lang="ru-RU" sz="2400" dirty="0">
                <a:latin typeface="Arial" panose="020B0604020202020204" pitchFamily="34" charset="0"/>
                <a:cs typeface="Arial" panose="020B0604020202020204" pitchFamily="34" charset="0"/>
              </a:rPr>
              <a:t>Размещать памятки рекомендуется в подразделе официального сайта органа государственной власти и местного самоуправления в информационно-телекоммуникационной сети "Интернет", посвященном вопросам противодействия коррупции в общедоступном формате (например, PDF). Распространять памятки следует как в электронной, так и в печатной форме.</a:t>
            </a:r>
            <a:endParaRPr lang="ru-RU" sz="2400" dirty="0" smtClean="0">
              <a:latin typeface="Arial" panose="020B0604020202020204" pitchFamily="34" charset="0"/>
              <a:cs typeface="Arial" panose="020B0604020202020204" pitchFamily="34" charset="0"/>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Памятки</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665619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Прямоугольник 31"/>
          <p:cNvSpPr/>
          <p:nvPr/>
        </p:nvSpPr>
        <p:spPr>
          <a:xfrm>
            <a:off x="1045029" y="1543300"/>
            <a:ext cx="10521537" cy="476220"/>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28" tIns="45712" rIns="91428" bIns="45712" rtlCol="0" anchor="ctr"/>
          <a:lstStyle/>
          <a:p>
            <a:pPr algn="ctr">
              <a:defRPr>
                <a:latin typeface="Arial"/>
                <a:ea typeface="Arial"/>
                <a:cs typeface="Arial"/>
                <a:sym typeface="Arial"/>
              </a:defRPr>
            </a:pPr>
            <a:r>
              <a:rPr lang="ru-RU" b="1" dirty="0" smtClean="0">
                <a:solidFill>
                  <a:schemeClr val="tx1"/>
                </a:solidFill>
                <a:latin typeface="Arial" panose="020B0604020202020204" pitchFamily="34" charset="0"/>
                <a:cs typeface="Arial" panose="020B0604020202020204" pitchFamily="34" charset="0"/>
              </a:rPr>
              <a:t>Нарушение </a:t>
            </a:r>
            <a:r>
              <a:rPr lang="ru-RU" b="1" dirty="0" err="1" smtClean="0">
                <a:solidFill>
                  <a:schemeClr val="tx1"/>
                </a:solidFill>
                <a:latin typeface="Arial" panose="020B0604020202020204" pitchFamily="34" charset="0"/>
                <a:cs typeface="Arial" panose="020B0604020202020204" pitchFamily="34" charset="0"/>
              </a:rPr>
              <a:t>антикоррупционных</a:t>
            </a:r>
            <a:r>
              <a:rPr lang="ru-RU" b="1" dirty="0" smtClean="0">
                <a:solidFill>
                  <a:schemeClr val="tx1"/>
                </a:solidFill>
                <a:latin typeface="Arial" panose="020B0604020202020204" pitchFamily="34" charset="0"/>
                <a:cs typeface="Arial" panose="020B0604020202020204" pitchFamily="34" charset="0"/>
              </a:rPr>
              <a:t> запретов, ограничений, требований и обязанностей </a:t>
            </a:r>
            <a:endParaRPr lang="ru-RU" b="1" dirty="0">
              <a:solidFill>
                <a:schemeClr val="tx1"/>
              </a:solidFill>
              <a:latin typeface="Arial" panose="020B0604020202020204" pitchFamily="34" charset="0"/>
              <a:cs typeface="Arial" panose="020B0604020202020204" pitchFamily="34" charset="0"/>
            </a:endParaRPr>
          </a:p>
        </p:txBody>
      </p:sp>
      <p:sp>
        <p:nvSpPr>
          <p:cNvPr id="33" name="Нашивка 32"/>
          <p:cNvSpPr/>
          <p:nvPr/>
        </p:nvSpPr>
        <p:spPr>
          <a:xfrm rot="5400000">
            <a:off x="5932534" y="-200161"/>
            <a:ext cx="189781" cy="4968000"/>
          </a:xfrm>
          <a:prstGeom prst="chevron">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solidFill>
                <a:schemeClr val="tx1"/>
              </a:solidFill>
              <a:latin typeface="Arial" panose="020B0604020202020204" pitchFamily="34" charset="0"/>
              <a:cs typeface="Arial" panose="020B0604020202020204" pitchFamily="34" charset="0"/>
            </a:endParaRPr>
          </a:p>
        </p:txBody>
      </p:sp>
      <p:sp>
        <p:nvSpPr>
          <p:cNvPr id="35" name="Прямоугольник 34"/>
          <p:cNvSpPr/>
          <p:nvPr/>
        </p:nvSpPr>
        <p:spPr>
          <a:xfrm>
            <a:off x="360271" y="2496620"/>
            <a:ext cx="2646000" cy="758612"/>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28" tIns="45712" rIns="91428" bIns="45712" rtlCol="0" anchor="ctr"/>
          <a:lstStyle/>
          <a:p>
            <a:pPr algn="ctr">
              <a:defRPr>
                <a:latin typeface="Arial"/>
                <a:ea typeface="Arial"/>
                <a:cs typeface="Arial"/>
                <a:sym typeface="Arial"/>
              </a:defRPr>
            </a:pPr>
            <a:r>
              <a:rPr lang="ru-RU" sz="1600" b="1" dirty="0" smtClean="0">
                <a:solidFill>
                  <a:schemeClr val="tx1"/>
                </a:solidFill>
                <a:latin typeface="Arial" panose="020B0604020202020204" pitchFamily="34" charset="0"/>
                <a:cs typeface="Arial" panose="020B0604020202020204" pitchFamily="34" charset="0"/>
              </a:rPr>
              <a:t>Замечание</a:t>
            </a:r>
            <a:endParaRPr lang="ru-RU" sz="1600" b="1" dirty="0">
              <a:solidFill>
                <a:schemeClr val="tx1"/>
              </a:solidFill>
              <a:latin typeface="Arial" panose="020B0604020202020204" pitchFamily="34" charset="0"/>
              <a:cs typeface="Arial" panose="020B0604020202020204" pitchFamily="34" charset="0"/>
            </a:endParaRPr>
          </a:p>
        </p:txBody>
      </p:sp>
      <p:sp>
        <p:nvSpPr>
          <p:cNvPr id="36" name="Прямоугольник 35"/>
          <p:cNvSpPr/>
          <p:nvPr/>
        </p:nvSpPr>
        <p:spPr>
          <a:xfrm>
            <a:off x="3214597" y="2496620"/>
            <a:ext cx="2646000" cy="758612"/>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28" tIns="45712" rIns="91428" bIns="45712" rtlCol="0" anchor="ctr"/>
          <a:lstStyle/>
          <a:p>
            <a:pPr algn="ctr">
              <a:defRPr>
                <a:latin typeface="Arial"/>
                <a:ea typeface="Arial"/>
                <a:cs typeface="Arial"/>
                <a:sym typeface="Arial"/>
              </a:defRPr>
            </a:pPr>
            <a:r>
              <a:rPr lang="ru-RU" sz="1600" b="1" dirty="0" smtClean="0">
                <a:solidFill>
                  <a:schemeClr val="tx1"/>
                </a:solidFill>
                <a:latin typeface="Arial" panose="020B0604020202020204" pitchFamily="34" charset="0"/>
                <a:cs typeface="Arial" panose="020B0604020202020204" pitchFamily="34" charset="0"/>
              </a:rPr>
              <a:t>Выговор</a:t>
            </a:r>
            <a:endParaRPr lang="ru-RU" sz="1600" b="1" dirty="0">
              <a:solidFill>
                <a:schemeClr val="tx1"/>
              </a:solidFill>
              <a:latin typeface="Arial" panose="020B0604020202020204" pitchFamily="34" charset="0"/>
              <a:cs typeface="Arial" panose="020B0604020202020204" pitchFamily="34" charset="0"/>
            </a:endParaRPr>
          </a:p>
        </p:txBody>
      </p:sp>
      <p:sp>
        <p:nvSpPr>
          <p:cNvPr id="37" name="Прямоугольник 36"/>
          <p:cNvSpPr/>
          <p:nvPr/>
        </p:nvSpPr>
        <p:spPr>
          <a:xfrm>
            <a:off x="9187226" y="2496620"/>
            <a:ext cx="2646000" cy="758612"/>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28" tIns="45712" rIns="91428" bIns="45712" rtlCol="0" anchor="ctr"/>
          <a:lstStyle/>
          <a:p>
            <a:pPr algn="ctr">
              <a:defRPr>
                <a:latin typeface="Arial"/>
                <a:ea typeface="Arial"/>
                <a:cs typeface="Arial"/>
                <a:sym typeface="Arial"/>
              </a:defRPr>
            </a:pPr>
            <a:r>
              <a:rPr lang="ru-RU" sz="1400" b="1" dirty="0" smtClean="0">
                <a:solidFill>
                  <a:schemeClr val="tx1"/>
                </a:solidFill>
                <a:latin typeface="Arial" panose="020B0604020202020204" pitchFamily="34" charset="0"/>
                <a:cs typeface="Arial" panose="020B0604020202020204" pitchFamily="34" charset="0"/>
              </a:rPr>
              <a:t>Увольнение в </a:t>
            </a:r>
            <a:r>
              <a:rPr lang="ru-RU" sz="1400" b="1" dirty="0" err="1" smtClean="0">
                <a:solidFill>
                  <a:schemeClr val="tx1"/>
                </a:solidFill>
                <a:latin typeface="Arial" panose="020B0604020202020204" pitchFamily="34" charset="0"/>
                <a:cs typeface="Arial" panose="020B0604020202020204" pitchFamily="34" charset="0"/>
              </a:rPr>
              <a:t>т.ч</a:t>
            </a:r>
            <a:r>
              <a:rPr lang="ru-RU" sz="1400" b="1" dirty="0" smtClean="0">
                <a:solidFill>
                  <a:schemeClr val="tx1"/>
                </a:solidFill>
                <a:latin typeface="Arial" panose="020B0604020202020204" pitchFamily="34" charset="0"/>
                <a:cs typeface="Arial" panose="020B0604020202020204" pitchFamily="34" charset="0"/>
              </a:rPr>
              <a:t>. в связи с утратой доверия</a:t>
            </a:r>
            <a:endParaRPr lang="ru-RU" sz="1400" b="1" dirty="0">
              <a:solidFill>
                <a:schemeClr val="tx1"/>
              </a:solidFill>
              <a:latin typeface="Arial" panose="020B0604020202020204" pitchFamily="34" charset="0"/>
              <a:cs typeface="Arial" panose="020B0604020202020204" pitchFamily="34" charset="0"/>
            </a:endParaRPr>
          </a:p>
        </p:txBody>
      </p:sp>
      <p:grpSp>
        <p:nvGrpSpPr>
          <p:cNvPr id="47" name="Группа 46"/>
          <p:cNvGrpSpPr/>
          <p:nvPr/>
        </p:nvGrpSpPr>
        <p:grpSpPr>
          <a:xfrm>
            <a:off x="393700" y="3975099"/>
            <a:ext cx="8100000" cy="2120901"/>
            <a:chOff x="2036864" y="3543299"/>
            <a:chExt cx="8100000" cy="2120901"/>
          </a:xfrm>
        </p:grpSpPr>
        <p:graphicFrame>
          <p:nvGraphicFramePr>
            <p:cNvPr id="39" name="Схема 38"/>
            <p:cNvGraphicFramePr/>
            <p:nvPr/>
          </p:nvGraphicFramePr>
          <p:xfrm>
            <a:off x="2036864" y="3543299"/>
            <a:ext cx="8100000" cy="21209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 name="TextBox 40"/>
            <p:cNvSpPr txBox="1"/>
            <p:nvPr/>
          </p:nvSpPr>
          <p:spPr>
            <a:xfrm>
              <a:off x="5186588" y="4991101"/>
              <a:ext cx="2168527" cy="646331"/>
            </a:xfrm>
            <a:prstGeom prst="rect">
              <a:avLst/>
            </a:prstGeom>
            <a:noFill/>
          </p:spPr>
          <p:txBody>
            <a:bodyPr wrap="square" rtlCol="0">
              <a:spAutoFit/>
            </a:bodyPr>
            <a:lstStyle/>
            <a:p>
              <a:pPr algn="ctr"/>
              <a:r>
                <a:rPr lang="ru-RU" b="1" dirty="0" smtClean="0">
                  <a:latin typeface="Arial" panose="020B0604020202020204" pitchFamily="34" charset="0"/>
                  <a:cs typeface="Arial" panose="020B0604020202020204" pitchFamily="34" charset="0"/>
                </a:rPr>
                <a:t>Смягчающие обстоятельства</a:t>
              </a:r>
              <a:endParaRPr lang="ru-RU" b="1" dirty="0">
                <a:latin typeface="Arial" panose="020B0604020202020204" pitchFamily="34" charset="0"/>
                <a:cs typeface="Arial" panose="020B0604020202020204" pitchFamily="34" charset="0"/>
              </a:endParaRPr>
            </a:p>
          </p:txBody>
        </p:sp>
        <p:sp>
          <p:nvSpPr>
            <p:cNvPr id="44" name="TextBox 43"/>
            <p:cNvSpPr txBox="1"/>
            <p:nvPr/>
          </p:nvSpPr>
          <p:spPr>
            <a:xfrm>
              <a:off x="4869543" y="3653972"/>
              <a:ext cx="2153143" cy="646331"/>
            </a:xfrm>
            <a:prstGeom prst="rect">
              <a:avLst/>
            </a:prstGeom>
            <a:noFill/>
          </p:spPr>
          <p:txBody>
            <a:bodyPr wrap="square" rtlCol="0">
              <a:spAutoFit/>
            </a:bodyPr>
            <a:lstStyle/>
            <a:p>
              <a:pPr algn="ctr"/>
              <a:r>
                <a:rPr lang="ru-RU" b="1" dirty="0" smtClean="0">
                  <a:latin typeface="Arial" panose="020B0604020202020204" pitchFamily="34" charset="0"/>
                  <a:cs typeface="Arial" panose="020B0604020202020204" pitchFamily="34" charset="0"/>
                </a:rPr>
                <a:t>Отягчающие обстоятельства</a:t>
              </a:r>
              <a:endParaRPr lang="ru-RU" b="1" dirty="0">
                <a:latin typeface="Arial" panose="020B0604020202020204" pitchFamily="34" charset="0"/>
                <a:cs typeface="Arial" panose="020B0604020202020204" pitchFamily="34" charset="0"/>
              </a:endParaRPr>
            </a:p>
          </p:txBody>
        </p:sp>
      </p:grpSp>
      <p:sp>
        <p:nvSpPr>
          <p:cNvPr id="48" name="Нашивка 47"/>
          <p:cNvSpPr/>
          <p:nvPr/>
        </p:nvSpPr>
        <p:spPr>
          <a:xfrm>
            <a:off x="7059349" y="3900880"/>
            <a:ext cx="190800" cy="2520000"/>
          </a:xfrm>
          <a:prstGeom prst="chevron">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solidFill>
                <a:schemeClr val="tx1"/>
              </a:solidFill>
              <a:latin typeface="Arial" panose="020B0604020202020204" pitchFamily="34" charset="0"/>
              <a:cs typeface="Arial" panose="020B0604020202020204" pitchFamily="34" charset="0"/>
            </a:endParaRPr>
          </a:p>
        </p:txBody>
      </p:sp>
      <p:sp>
        <p:nvSpPr>
          <p:cNvPr id="50" name="Прямоугольник 49"/>
          <p:cNvSpPr/>
          <p:nvPr/>
        </p:nvSpPr>
        <p:spPr>
          <a:xfrm>
            <a:off x="7514404" y="3982520"/>
            <a:ext cx="3422770" cy="288000"/>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28" tIns="45712" rIns="91428" bIns="45712" rtlCol="0" anchor="ctr"/>
          <a:lstStyle/>
          <a:p>
            <a:pPr algn="ctr">
              <a:defRPr>
                <a:latin typeface="Arial"/>
                <a:ea typeface="Arial"/>
                <a:cs typeface="Arial"/>
                <a:sym typeface="Arial"/>
              </a:defRPr>
            </a:pPr>
            <a:r>
              <a:rPr lang="ru-RU" sz="1600" b="1" dirty="0" smtClean="0">
                <a:solidFill>
                  <a:schemeClr val="tx1"/>
                </a:solidFill>
                <a:latin typeface="Arial" panose="020B0604020202020204" pitchFamily="34" charset="0"/>
                <a:cs typeface="Arial" panose="020B0604020202020204" pitchFamily="34" charset="0"/>
              </a:rPr>
              <a:t>характер</a:t>
            </a:r>
          </a:p>
        </p:txBody>
      </p:sp>
      <p:sp>
        <p:nvSpPr>
          <p:cNvPr id="51" name="Прямоугольник 50"/>
          <p:cNvSpPr/>
          <p:nvPr/>
        </p:nvSpPr>
        <p:spPr>
          <a:xfrm>
            <a:off x="7514404" y="4325420"/>
            <a:ext cx="3422770" cy="288000"/>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28" tIns="45712" rIns="91428" bIns="45712" rtlCol="0" anchor="ctr"/>
          <a:lstStyle/>
          <a:p>
            <a:pPr algn="ctr">
              <a:defRPr>
                <a:latin typeface="Arial"/>
                <a:ea typeface="Arial"/>
                <a:cs typeface="Arial"/>
                <a:sym typeface="Arial"/>
              </a:defRPr>
            </a:pPr>
            <a:r>
              <a:rPr lang="ru-RU" sz="1600" b="1" dirty="0" smtClean="0">
                <a:solidFill>
                  <a:schemeClr val="tx1"/>
                </a:solidFill>
                <a:latin typeface="Arial" panose="020B0604020202020204" pitchFamily="34" charset="0"/>
                <a:cs typeface="Arial" panose="020B0604020202020204" pitchFamily="34" charset="0"/>
              </a:rPr>
              <a:t>тяжесть</a:t>
            </a:r>
          </a:p>
        </p:txBody>
      </p:sp>
      <p:sp>
        <p:nvSpPr>
          <p:cNvPr id="53" name="Прямоугольник 52"/>
          <p:cNvSpPr/>
          <p:nvPr/>
        </p:nvSpPr>
        <p:spPr>
          <a:xfrm>
            <a:off x="7514404" y="4681020"/>
            <a:ext cx="3422770" cy="288000"/>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28" tIns="45712" rIns="91428" bIns="45712" rtlCol="0" anchor="ctr"/>
          <a:lstStyle/>
          <a:p>
            <a:pPr algn="ctr">
              <a:defRPr>
                <a:latin typeface="Arial"/>
                <a:ea typeface="Arial"/>
                <a:cs typeface="Arial"/>
                <a:sym typeface="Arial"/>
              </a:defRPr>
            </a:pPr>
            <a:r>
              <a:rPr lang="ru-RU" sz="1600" b="1" dirty="0" smtClean="0">
                <a:solidFill>
                  <a:schemeClr val="tx1"/>
                </a:solidFill>
                <a:latin typeface="Arial" panose="020B0604020202020204" pitchFamily="34" charset="0"/>
                <a:cs typeface="Arial" panose="020B0604020202020204" pitchFamily="34" charset="0"/>
              </a:rPr>
              <a:t>обстоятельства</a:t>
            </a:r>
          </a:p>
        </p:txBody>
      </p:sp>
      <p:sp>
        <p:nvSpPr>
          <p:cNvPr id="54" name="Прямоугольник 53"/>
          <p:cNvSpPr/>
          <p:nvPr/>
        </p:nvSpPr>
        <p:spPr>
          <a:xfrm>
            <a:off x="7514404" y="5023920"/>
            <a:ext cx="3422770" cy="741880"/>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28" tIns="45712" rIns="91428" bIns="45712" rtlCol="0" anchor="ctr"/>
          <a:lstStyle/>
          <a:p>
            <a:pPr algn="ctr">
              <a:defRPr>
                <a:latin typeface="Arial"/>
                <a:ea typeface="Arial"/>
                <a:cs typeface="Arial"/>
                <a:sym typeface="Arial"/>
              </a:defRPr>
            </a:pPr>
            <a:r>
              <a:rPr lang="ru-RU" sz="1600" b="1" dirty="0" smtClean="0">
                <a:solidFill>
                  <a:schemeClr val="tx1"/>
                </a:solidFill>
                <a:latin typeface="Arial" panose="020B0604020202020204" pitchFamily="34" charset="0"/>
                <a:cs typeface="Arial" panose="020B0604020202020204" pitchFamily="34" charset="0"/>
              </a:rPr>
              <a:t>соблюдение других ограничений и запретов, требований, обязанностей</a:t>
            </a:r>
          </a:p>
        </p:txBody>
      </p:sp>
      <p:sp>
        <p:nvSpPr>
          <p:cNvPr id="55" name="Прямоугольник 54"/>
          <p:cNvSpPr/>
          <p:nvPr/>
        </p:nvSpPr>
        <p:spPr>
          <a:xfrm>
            <a:off x="7514404" y="5845709"/>
            <a:ext cx="3422770" cy="780721"/>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28" tIns="45712" rIns="91428" bIns="45712" rtlCol="0" anchor="ctr"/>
          <a:lstStyle/>
          <a:p>
            <a:pPr algn="ctr">
              <a:defRPr>
                <a:latin typeface="Arial"/>
                <a:ea typeface="Arial"/>
                <a:cs typeface="Arial"/>
                <a:sym typeface="Arial"/>
              </a:defRPr>
            </a:pPr>
            <a:r>
              <a:rPr lang="ru-RU" sz="1600" b="1" dirty="0" smtClean="0">
                <a:solidFill>
                  <a:schemeClr val="tx1"/>
                </a:solidFill>
                <a:latin typeface="Arial" panose="020B0604020202020204" pitchFamily="34" charset="0"/>
                <a:cs typeface="Arial" panose="020B0604020202020204" pitchFamily="34" charset="0"/>
              </a:rPr>
              <a:t>предшествующие результаты исполнения обязанностей</a:t>
            </a:r>
          </a:p>
        </p:txBody>
      </p:sp>
      <p:sp>
        <p:nvSpPr>
          <p:cNvPr id="29" name="Прямоугольник 28"/>
          <p:cNvSpPr/>
          <p:nvPr/>
        </p:nvSpPr>
        <p:spPr>
          <a:xfrm>
            <a:off x="6332900" y="2496620"/>
            <a:ext cx="2646000" cy="1126690"/>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28" tIns="45712" rIns="91428" bIns="45712" rtlCol="0" anchor="ctr"/>
          <a:lstStyle/>
          <a:p>
            <a:pPr algn="ctr">
              <a:defRPr>
                <a:latin typeface="Arial"/>
                <a:ea typeface="Arial"/>
                <a:cs typeface="Arial"/>
                <a:sym typeface="Arial"/>
              </a:defRPr>
            </a:pPr>
            <a:r>
              <a:rPr lang="ru-RU" sz="1600" b="1" dirty="0" smtClean="0">
                <a:solidFill>
                  <a:srgbClr val="FF0000"/>
                </a:solidFill>
                <a:latin typeface="Arial" panose="020B0604020202020204" pitchFamily="34" charset="0"/>
                <a:cs typeface="Arial" panose="020B0604020202020204" pitchFamily="34" charset="0"/>
              </a:rPr>
              <a:t>Предупреждение </a:t>
            </a:r>
            <a:r>
              <a:rPr lang="ru-RU" sz="1600" b="1" dirty="0">
                <a:solidFill>
                  <a:srgbClr val="FF0000"/>
                </a:solidFill>
                <a:latin typeface="Arial" panose="020B0604020202020204" pitchFamily="34" charset="0"/>
                <a:cs typeface="Arial" panose="020B0604020202020204" pitchFamily="34" charset="0"/>
              </a:rPr>
              <a:t>о неполном должностном </a:t>
            </a:r>
            <a:r>
              <a:rPr lang="ru-RU" sz="1600" b="1" dirty="0" smtClean="0">
                <a:solidFill>
                  <a:srgbClr val="FF0000"/>
                </a:solidFill>
                <a:latin typeface="Arial" panose="020B0604020202020204" pitchFamily="34" charset="0"/>
                <a:cs typeface="Arial" panose="020B0604020202020204" pitchFamily="34" charset="0"/>
              </a:rPr>
              <a:t>соответствии (только для госслужащих)</a:t>
            </a:r>
            <a:endParaRPr lang="ru-RU" sz="1600" b="1" dirty="0">
              <a:solidFill>
                <a:srgbClr val="FF0000"/>
              </a:solidFill>
              <a:latin typeface="Arial" panose="020B0604020202020204" pitchFamily="34" charset="0"/>
              <a:cs typeface="Arial" panose="020B0604020202020204" pitchFamily="34" charset="0"/>
            </a:endParaRPr>
          </a:p>
        </p:txBody>
      </p:sp>
      <p:sp>
        <p:nvSpPr>
          <p:cNvPr id="30" name="Заголовок 1"/>
          <p:cNvSpPr>
            <a:spLocks noGrp="1"/>
          </p:cNvSpPr>
          <p:nvPr>
            <p:ph type="title"/>
          </p:nvPr>
        </p:nvSpPr>
        <p:spPr>
          <a:xfrm>
            <a:off x="522514" y="260351"/>
            <a:ext cx="11329060" cy="901699"/>
          </a:xfrm>
        </p:spPr>
        <p:txBody>
          <a:bodyPr>
            <a:normAutofit fontScale="90000"/>
          </a:bodyPr>
          <a:lstStyle/>
          <a:p>
            <a:pPr algn="ctr"/>
            <a:r>
              <a:rPr lang="ru-RU" altLang="ru-RU" sz="4000" b="1" dirty="0">
                <a:latin typeface="Arial" panose="020B0604020202020204" pitchFamily="34" charset="0"/>
                <a:cs typeface="Arial" panose="020B0604020202020204" pitchFamily="34" charset="0"/>
              </a:rPr>
              <a:t>Ответственность за совершение коррупционных </a:t>
            </a:r>
            <a:r>
              <a:rPr lang="ru-RU" altLang="ru-RU" sz="4000" b="1" dirty="0" smtClean="0">
                <a:latin typeface="Arial" panose="020B0604020202020204" pitchFamily="34" charset="0"/>
                <a:cs typeface="Arial" panose="020B0604020202020204" pitchFamily="34" charset="0"/>
              </a:rPr>
              <a:t>правонарушений</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42549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045029" y="1522090"/>
            <a:ext cx="3466795" cy="1335573"/>
          </a:xfrm>
          <a:prstGeom prst="roundRect">
            <a:avLst/>
          </a:prstGeom>
          <a:solidFill>
            <a:srgbClr val="C0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5" name="Скругленный прямоугольник 4"/>
          <p:cNvSpPr/>
          <p:nvPr/>
        </p:nvSpPr>
        <p:spPr>
          <a:xfrm>
            <a:off x="1045029" y="4659939"/>
            <a:ext cx="3466795" cy="1217333"/>
          </a:xfrm>
          <a:prstGeom prst="roundRect">
            <a:avLst/>
          </a:prstGeom>
          <a:solidFill>
            <a:srgbClr val="C0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atin typeface="Arial" panose="020B0604020202020204" pitchFamily="34" charset="0"/>
                <a:cs typeface="Arial" panose="020B0604020202020204" pitchFamily="34" charset="0"/>
              </a:rPr>
              <a:t>Замечание</a:t>
            </a:r>
            <a:endParaRPr lang="ru-RU" sz="2000" b="1" dirty="0">
              <a:latin typeface="Arial" panose="020B0604020202020204" pitchFamily="34" charset="0"/>
              <a:cs typeface="Arial" panose="020B0604020202020204" pitchFamily="34" charset="0"/>
            </a:endParaRPr>
          </a:p>
        </p:txBody>
      </p:sp>
      <p:sp>
        <p:nvSpPr>
          <p:cNvPr id="6" name="Скругленный прямоугольник 5"/>
          <p:cNvSpPr/>
          <p:nvPr/>
        </p:nvSpPr>
        <p:spPr>
          <a:xfrm>
            <a:off x="1045029" y="3152498"/>
            <a:ext cx="3466795" cy="1212606"/>
          </a:xfrm>
          <a:prstGeom prst="roundRect">
            <a:avLst/>
          </a:prstGeom>
          <a:solidFill>
            <a:srgbClr val="C0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atin typeface="Arial" panose="020B0604020202020204" pitchFamily="34" charset="0"/>
                <a:cs typeface="Arial" panose="020B0604020202020204" pitchFamily="34" charset="0"/>
              </a:rPr>
              <a:t>Выговор</a:t>
            </a:r>
            <a:endParaRPr lang="ru-RU" sz="2000" b="1" dirty="0">
              <a:latin typeface="Arial" panose="020B0604020202020204" pitchFamily="34" charset="0"/>
              <a:cs typeface="Arial" panose="020B0604020202020204" pitchFamily="34" charset="0"/>
            </a:endParaRPr>
          </a:p>
        </p:txBody>
      </p:sp>
      <p:sp>
        <p:nvSpPr>
          <p:cNvPr id="7" name="Скругленный прямоугольник 6"/>
          <p:cNvSpPr/>
          <p:nvPr/>
        </p:nvSpPr>
        <p:spPr>
          <a:xfrm>
            <a:off x="5377981" y="1552948"/>
            <a:ext cx="6366715" cy="1152128"/>
          </a:xfrm>
          <a:prstGeom prst="roundRect">
            <a:avLst/>
          </a:prstGeom>
          <a:solidFill>
            <a:schemeClr val="accent1">
              <a:lumMod val="40000"/>
              <a:lumOff val="60000"/>
              <a:alpha val="54000"/>
            </a:schemeClr>
          </a:solidFill>
          <a:ln w="25400">
            <a:solidFill>
              <a:schemeClr val="accent3">
                <a:lumMod val="75000"/>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latin typeface="Arial" panose="020B0604020202020204" pitchFamily="34" charset="0"/>
                <a:cs typeface="Arial" panose="020B0604020202020204" pitchFamily="34" charset="0"/>
              </a:rPr>
              <a:t>за наличие на банковских счетах </a:t>
            </a:r>
            <a:r>
              <a:rPr lang="ru-RU" sz="2400" b="1" dirty="0" smtClean="0">
                <a:solidFill>
                  <a:schemeClr val="tx1"/>
                </a:solidFill>
                <a:latin typeface="Arial" panose="020B0604020202020204" pitchFamily="34" charset="0"/>
                <a:cs typeface="Arial" panose="020B0604020202020204" pitchFamily="34" charset="0"/>
              </a:rPr>
              <a:t>крупных сумм</a:t>
            </a:r>
            <a:r>
              <a:rPr lang="ru-RU" sz="2400" b="1" dirty="0">
                <a:solidFill>
                  <a:schemeClr val="tx1"/>
                </a:solidFill>
                <a:latin typeface="Arial" panose="020B0604020202020204" pitchFamily="34" charset="0"/>
                <a:cs typeface="Arial" panose="020B0604020202020204" pitchFamily="34" charset="0"/>
              </a:rPr>
              <a:t>, не указанных в справках о доходах</a:t>
            </a:r>
          </a:p>
        </p:txBody>
      </p:sp>
      <p:sp>
        <p:nvSpPr>
          <p:cNvPr id="8" name="Скругленный прямоугольник 7"/>
          <p:cNvSpPr/>
          <p:nvPr/>
        </p:nvSpPr>
        <p:spPr>
          <a:xfrm>
            <a:off x="5377982" y="3212977"/>
            <a:ext cx="6366714" cy="1152129"/>
          </a:xfrm>
          <a:prstGeom prst="roundRect">
            <a:avLst/>
          </a:prstGeom>
          <a:solidFill>
            <a:schemeClr val="accent1">
              <a:lumMod val="40000"/>
              <a:lumOff val="60000"/>
              <a:alpha val="54000"/>
            </a:schemeClr>
          </a:solidFill>
          <a:ln w="25400">
            <a:solidFill>
              <a:schemeClr val="accent3">
                <a:lumMod val="75000"/>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latin typeface="Arial" panose="020B0604020202020204" pitchFamily="34" charset="0"/>
                <a:cs typeface="Arial" panose="020B0604020202020204" pitchFamily="34" charset="0"/>
              </a:rPr>
              <a:t>за участие в подконтрольной общественной организации</a:t>
            </a:r>
          </a:p>
        </p:txBody>
      </p:sp>
      <p:sp>
        <p:nvSpPr>
          <p:cNvPr id="9" name="Скругленный прямоугольник 8"/>
          <p:cNvSpPr/>
          <p:nvPr/>
        </p:nvSpPr>
        <p:spPr>
          <a:xfrm>
            <a:off x="5377982" y="4725144"/>
            <a:ext cx="6366714" cy="1152128"/>
          </a:xfrm>
          <a:prstGeom prst="roundRect">
            <a:avLst/>
          </a:prstGeom>
          <a:solidFill>
            <a:schemeClr val="accent1">
              <a:lumMod val="40000"/>
              <a:lumOff val="60000"/>
              <a:alpha val="54000"/>
            </a:schemeClr>
          </a:solidFill>
          <a:ln w="25400">
            <a:solidFill>
              <a:schemeClr val="accent3">
                <a:lumMod val="75000"/>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latin typeface="Arial" panose="020B0604020202020204" pitchFamily="34" charset="0"/>
                <a:cs typeface="Arial" panose="020B0604020202020204" pitchFamily="34" charset="0"/>
              </a:rPr>
              <a:t>за неверное отражение в справках о своих доходах и доходах супруга банковских счетов при заполнении сведений о них «по памяти»</a:t>
            </a:r>
          </a:p>
        </p:txBody>
      </p:sp>
      <p:sp>
        <p:nvSpPr>
          <p:cNvPr id="10" name="TextBox 9"/>
          <p:cNvSpPr txBox="1"/>
          <p:nvPr/>
        </p:nvSpPr>
        <p:spPr>
          <a:xfrm>
            <a:off x="1229852" y="1623279"/>
            <a:ext cx="3097148" cy="1200329"/>
          </a:xfrm>
          <a:prstGeom prst="rect">
            <a:avLst/>
          </a:prstGeom>
          <a:noFill/>
        </p:spPr>
        <p:txBody>
          <a:bodyPr wrap="square" rtlCol="0">
            <a:spAutoFit/>
          </a:bodyPr>
          <a:lstStyle/>
          <a:p>
            <a:pPr algn="ctr"/>
            <a:r>
              <a:rPr lang="ru-RU" sz="2400" b="1" dirty="0">
                <a:solidFill>
                  <a:schemeClr val="bg1"/>
                </a:solidFill>
                <a:latin typeface="Arial" panose="020B0604020202020204" pitchFamily="34" charset="0"/>
                <a:cs typeface="Arial" panose="020B0604020202020204" pitchFamily="34" charset="0"/>
              </a:rPr>
              <a:t>Увольнение в связи с утратой доверия</a:t>
            </a:r>
          </a:p>
        </p:txBody>
      </p:sp>
      <p:cxnSp>
        <p:nvCxnSpPr>
          <p:cNvPr id="11" name="Прямая со стрелкой 10"/>
          <p:cNvCxnSpPr/>
          <p:nvPr/>
        </p:nvCxnSpPr>
        <p:spPr>
          <a:xfrm>
            <a:off x="4583833" y="2189876"/>
            <a:ext cx="720078" cy="0"/>
          </a:xfrm>
          <a:prstGeom prst="straightConnector1">
            <a:avLst/>
          </a:prstGeom>
          <a:ln w="635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4583833" y="3789040"/>
            <a:ext cx="720078" cy="0"/>
          </a:xfrm>
          <a:prstGeom prst="straightConnector1">
            <a:avLst/>
          </a:prstGeom>
          <a:ln w="635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83833" y="5309980"/>
            <a:ext cx="720078" cy="0"/>
          </a:xfrm>
          <a:prstGeom prst="straightConnector1">
            <a:avLst/>
          </a:prstGeom>
          <a:ln w="635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Заголовок 1"/>
          <p:cNvSpPr>
            <a:spLocks noGrp="1"/>
          </p:cNvSpPr>
          <p:nvPr>
            <p:ph type="title"/>
          </p:nvPr>
        </p:nvSpPr>
        <p:spPr>
          <a:xfrm>
            <a:off x="522514" y="260351"/>
            <a:ext cx="11329060" cy="901699"/>
          </a:xfrm>
        </p:spPr>
        <p:txBody>
          <a:bodyPr>
            <a:normAutofit fontScale="90000"/>
          </a:bodyPr>
          <a:lstStyle/>
          <a:p>
            <a:pPr algn="ctr"/>
            <a:r>
              <a:rPr lang="ru-RU" altLang="ru-RU" sz="4000" b="1" dirty="0" smtClean="0">
                <a:latin typeface="Arial" panose="020B0604020202020204" pitchFamily="34" charset="0"/>
                <a:cs typeface="Arial" panose="020B0604020202020204" pitchFamily="34" charset="0"/>
              </a:rPr>
              <a:t>Примеры нарушений и мер дисциплинарной ответственности</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728482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235034" y="365125"/>
            <a:ext cx="10414660" cy="992188"/>
          </a:xfrm>
        </p:spPr>
        <p:txBody>
          <a:bodyPr>
            <a:normAutofit/>
          </a:bodyPr>
          <a:lstStyle/>
          <a:p>
            <a:pPr eaLnBrk="1" hangingPunct="1"/>
            <a:r>
              <a:rPr lang="ru-RU" altLang="ru-RU" sz="4000" b="1" dirty="0" smtClean="0">
                <a:latin typeface="Arial" panose="020B0604020202020204" pitchFamily="34" charset="0"/>
                <a:cs typeface="Arial" panose="020B0604020202020204" pitchFamily="34" charset="0"/>
              </a:rPr>
              <a:t>Увольнение  - основания</a:t>
            </a:r>
            <a:endParaRPr lang="ru-RU" altLang="ru-RU" sz="4000" b="1" dirty="0">
              <a:latin typeface="Arial" panose="020B0604020202020204" pitchFamily="34" charset="0"/>
              <a:cs typeface="Arial" panose="020B0604020202020204" pitchFamily="34" charset="0"/>
            </a:endParaRPr>
          </a:p>
        </p:txBody>
      </p:sp>
      <p:sp>
        <p:nvSpPr>
          <p:cNvPr id="5123" name="Rectangle 3"/>
          <p:cNvSpPr>
            <a:spLocks noGrp="1" noChangeArrowheads="1"/>
          </p:cNvSpPr>
          <p:nvPr>
            <p:ph type="body" idx="1"/>
          </p:nvPr>
        </p:nvSpPr>
        <p:spPr>
          <a:xfrm>
            <a:off x="249381" y="1454332"/>
            <a:ext cx="11625943" cy="5172100"/>
          </a:xfrm>
        </p:spPr>
        <p:txBody>
          <a:bodyPr>
            <a:normAutofit fontScale="55000" lnSpcReduction="20000"/>
          </a:bodyPr>
          <a:lstStyle/>
          <a:p>
            <a:pPr marL="0" indent="0">
              <a:buNone/>
            </a:pPr>
            <a:r>
              <a:rPr lang="ru-RU" altLang="ru-RU" b="1" dirty="0" smtClean="0">
                <a:latin typeface="Arial" panose="020B0604020202020204" pitchFamily="34" charset="0"/>
                <a:cs typeface="Arial" panose="020B0604020202020204" pitchFamily="34" charset="0"/>
              </a:rPr>
              <a:t>Для </a:t>
            </a:r>
            <a:r>
              <a:rPr lang="ru-RU" altLang="ru-RU" b="1" dirty="0">
                <a:latin typeface="Arial" panose="020B0604020202020204" pitchFamily="34" charset="0"/>
                <a:cs typeface="Arial" panose="020B0604020202020204" pitchFamily="34" charset="0"/>
              </a:rPr>
              <a:t>государственных служащих.</a:t>
            </a:r>
          </a:p>
          <a:p>
            <a:pPr marL="0" indent="0">
              <a:buNone/>
            </a:pPr>
            <a:r>
              <a:rPr lang="ru-RU" altLang="ru-RU" dirty="0" smtClean="0">
                <a:latin typeface="Arial" panose="020B0604020202020204" pitchFamily="34" charset="0"/>
                <a:cs typeface="Arial" panose="020B0604020202020204" pitchFamily="34" charset="0"/>
              </a:rPr>
              <a:t>- непринятие </a:t>
            </a:r>
            <a:r>
              <a:rPr lang="ru-RU" altLang="ru-RU" dirty="0">
                <a:latin typeface="Arial" panose="020B0604020202020204" pitchFamily="34" charset="0"/>
                <a:cs typeface="Arial" panose="020B0604020202020204" pitchFamily="34" charset="0"/>
              </a:rPr>
              <a:t>мер по предотвращению и (или) урегулированию конфликта интересов, стороной которого он является;</a:t>
            </a:r>
          </a:p>
          <a:p>
            <a:pPr marL="0" indent="0">
              <a:buNone/>
            </a:pPr>
            <a:r>
              <a:rPr lang="ru-RU" altLang="ru-RU" dirty="0" smtClean="0">
                <a:latin typeface="Arial" panose="020B0604020202020204" pitchFamily="34" charset="0"/>
                <a:cs typeface="Arial" panose="020B0604020202020204" pitchFamily="34" charset="0"/>
              </a:rPr>
              <a:t>- непредставление гражданским служащим сведений о своих доходах, расходах, об имуществе и обязательствах имущественного характера, а также о доходах, расходах, об имуществе и обязательствах имущественного характера своих супруги (супруга) и несовершеннолетних детей либо представления заведомо недостоверных или неполных сведений;</a:t>
            </a:r>
          </a:p>
          <a:p>
            <a:pPr marL="0" indent="0">
              <a:buNone/>
            </a:pPr>
            <a:r>
              <a:rPr lang="ru-RU" altLang="ru-RU" dirty="0" smtClean="0">
                <a:latin typeface="Arial" panose="020B0604020202020204" pitchFamily="34" charset="0"/>
                <a:cs typeface="Arial" panose="020B0604020202020204" pitchFamily="34" charset="0"/>
              </a:rPr>
              <a:t>- участие </a:t>
            </a:r>
            <a:r>
              <a:rPr lang="ru-RU" altLang="ru-RU" dirty="0">
                <a:latin typeface="Arial" panose="020B0604020202020204" pitchFamily="34" charset="0"/>
                <a:cs typeface="Arial" panose="020B0604020202020204" pitchFamily="34" charset="0"/>
              </a:rPr>
              <a:t>гражданского служащего на платной основе в деятельности органа управления коммерческой организацией, за исключением случаев, установленных федеральным законом;</a:t>
            </a:r>
          </a:p>
          <a:p>
            <a:pPr marL="0" indent="0">
              <a:buNone/>
            </a:pPr>
            <a:r>
              <a:rPr lang="ru-RU" altLang="ru-RU" dirty="0" smtClean="0">
                <a:latin typeface="Arial" panose="020B0604020202020204" pitchFamily="34" charset="0"/>
                <a:cs typeface="Arial" panose="020B0604020202020204" pitchFamily="34" charset="0"/>
              </a:rPr>
              <a:t>- осуществление </a:t>
            </a:r>
            <a:r>
              <a:rPr lang="ru-RU" altLang="ru-RU" dirty="0">
                <a:latin typeface="Arial" panose="020B0604020202020204" pitchFamily="34" charset="0"/>
                <a:cs typeface="Arial" panose="020B0604020202020204" pitchFamily="34" charset="0"/>
              </a:rPr>
              <a:t>гражданским служащим предпринимательской деятельности;</a:t>
            </a:r>
          </a:p>
          <a:p>
            <a:pPr marL="0" indent="0">
              <a:buNone/>
            </a:pPr>
            <a:r>
              <a:rPr lang="ru-RU" altLang="ru-RU" dirty="0" smtClean="0">
                <a:latin typeface="Arial" panose="020B0604020202020204" pitchFamily="34" charset="0"/>
                <a:cs typeface="Arial" panose="020B0604020202020204" pitchFamily="34" charset="0"/>
              </a:rPr>
              <a:t>- вхождение гражданского служащего в состав органов управления, попечительских или наблюдательных советов, иных органов иностранных некоммерческих неправительственных организаций и действующих на территории Российской Федерации их структурных подразделений, если иное не предусмотрено международным договором Российской Федерации или законодательством Российской Федерации;</a:t>
            </a:r>
          </a:p>
          <a:p>
            <a:pPr marL="0" indent="0">
              <a:buNone/>
            </a:pPr>
            <a:r>
              <a:rPr lang="ru-RU" altLang="ru-RU" dirty="0" smtClean="0">
                <a:latin typeface="Arial" panose="020B0604020202020204" pitchFamily="34" charset="0"/>
                <a:cs typeface="Arial" panose="020B0604020202020204" pitchFamily="34" charset="0"/>
              </a:rPr>
              <a:t>- нарушение </a:t>
            </a:r>
            <a:r>
              <a:rPr lang="ru-RU" altLang="ru-RU" dirty="0">
                <a:latin typeface="Arial" panose="020B0604020202020204" pitchFamily="34" charset="0"/>
                <a:cs typeface="Arial" panose="020B0604020202020204" pitchFamily="34" charset="0"/>
              </a:rPr>
              <a:t>гражданским служащим, его супругой (супругом) и несовершеннолетними детьми запрета открывать и иметь счета (вклады), хранить наличные денежные средства и ценности в иностранных банках, расположенных за пределами территории Российской Федерации, владеть и (или) пользоваться иностранными финансовыми </a:t>
            </a:r>
            <a:r>
              <a:rPr lang="ru-RU" altLang="ru-RU" dirty="0" smtClean="0">
                <a:latin typeface="Arial" panose="020B0604020202020204" pitchFamily="34" charset="0"/>
                <a:cs typeface="Arial" panose="020B0604020202020204" pitchFamily="34" charset="0"/>
              </a:rPr>
              <a:t>инструментами.</a:t>
            </a:r>
          </a:p>
          <a:p>
            <a:pPr marL="0" indent="0">
              <a:buNone/>
            </a:pPr>
            <a:r>
              <a:rPr lang="ru-RU" altLang="ru-RU" b="1" dirty="0" smtClean="0">
                <a:latin typeface="Arial" panose="020B0604020202020204" pitchFamily="34" charset="0"/>
                <a:cs typeface="Arial" panose="020B0604020202020204" pitchFamily="34" charset="0"/>
              </a:rPr>
              <a:t>Для муниципальных служащих.</a:t>
            </a:r>
          </a:p>
          <a:p>
            <a:pPr marL="0" indent="0">
              <a:buNone/>
            </a:pPr>
            <a:r>
              <a:rPr lang="ru-RU" altLang="ru-RU" dirty="0" smtClean="0">
                <a:latin typeface="Arial" panose="020B0604020202020204" pitchFamily="34" charset="0"/>
                <a:cs typeface="Arial" panose="020B0604020202020204" pitchFamily="34" charset="0"/>
              </a:rPr>
              <a:t>- непринятие </a:t>
            </a:r>
            <a:r>
              <a:rPr lang="ru-RU" altLang="ru-RU" dirty="0">
                <a:latin typeface="Arial" panose="020B0604020202020204" pitchFamily="34" charset="0"/>
                <a:cs typeface="Arial" panose="020B0604020202020204" pitchFamily="34" charset="0"/>
              </a:rPr>
              <a:t>мер по предотвращению и (или) урегулированию конфликта интересов, стороной которого он является;</a:t>
            </a:r>
          </a:p>
          <a:p>
            <a:pPr marL="0" indent="0">
              <a:buNone/>
            </a:pPr>
            <a:r>
              <a:rPr lang="ru-RU" altLang="ru-RU" dirty="0" smtClean="0">
                <a:latin typeface="Arial" panose="020B0604020202020204" pitchFamily="34" charset="0"/>
                <a:cs typeface="Arial" panose="020B0604020202020204" pitchFamily="34" charset="0"/>
              </a:rPr>
              <a:t>- непредставление </a:t>
            </a:r>
            <a:r>
              <a:rPr lang="ru-RU" altLang="ru-RU" dirty="0">
                <a:latin typeface="Arial" panose="020B0604020202020204" pitchFamily="34" charset="0"/>
                <a:cs typeface="Arial" panose="020B0604020202020204" pitchFamily="34" charset="0"/>
              </a:rPr>
              <a:t>гражданским служащим сведений о своих доходах, расходах, об имуществе и обязательствах имущественного характера, а также о доходах, расходах, об имуществе и обязательствах имущественного характера своих супруги (супруга) и несовершеннолетних детей либо представления заведомо недостоверных или неполных сведений.</a:t>
            </a:r>
          </a:p>
          <a:p>
            <a:r>
              <a:rPr lang="ru-RU" altLang="ru-RU" dirty="0" smtClean="0">
                <a:latin typeface="Arial" panose="020B0604020202020204" pitchFamily="34" charset="0"/>
                <a:cs typeface="Arial" panose="020B0604020202020204" pitchFamily="34" charset="0"/>
              </a:rPr>
              <a:t>При </a:t>
            </a:r>
            <a:r>
              <a:rPr lang="ru-RU" altLang="ru-RU" dirty="0">
                <a:latin typeface="Arial" panose="020B0604020202020204" pitchFamily="34" charset="0"/>
                <a:cs typeface="Arial" panose="020B0604020202020204" pitchFamily="34" charset="0"/>
              </a:rPr>
              <a:t>применении данного института учитываются характер совершенного служащим коррупционного правонарушения, его тяжесть, обстоятельства, при которых оно совершено, соблюдение других ограничений и запретов.</a:t>
            </a:r>
            <a:endParaRPr lang="ru-RU" altLang="ru-RU"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524385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1262" y="344385"/>
            <a:ext cx="11329059" cy="1211284"/>
          </a:xfrm>
        </p:spPr>
        <p:txBody>
          <a:bodyPr>
            <a:normAutofit/>
          </a:bodyPr>
          <a:lstStyle/>
          <a:p>
            <a:pPr algn="ctr" eaLnBrk="1" hangingPunct="1"/>
            <a:r>
              <a:rPr lang="ru-RU" altLang="ru-RU" sz="4000" b="1" dirty="0">
                <a:latin typeface="Arial" panose="020B0604020202020204" pitchFamily="34" charset="0"/>
                <a:cs typeface="Arial" panose="020B0604020202020204" pitchFamily="34" charset="0"/>
              </a:rPr>
              <a:t>Гражданско-правовая ответственность</a:t>
            </a:r>
          </a:p>
        </p:txBody>
      </p:sp>
      <p:sp>
        <p:nvSpPr>
          <p:cNvPr id="6147" name="Rectangle 3"/>
          <p:cNvSpPr>
            <a:spLocks noGrp="1" noChangeArrowheads="1"/>
          </p:cNvSpPr>
          <p:nvPr>
            <p:ph type="body" idx="1"/>
          </p:nvPr>
        </p:nvSpPr>
        <p:spPr>
          <a:xfrm>
            <a:off x="237507" y="1555669"/>
            <a:ext cx="11637818" cy="5094513"/>
          </a:xfrm>
        </p:spPr>
        <p:txBody>
          <a:bodyPr>
            <a:normAutofit lnSpcReduction="10000"/>
          </a:bodyPr>
          <a:lstStyle/>
          <a:p>
            <a:pPr algn="ctr" eaLnBrk="1" hangingPunct="1">
              <a:buFont typeface="Wingdings" panose="05000000000000000000" pitchFamily="2" charset="2"/>
              <a:buNone/>
            </a:pPr>
            <a:r>
              <a:rPr lang="ru-RU" altLang="ru-RU" sz="2600" dirty="0">
                <a:latin typeface="Arial" panose="020B0604020202020204" pitchFamily="34" charset="0"/>
                <a:cs typeface="Arial" panose="020B0604020202020204" pitchFamily="34" charset="0"/>
              </a:rPr>
              <a:t>	</a:t>
            </a:r>
            <a:r>
              <a:rPr lang="ru-RU" altLang="ru-RU" b="1" dirty="0" smtClean="0">
                <a:latin typeface="Arial" panose="020B0604020202020204" pitchFamily="34" charset="0"/>
                <a:cs typeface="Arial" panose="020B0604020202020204" pitchFamily="34" charset="0"/>
              </a:rPr>
              <a:t>Виды гражданско-правовой ответственности</a:t>
            </a:r>
            <a:endParaRPr lang="ru-RU" altLang="ru-RU" sz="2600" b="1" dirty="0" smtClean="0">
              <a:latin typeface="Arial" panose="020B0604020202020204" pitchFamily="34" charset="0"/>
              <a:cs typeface="Arial" panose="020B0604020202020204" pitchFamily="34" charset="0"/>
            </a:endParaRPr>
          </a:p>
          <a:p>
            <a:pPr eaLnBrk="1" hangingPunct="1">
              <a:buFont typeface="Wingdings" panose="05000000000000000000" pitchFamily="2" charset="2"/>
              <a:buNone/>
            </a:pPr>
            <a:r>
              <a:rPr lang="ru-RU" altLang="ru-RU" b="1" dirty="0" smtClean="0">
                <a:latin typeface="Arial" panose="020B0604020202020204" pitchFamily="34" charset="0"/>
                <a:cs typeface="Arial" panose="020B0604020202020204" pitchFamily="34" charset="0"/>
              </a:rPr>
              <a:t>  1) Компенсационная </a:t>
            </a:r>
            <a:r>
              <a:rPr lang="ru-RU" altLang="ru-RU" dirty="0" smtClean="0">
                <a:latin typeface="Arial" panose="020B0604020202020204" pitchFamily="34" charset="0"/>
                <a:cs typeface="Arial" panose="020B0604020202020204" pitchFamily="34" charset="0"/>
              </a:rPr>
              <a:t>- возмещение убытков, компенсация морального вреда (т.е. взыскание денег через суд)</a:t>
            </a:r>
          </a:p>
          <a:p>
            <a:pPr eaLnBrk="1" hangingPunct="1">
              <a:buFont typeface="Wingdings" panose="05000000000000000000" pitchFamily="2" charset="2"/>
              <a:buNone/>
            </a:pPr>
            <a:r>
              <a:rPr lang="ru-RU" altLang="ru-RU" dirty="0" smtClean="0">
                <a:latin typeface="Arial" panose="020B0604020202020204" pitchFamily="34" charset="0"/>
                <a:cs typeface="Arial" panose="020B0604020202020204" pitchFamily="34" charset="0"/>
              </a:rPr>
              <a:t>	</a:t>
            </a:r>
            <a:r>
              <a:rPr lang="ru-RU" altLang="ru-RU" i="1" dirty="0" smtClean="0">
                <a:latin typeface="Arial" panose="020B0604020202020204" pitchFamily="34" charset="0"/>
                <a:cs typeface="Arial" panose="020B0604020202020204" pitchFamily="34" charset="0"/>
              </a:rPr>
              <a:t>2) Штрафная - уплата неустойки (обычно по контрактам и договорам, т.е. в </a:t>
            </a:r>
            <a:r>
              <a:rPr lang="ru-RU" altLang="ru-RU" i="1" dirty="0" err="1" smtClean="0">
                <a:latin typeface="Arial" panose="020B0604020202020204" pitchFamily="34" charset="0"/>
                <a:cs typeface="Arial" panose="020B0604020202020204" pitchFamily="34" charset="0"/>
              </a:rPr>
              <a:t>антикоррупции</a:t>
            </a:r>
            <a:r>
              <a:rPr lang="ru-RU" altLang="ru-RU" i="1" dirty="0" smtClean="0">
                <a:latin typeface="Arial" panose="020B0604020202020204" pitchFamily="34" charset="0"/>
                <a:cs typeface="Arial" panose="020B0604020202020204" pitchFamily="34" charset="0"/>
              </a:rPr>
              <a:t> почти не встречается)</a:t>
            </a:r>
          </a:p>
          <a:p>
            <a:pPr eaLnBrk="1" hangingPunct="1">
              <a:buFont typeface="Wingdings" panose="05000000000000000000" pitchFamily="2" charset="2"/>
              <a:buNone/>
            </a:pPr>
            <a:r>
              <a:rPr lang="ru-RU" altLang="ru-RU" dirty="0" smtClean="0">
                <a:latin typeface="Arial" panose="020B0604020202020204" pitchFamily="34" charset="0"/>
                <a:cs typeface="Arial" panose="020B0604020202020204" pitchFamily="34" charset="0"/>
              </a:rPr>
              <a:t>	</a:t>
            </a:r>
            <a:r>
              <a:rPr lang="ru-RU" altLang="ru-RU" b="1" dirty="0" smtClean="0">
                <a:latin typeface="Arial" panose="020B0604020202020204" pitchFamily="34" charset="0"/>
                <a:cs typeface="Arial" panose="020B0604020202020204" pitchFamily="34" charset="0"/>
              </a:rPr>
              <a:t>3) Понуждение </a:t>
            </a:r>
            <a:r>
              <a:rPr lang="ru-RU" altLang="ru-RU" dirty="0" smtClean="0">
                <a:latin typeface="Arial" panose="020B0604020202020204" pitchFamily="34" charset="0"/>
                <a:cs typeface="Arial" panose="020B0604020202020204" pitchFamily="34" charset="0"/>
              </a:rPr>
              <a:t>- нарушитель понуждается к совершению каких-либо действий (отменить НПА, выдать разрешение и т.п.)</a:t>
            </a:r>
          </a:p>
          <a:p>
            <a:pPr eaLnBrk="1" hangingPunct="1">
              <a:buFont typeface="Arial" panose="020B0604020202020204" pitchFamily="34" charset="0"/>
              <a:buNone/>
            </a:pPr>
            <a:r>
              <a:rPr lang="ru-RU" altLang="ru-RU" b="1" dirty="0" smtClean="0">
                <a:solidFill>
                  <a:srgbClr val="0000FF"/>
                </a:solidFill>
                <a:latin typeface="Arial" panose="020B0604020202020204" pitchFamily="34" charset="0"/>
                <a:cs typeface="Arial" panose="020B0604020202020204" pitchFamily="34" charset="0"/>
              </a:rPr>
              <a:t>  4) Запретительная </a:t>
            </a:r>
            <a:r>
              <a:rPr lang="ru-RU" altLang="ru-RU" dirty="0" smtClean="0">
                <a:latin typeface="Arial" panose="020B0604020202020204" pitchFamily="34" charset="0"/>
                <a:cs typeface="Arial" panose="020B0604020202020204" pitchFamily="34" charset="0"/>
              </a:rPr>
              <a:t>- запреты, ограничения в правах в отношении правонарушителя (запрет заниматься какой-либо деятельностью, запрет занимать должности службы, обычно по итогу административного или уголовного дела, либо по решению суда)</a:t>
            </a:r>
          </a:p>
          <a:p>
            <a:pPr algn="ctr" eaLnBrk="1" hangingPunct="1">
              <a:buFont typeface="Wingdings" panose="05000000000000000000" pitchFamily="2" charset="2"/>
              <a:buNone/>
            </a:pPr>
            <a:r>
              <a:rPr lang="ru-RU" altLang="ru-RU" dirty="0" smtClean="0">
                <a:solidFill>
                  <a:srgbClr val="FF0000"/>
                </a:solidFill>
                <a:latin typeface="Arial" panose="020B0604020202020204" pitchFamily="34" charset="0"/>
                <a:cs typeface="Arial" panose="020B0604020202020204" pitchFamily="34" charset="0"/>
              </a:rPr>
              <a:t>Как правило, ответственность реализуется через суд</a:t>
            </a:r>
          </a:p>
        </p:txBody>
      </p:sp>
    </p:spTree>
    <p:extLst>
      <p:ext uri="{BB962C8B-B14F-4D97-AF65-F5344CB8AC3E}">
        <p14:creationId xmlns:p14="http://schemas.microsoft.com/office/powerpoint/2010/main" val="271896974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1262" y="344385"/>
            <a:ext cx="11329059" cy="1211284"/>
          </a:xfrm>
        </p:spPr>
        <p:txBody>
          <a:bodyPr>
            <a:normAutofit/>
          </a:bodyPr>
          <a:lstStyle/>
          <a:p>
            <a:pPr algn="ctr" eaLnBrk="1" hangingPunct="1"/>
            <a:r>
              <a:rPr lang="ru-RU" altLang="ru-RU" sz="4000" b="1" dirty="0">
                <a:latin typeface="Arial" panose="020B0604020202020204" pitchFamily="34" charset="0"/>
                <a:cs typeface="Arial" panose="020B0604020202020204" pitchFamily="34" charset="0"/>
              </a:rPr>
              <a:t>Гражданско-правовая ответственность</a:t>
            </a:r>
          </a:p>
        </p:txBody>
      </p:sp>
      <p:sp>
        <p:nvSpPr>
          <p:cNvPr id="6147" name="Rectangle 3"/>
          <p:cNvSpPr>
            <a:spLocks noGrp="1" noChangeArrowheads="1"/>
          </p:cNvSpPr>
          <p:nvPr>
            <p:ph type="body" idx="1"/>
          </p:nvPr>
        </p:nvSpPr>
        <p:spPr>
          <a:xfrm>
            <a:off x="285009" y="1662544"/>
            <a:ext cx="11649692" cy="4987637"/>
          </a:xfrm>
        </p:spPr>
        <p:txBody>
          <a:bodyPr>
            <a:normAutofit fontScale="92500" lnSpcReduction="20000"/>
          </a:bodyPr>
          <a:lstStyle/>
          <a:p>
            <a:r>
              <a:rPr lang="ru-RU" altLang="ru-RU" sz="2600" b="1" dirty="0">
                <a:latin typeface="Arial" panose="020B0604020202020204" pitchFamily="34" charset="0"/>
                <a:cs typeface="Arial" panose="020B0604020202020204" pitchFamily="34" charset="0"/>
              </a:rPr>
              <a:t>статья 16 </a:t>
            </a:r>
            <a:r>
              <a:rPr lang="ru-RU" altLang="ru-RU" sz="2600" b="1" dirty="0" smtClean="0">
                <a:latin typeface="Arial" panose="020B0604020202020204" pitchFamily="34" charset="0"/>
                <a:cs typeface="Arial" panose="020B0604020202020204" pitchFamily="34" charset="0"/>
              </a:rPr>
              <a:t>ГК РФ </a:t>
            </a:r>
            <a:r>
              <a:rPr lang="ru-RU" altLang="ru-RU" sz="2600" dirty="0" smtClean="0">
                <a:latin typeface="Arial" panose="020B0604020202020204" pitchFamily="34" charset="0"/>
                <a:cs typeface="Arial" panose="020B0604020202020204" pitchFamily="34" charset="0"/>
              </a:rPr>
              <a:t>- убытки</a:t>
            </a:r>
            <a:r>
              <a:rPr lang="ru-RU" altLang="ru-RU" sz="2600" dirty="0">
                <a:latin typeface="Arial" panose="020B0604020202020204" pitchFamily="34" charset="0"/>
                <a:cs typeface="Arial" panose="020B0604020202020204" pitchFamily="34" charset="0"/>
              </a:rPr>
              <a:t>, причиненные гражданину  или  юридическому  лицу  в  результате  незаконных  действий (бездействия) </a:t>
            </a:r>
            <a:r>
              <a:rPr lang="ru-RU" altLang="ru-RU" sz="2600" dirty="0" smtClean="0">
                <a:latin typeface="Arial" panose="020B0604020202020204" pitchFamily="34" charset="0"/>
                <a:cs typeface="Arial" panose="020B0604020202020204" pitchFamily="34" charset="0"/>
              </a:rPr>
              <a:t>органов  власти </a:t>
            </a:r>
            <a:r>
              <a:rPr lang="ru-RU" altLang="ru-RU" sz="2600" dirty="0">
                <a:latin typeface="Arial" panose="020B0604020202020204" pitchFamily="34" charset="0"/>
                <a:cs typeface="Arial" panose="020B0604020202020204" pitchFamily="34" charset="0"/>
              </a:rPr>
              <a:t>или должностных лиц этих органов, в том числе издания не соответствующего закону или иному правовому акту акта государственного органа или органа местного самоуправления,   подлежат   возмещению   </a:t>
            </a:r>
            <a:r>
              <a:rPr lang="ru-RU" altLang="ru-RU" sz="2600" dirty="0" smtClean="0">
                <a:latin typeface="Arial" panose="020B0604020202020204" pitchFamily="34" charset="0"/>
                <a:cs typeface="Arial" panose="020B0604020202020204" pitchFamily="34" charset="0"/>
              </a:rPr>
              <a:t>соответствующим органом; </a:t>
            </a:r>
          </a:p>
          <a:p>
            <a:r>
              <a:rPr lang="ru-RU" altLang="ru-RU" sz="2600" b="1" dirty="0" smtClean="0">
                <a:latin typeface="Arial" panose="020B0604020202020204" pitchFamily="34" charset="0"/>
                <a:cs typeface="Arial" panose="020B0604020202020204" pitchFamily="34" charset="0"/>
              </a:rPr>
              <a:t>статья  </a:t>
            </a:r>
            <a:r>
              <a:rPr lang="ru-RU" altLang="ru-RU" sz="2600" b="1" dirty="0">
                <a:latin typeface="Arial" panose="020B0604020202020204" pitchFamily="34" charset="0"/>
                <a:cs typeface="Arial" panose="020B0604020202020204" pitchFamily="34" charset="0"/>
              </a:rPr>
              <a:t>1069  </a:t>
            </a:r>
            <a:r>
              <a:rPr lang="ru-RU" altLang="ru-RU" sz="2600" b="1" dirty="0" smtClean="0">
                <a:latin typeface="Arial" panose="020B0604020202020204" pitchFamily="34" charset="0"/>
                <a:cs typeface="Arial" panose="020B0604020202020204" pitchFamily="34" charset="0"/>
              </a:rPr>
              <a:t>ГК РФ </a:t>
            </a:r>
            <a:r>
              <a:rPr lang="ru-RU" altLang="ru-RU" sz="2600" dirty="0" smtClean="0">
                <a:latin typeface="Arial" panose="020B0604020202020204" pitchFamily="34" charset="0"/>
                <a:cs typeface="Arial" panose="020B0604020202020204" pitchFamily="34" charset="0"/>
              </a:rPr>
              <a:t>вред</a:t>
            </a:r>
            <a:r>
              <a:rPr lang="ru-RU" altLang="ru-RU" sz="2600" dirty="0">
                <a:latin typeface="Arial" panose="020B0604020202020204" pitchFamily="34" charset="0"/>
                <a:cs typeface="Arial" panose="020B0604020202020204" pitchFamily="34" charset="0"/>
              </a:rPr>
              <a:t>,  причиненный гражданину  или  юридическому  лицу  в  результате  незаконных  действий (бездействия) </a:t>
            </a:r>
            <a:r>
              <a:rPr lang="ru-RU" altLang="ru-RU" sz="2600" dirty="0" smtClean="0">
                <a:latin typeface="Arial" panose="020B0604020202020204" pitchFamily="34" charset="0"/>
                <a:cs typeface="Arial" panose="020B0604020202020204" pitchFamily="34" charset="0"/>
              </a:rPr>
              <a:t>органов власти </a:t>
            </a:r>
            <a:r>
              <a:rPr lang="ru-RU" altLang="ru-RU" sz="2600" dirty="0">
                <a:latin typeface="Arial" panose="020B0604020202020204" pitchFamily="34" charset="0"/>
                <a:cs typeface="Arial" panose="020B0604020202020204" pitchFamily="34" charset="0"/>
              </a:rPr>
              <a:t>либо должностных  лиц  этих  органов,  в  том  числе  в  результате  издания  не соответствующего закону или иному правовому акту акта </a:t>
            </a:r>
            <a:r>
              <a:rPr lang="ru-RU" altLang="ru-RU" sz="2600" dirty="0" smtClean="0">
                <a:latin typeface="Arial" panose="020B0604020202020204" pitchFamily="34" charset="0"/>
                <a:cs typeface="Arial" panose="020B0604020202020204" pitchFamily="34" charset="0"/>
              </a:rPr>
              <a:t>органа власти, </a:t>
            </a:r>
            <a:r>
              <a:rPr lang="ru-RU" altLang="ru-RU" sz="2600" dirty="0">
                <a:latin typeface="Arial" panose="020B0604020202020204" pitchFamily="34" charset="0"/>
                <a:cs typeface="Arial" panose="020B0604020202020204" pitchFamily="34" charset="0"/>
              </a:rPr>
              <a:t>подлежит возмещению. </a:t>
            </a:r>
            <a:endParaRPr lang="ru-RU" altLang="ru-RU" sz="2600" dirty="0" smtClean="0">
              <a:latin typeface="Arial" panose="020B0604020202020204" pitchFamily="34" charset="0"/>
              <a:cs typeface="Arial" panose="020B0604020202020204" pitchFamily="34" charset="0"/>
            </a:endParaRPr>
          </a:p>
          <a:p>
            <a:pPr marL="0" indent="0">
              <a:buNone/>
            </a:pPr>
            <a:r>
              <a:rPr lang="ru-RU" altLang="ru-RU" b="1" dirty="0">
                <a:latin typeface="Arial" panose="020B0604020202020204" pitchFamily="34" charset="0"/>
                <a:cs typeface="Arial" panose="020B0604020202020204" pitchFamily="34" charset="0"/>
              </a:rPr>
              <a:t>Вред  </a:t>
            </a:r>
            <a:r>
              <a:rPr lang="ru-RU" altLang="ru-RU" b="1" dirty="0" smtClean="0">
                <a:latin typeface="Arial" panose="020B0604020202020204" pitchFamily="34" charset="0"/>
                <a:cs typeface="Arial" panose="020B0604020202020204" pitchFamily="34" charset="0"/>
              </a:rPr>
              <a:t>возмещается  </a:t>
            </a:r>
            <a:r>
              <a:rPr lang="ru-RU" altLang="ru-RU" b="1" dirty="0">
                <a:latin typeface="Arial" panose="020B0604020202020204" pitchFamily="34" charset="0"/>
                <a:cs typeface="Arial" panose="020B0604020202020204" pitchFamily="34" charset="0"/>
              </a:rPr>
              <a:t>за  </a:t>
            </a:r>
            <a:r>
              <a:rPr lang="ru-RU" altLang="ru-RU" b="1" dirty="0" smtClean="0">
                <a:latin typeface="Arial" panose="020B0604020202020204" pitchFamily="34" charset="0"/>
                <a:cs typeface="Arial" panose="020B0604020202020204" pitchFamily="34" charset="0"/>
              </a:rPr>
              <a:t>счет соответствующей казны </a:t>
            </a:r>
            <a:r>
              <a:rPr lang="ru-RU" altLang="ru-RU" b="1" dirty="0" smtClean="0">
                <a:solidFill>
                  <a:srgbClr val="FF0000"/>
                </a:solidFill>
                <a:latin typeface="Arial" panose="020B0604020202020204" pitchFamily="34" charset="0"/>
                <a:cs typeface="Arial" panose="020B0604020202020204" pitchFamily="34" charset="0"/>
              </a:rPr>
              <a:t>с регрессом</a:t>
            </a:r>
            <a:r>
              <a:rPr lang="ru-RU" altLang="ru-RU" dirty="0" smtClean="0">
                <a:latin typeface="Arial" panose="020B0604020202020204" pitchFamily="34" charset="0"/>
                <a:cs typeface="Arial" panose="020B0604020202020204" pitchFamily="34" charset="0"/>
              </a:rPr>
              <a:t>. </a:t>
            </a:r>
            <a:endParaRPr lang="ru-RU" altLang="ru-RU" dirty="0">
              <a:latin typeface="Arial" panose="020B0604020202020204" pitchFamily="34" charset="0"/>
              <a:cs typeface="Arial" panose="020B0604020202020204" pitchFamily="34" charset="0"/>
            </a:endParaRPr>
          </a:p>
          <a:p>
            <a:r>
              <a:rPr lang="ru-RU" altLang="ru-RU" dirty="0">
                <a:latin typeface="Arial" panose="020B0604020202020204" pitchFamily="34" charset="0"/>
                <a:cs typeface="Arial" panose="020B0604020202020204" pitchFamily="34" charset="0"/>
              </a:rPr>
              <a:t>Пунктом 3.1. </a:t>
            </a:r>
            <a:r>
              <a:rPr lang="ru-RU" altLang="ru-RU" dirty="0" smtClean="0">
                <a:latin typeface="Arial" panose="020B0604020202020204" pitchFamily="34" charset="0"/>
                <a:cs typeface="Arial" panose="020B0604020202020204" pitchFamily="34" charset="0"/>
              </a:rPr>
              <a:t>статьи 1081 ГК РФ предусмотрено</a:t>
            </a:r>
            <a:r>
              <a:rPr lang="ru-RU" altLang="ru-RU" dirty="0">
                <a:latin typeface="Arial" panose="020B0604020202020204" pitchFamily="34" charset="0"/>
                <a:cs typeface="Arial" panose="020B0604020202020204" pitchFamily="34" charset="0"/>
              </a:rPr>
              <a:t>, что </a:t>
            </a:r>
            <a:r>
              <a:rPr lang="ru-RU" altLang="ru-RU" dirty="0" smtClean="0">
                <a:latin typeface="Arial" panose="020B0604020202020204" pitchFamily="34" charset="0"/>
                <a:cs typeface="Arial" panose="020B0604020202020204" pitchFamily="34" charset="0"/>
              </a:rPr>
              <a:t>учреждение (орган власти) </a:t>
            </a:r>
            <a:r>
              <a:rPr lang="ru-RU" altLang="ru-RU" dirty="0">
                <a:latin typeface="Arial" panose="020B0604020202020204" pitchFamily="34" charset="0"/>
                <a:cs typeface="Arial" panose="020B0604020202020204" pitchFamily="34" charset="0"/>
              </a:rPr>
              <a:t>в случае возмещения ими вреда, причиненного по основаниям, изложенным в статье 1069, имеют </a:t>
            </a:r>
            <a:r>
              <a:rPr lang="ru-RU" altLang="ru-RU" b="1" dirty="0">
                <a:latin typeface="Arial" panose="020B0604020202020204" pitchFamily="34" charset="0"/>
                <a:cs typeface="Arial" panose="020B0604020202020204" pitchFamily="34" charset="0"/>
              </a:rPr>
              <a:t>право регресса </a:t>
            </a:r>
            <a:r>
              <a:rPr lang="ru-RU" altLang="ru-RU" dirty="0">
                <a:latin typeface="Arial" panose="020B0604020202020204" pitchFamily="34" charset="0"/>
                <a:cs typeface="Arial" panose="020B0604020202020204" pitchFamily="34" charset="0"/>
              </a:rPr>
              <a:t>к лицу, в связи  с  незаконными  действиями  (бездействием)  которого  произведено  указанное </a:t>
            </a:r>
            <a:r>
              <a:rPr lang="ru-RU" altLang="ru-RU" dirty="0" smtClean="0">
                <a:latin typeface="Arial" panose="020B0604020202020204" pitchFamily="34" charset="0"/>
                <a:cs typeface="Arial" panose="020B0604020202020204" pitchFamily="34" charset="0"/>
              </a:rPr>
              <a:t>возмещение (т.е. можно взыскать деньги с чиновника)</a:t>
            </a:r>
            <a:endParaRPr lang="ru-RU" altLang="ru-RU" dirty="0">
              <a:solidFill>
                <a:srgbClr val="FF0000"/>
              </a:solidFill>
              <a:latin typeface="Arial" panose="020B0604020202020204" pitchFamily="34" charset="0"/>
              <a:cs typeface="Arial" panose="020B0604020202020204" pitchFamily="34" charset="0"/>
            </a:endParaRPr>
          </a:p>
          <a:p>
            <a:endParaRPr lang="ru-RU" altLang="ru-RU"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182813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86887" y="356260"/>
            <a:ext cx="11245933" cy="831272"/>
          </a:xfrm>
        </p:spPr>
        <p:txBody>
          <a:bodyPr>
            <a:normAutofit/>
          </a:bodyPr>
          <a:lstStyle/>
          <a:p>
            <a:pPr algn="ctr" eaLnBrk="1" hangingPunct="1"/>
            <a:r>
              <a:rPr lang="ru-RU" altLang="ru-RU" sz="4000" b="1" dirty="0" smtClean="0">
                <a:latin typeface="Arial" panose="020B0604020202020204" pitchFamily="34" charset="0"/>
                <a:cs typeface="Arial" panose="020B0604020202020204" pitchFamily="34" charset="0"/>
              </a:rPr>
              <a:t>Уголовная ответственность</a:t>
            </a:r>
          </a:p>
        </p:txBody>
      </p:sp>
      <p:sp>
        <p:nvSpPr>
          <p:cNvPr id="8195" name="Rectangle 3"/>
          <p:cNvSpPr>
            <a:spLocks noGrp="1" noChangeArrowheads="1"/>
          </p:cNvSpPr>
          <p:nvPr>
            <p:ph type="body" idx="1"/>
          </p:nvPr>
        </p:nvSpPr>
        <p:spPr>
          <a:xfrm>
            <a:off x="486887" y="1436914"/>
            <a:ext cx="11352812" cy="5272644"/>
          </a:xfrm>
        </p:spPr>
        <p:txBody>
          <a:bodyPr>
            <a:normAutofit/>
          </a:bodyPr>
          <a:lstStyle/>
          <a:p>
            <a:pPr eaLnBrk="1" hangingPunct="1">
              <a:lnSpc>
                <a:spcPct val="80000"/>
              </a:lnSpc>
              <a:spcBef>
                <a:spcPct val="0"/>
              </a:spcBef>
            </a:pPr>
            <a:r>
              <a:rPr lang="ru-RU" altLang="ru-RU" sz="2000" dirty="0">
                <a:latin typeface="Arial" panose="020B0604020202020204" pitchFamily="34" charset="0"/>
                <a:cs typeface="Arial" panose="020B0604020202020204" pitchFamily="34" charset="0"/>
              </a:rPr>
              <a:t>Статья 159. Мошенничество </a:t>
            </a:r>
          </a:p>
          <a:p>
            <a:pPr eaLnBrk="1" hangingPunct="1">
              <a:lnSpc>
                <a:spcPct val="80000"/>
              </a:lnSpc>
              <a:spcBef>
                <a:spcPct val="0"/>
              </a:spcBef>
            </a:pPr>
            <a:r>
              <a:rPr lang="ru-RU" altLang="ru-RU" sz="2000" dirty="0">
                <a:latin typeface="Arial" panose="020B0604020202020204" pitchFamily="34" charset="0"/>
                <a:cs typeface="Arial" panose="020B0604020202020204" pitchFamily="34" charset="0"/>
              </a:rPr>
              <a:t>Статья 160. Присвоение или растрата</a:t>
            </a:r>
          </a:p>
          <a:p>
            <a:pPr eaLnBrk="1" hangingPunct="1">
              <a:lnSpc>
                <a:spcPct val="80000"/>
              </a:lnSpc>
              <a:spcBef>
                <a:spcPct val="0"/>
              </a:spcBef>
            </a:pPr>
            <a:r>
              <a:rPr lang="ru-RU" altLang="ru-RU" sz="2000" dirty="0">
                <a:latin typeface="Arial" panose="020B0604020202020204" pitchFamily="34" charset="0"/>
                <a:cs typeface="Arial" panose="020B0604020202020204" pitchFamily="34" charset="0"/>
              </a:rPr>
              <a:t>Статья 163. Вымогательство</a:t>
            </a:r>
          </a:p>
          <a:p>
            <a:pPr eaLnBrk="1" hangingPunct="1">
              <a:lnSpc>
                <a:spcPct val="80000"/>
              </a:lnSpc>
              <a:spcBef>
                <a:spcPct val="0"/>
              </a:spcBef>
            </a:pPr>
            <a:r>
              <a:rPr lang="ru-RU" altLang="ru-RU" sz="2000" dirty="0">
                <a:latin typeface="Arial" panose="020B0604020202020204" pitchFamily="34" charset="0"/>
                <a:cs typeface="Arial" panose="020B0604020202020204" pitchFamily="34" charset="0"/>
              </a:rPr>
              <a:t>Статья 171. Незаконное предпринимательство</a:t>
            </a:r>
          </a:p>
          <a:p>
            <a:pPr eaLnBrk="1" hangingPunct="1">
              <a:lnSpc>
                <a:spcPct val="80000"/>
              </a:lnSpc>
              <a:spcBef>
                <a:spcPct val="0"/>
              </a:spcBef>
            </a:pPr>
            <a:r>
              <a:rPr lang="ru-RU" altLang="ru-RU" sz="2000" dirty="0">
                <a:latin typeface="Arial" panose="020B0604020202020204" pitchFamily="34" charset="0"/>
                <a:cs typeface="Arial" panose="020B0604020202020204" pitchFamily="34" charset="0"/>
              </a:rPr>
              <a:t>Статья 178. Недопущение, ограничение или устранение конкуренции </a:t>
            </a:r>
          </a:p>
          <a:p>
            <a:pPr eaLnBrk="1" hangingPunct="1">
              <a:lnSpc>
                <a:spcPct val="80000"/>
              </a:lnSpc>
              <a:spcBef>
                <a:spcPct val="0"/>
              </a:spcBef>
            </a:pPr>
            <a:r>
              <a:rPr lang="ru-RU" altLang="ru-RU" sz="2000" dirty="0">
                <a:latin typeface="Arial" panose="020B0604020202020204" pitchFamily="34" charset="0"/>
                <a:cs typeface="Arial" panose="020B0604020202020204" pitchFamily="34" charset="0"/>
              </a:rPr>
              <a:t>Статья 179. Принуждение к совершению сделки или отказу от ее совершения</a:t>
            </a:r>
          </a:p>
          <a:p>
            <a:pPr eaLnBrk="1" hangingPunct="1">
              <a:lnSpc>
                <a:spcPct val="80000"/>
              </a:lnSpc>
              <a:spcBef>
                <a:spcPct val="0"/>
              </a:spcBef>
            </a:pPr>
            <a:r>
              <a:rPr lang="ru-RU" altLang="ru-RU" sz="2000" dirty="0" smtClean="0">
                <a:latin typeface="Arial" panose="020B0604020202020204" pitchFamily="34" charset="0"/>
                <a:cs typeface="Arial" panose="020B0604020202020204" pitchFamily="34" charset="0"/>
              </a:rPr>
              <a:t>Статья </a:t>
            </a:r>
            <a:r>
              <a:rPr lang="ru-RU" altLang="ru-RU" sz="2000" dirty="0">
                <a:latin typeface="Arial" panose="020B0604020202020204" pitchFamily="34" charset="0"/>
                <a:cs typeface="Arial" panose="020B0604020202020204" pitchFamily="34" charset="0"/>
              </a:rPr>
              <a:t>201. Злоупотребление полномочиями </a:t>
            </a:r>
          </a:p>
          <a:p>
            <a:pPr eaLnBrk="1" hangingPunct="1">
              <a:lnSpc>
                <a:spcPct val="80000"/>
              </a:lnSpc>
              <a:spcBef>
                <a:spcPct val="0"/>
              </a:spcBef>
            </a:pPr>
            <a:r>
              <a:rPr lang="ru-RU" altLang="ru-RU" sz="2000" dirty="0">
                <a:latin typeface="Arial" panose="020B0604020202020204" pitchFamily="34" charset="0"/>
                <a:cs typeface="Arial" panose="020B0604020202020204" pitchFamily="34" charset="0"/>
              </a:rPr>
              <a:t>Статья 204. Коммерческий подкуп</a:t>
            </a:r>
          </a:p>
          <a:p>
            <a:pPr eaLnBrk="1" hangingPunct="1">
              <a:lnSpc>
                <a:spcPct val="80000"/>
              </a:lnSpc>
              <a:spcBef>
                <a:spcPct val="0"/>
              </a:spcBef>
            </a:pPr>
            <a:r>
              <a:rPr lang="ru-RU" altLang="ru-RU" sz="2000" dirty="0">
                <a:latin typeface="Arial" panose="020B0604020202020204" pitchFamily="34" charset="0"/>
                <a:cs typeface="Arial" panose="020B0604020202020204" pitchFamily="34" charset="0"/>
              </a:rPr>
              <a:t>Статья 285. Злоупотребление должностными полномочиями </a:t>
            </a:r>
          </a:p>
          <a:p>
            <a:pPr eaLnBrk="1" hangingPunct="1">
              <a:lnSpc>
                <a:spcPct val="80000"/>
              </a:lnSpc>
              <a:spcBef>
                <a:spcPct val="0"/>
              </a:spcBef>
            </a:pPr>
            <a:r>
              <a:rPr lang="ru-RU" altLang="ru-RU" sz="2000" dirty="0">
                <a:latin typeface="Arial" panose="020B0604020202020204" pitchFamily="34" charset="0"/>
                <a:cs typeface="Arial" panose="020B0604020202020204" pitchFamily="34" charset="0"/>
              </a:rPr>
              <a:t>Статья 285.1. Нецелевое расходование бюджетных средств </a:t>
            </a:r>
          </a:p>
          <a:p>
            <a:pPr eaLnBrk="1" hangingPunct="1">
              <a:lnSpc>
                <a:spcPct val="80000"/>
              </a:lnSpc>
              <a:spcBef>
                <a:spcPct val="0"/>
              </a:spcBef>
            </a:pPr>
            <a:r>
              <a:rPr lang="ru-RU" altLang="ru-RU" sz="2000" dirty="0">
                <a:latin typeface="Arial" panose="020B0604020202020204" pitchFamily="34" charset="0"/>
                <a:cs typeface="Arial" panose="020B0604020202020204" pitchFamily="34" charset="0"/>
              </a:rPr>
              <a:t>Статья 285.2. Нецелевое расходование средств государственных внебюджетных фондов </a:t>
            </a:r>
          </a:p>
          <a:p>
            <a:pPr eaLnBrk="1" hangingPunct="1">
              <a:lnSpc>
                <a:spcPct val="80000"/>
              </a:lnSpc>
              <a:spcBef>
                <a:spcPct val="0"/>
              </a:spcBef>
            </a:pPr>
            <a:r>
              <a:rPr lang="ru-RU" altLang="ru-RU" sz="2000" dirty="0">
                <a:latin typeface="Arial" panose="020B0604020202020204" pitchFamily="34" charset="0"/>
                <a:cs typeface="Arial" panose="020B0604020202020204" pitchFamily="34" charset="0"/>
              </a:rPr>
              <a:t>Статья 286. Превышение должностных полномочий</a:t>
            </a:r>
          </a:p>
          <a:p>
            <a:pPr eaLnBrk="1" hangingPunct="1">
              <a:lnSpc>
                <a:spcPct val="80000"/>
              </a:lnSpc>
              <a:spcBef>
                <a:spcPct val="0"/>
              </a:spcBef>
            </a:pPr>
            <a:r>
              <a:rPr lang="ru-RU" altLang="ru-RU" sz="2000" dirty="0">
                <a:latin typeface="Arial" panose="020B0604020202020204" pitchFamily="34" charset="0"/>
                <a:cs typeface="Arial" panose="020B0604020202020204" pitchFamily="34" charset="0"/>
              </a:rPr>
              <a:t>Статья 288. Присвоение полномочий должностного лица</a:t>
            </a:r>
          </a:p>
          <a:p>
            <a:pPr eaLnBrk="1" hangingPunct="1">
              <a:lnSpc>
                <a:spcPct val="80000"/>
              </a:lnSpc>
              <a:spcBef>
                <a:spcPct val="0"/>
              </a:spcBef>
            </a:pPr>
            <a:r>
              <a:rPr lang="ru-RU" altLang="ru-RU" sz="2000" dirty="0">
                <a:latin typeface="Arial" panose="020B0604020202020204" pitchFamily="34" charset="0"/>
                <a:cs typeface="Arial" panose="020B0604020202020204" pitchFamily="34" charset="0"/>
              </a:rPr>
              <a:t>Статья 289. Незаконное участие в предпринимательской деятельности   </a:t>
            </a:r>
          </a:p>
          <a:p>
            <a:pPr eaLnBrk="1" hangingPunct="1">
              <a:lnSpc>
                <a:spcPct val="80000"/>
              </a:lnSpc>
              <a:spcBef>
                <a:spcPct val="0"/>
              </a:spcBef>
            </a:pPr>
            <a:r>
              <a:rPr lang="ru-RU" altLang="ru-RU" sz="2000" dirty="0">
                <a:latin typeface="Arial" panose="020B0604020202020204" pitchFamily="34" charset="0"/>
                <a:cs typeface="Arial" panose="020B0604020202020204" pitchFamily="34" charset="0"/>
              </a:rPr>
              <a:t>Статья 290. Получение взятки </a:t>
            </a:r>
          </a:p>
          <a:p>
            <a:pPr eaLnBrk="1" hangingPunct="1">
              <a:lnSpc>
                <a:spcPct val="80000"/>
              </a:lnSpc>
              <a:spcBef>
                <a:spcPct val="0"/>
              </a:spcBef>
            </a:pPr>
            <a:r>
              <a:rPr lang="ru-RU" altLang="ru-RU" sz="2000" dirty="0">
                <a:latin typeface="Arial" panose="020B0604020202020204" pitchFamily="34" charset="0"/>
                <a:cs typeface="Arial" panose="020B0604020202020204" pitchFamily="34" charset="0"/>
              </a:rPr>
              <a:t>Статья 291. Дача взятки </a:t>
            </a:r>
          </a:p>
          <a:p>
            <a:pPr eaLnBrk="1" hangingPunct="1">
              <a:lnSpc>
                <a:spcPct val="80000"/>
              </a:lnSpc>
              <a:spcBef>
                <a:spcPct val="0"/>
              </a:spcBef>
            </a:pPr>
            <a:r>
              <a:rPr lang="ru-RU" altLang="ru-RU" sz="2000" dirty="0">
                <a:latin typeface="Arial" panose="020B0604020202020204" pitchFamily="34" charset="0"/>
                <a:cs typeface="Arial" panose="020B0604020202020204" pitchFamily="34" charset="0"/>
              </a:rPr>
              <a:t>Статья 291.1. Посредничество во взяточничестве</a:t>
            </a:r>
          </a:p>
          <a:p>
            <a:pPr eaLnBrk="1" hangingPunct="1">
              <a:lnSpc>
                <a:spcPct val="80000"/>
              </a:lnSpc>
              <a:spcBef>
                <a:spcPct val="0"/>
              </a:spcBef>
            </a:pPr>
            <a:r>
              <a:rPr lang="ru-RU" altLang="ru-RU" sz="2000" dirty="0">
                <a:latin typeface="Arial" panose="020B0604020202020204" pitchFamily="34" charset="0"/>
                <a:cs typeface="Arial" panose="020B0604020202020204" pitchFamily="34" charset="0"/>
              </a:rPr>
              <a:t>Статья 292. Служебный подлог </a:t>
            </a:r>
          </a:p>
          <a:p>
            <a:pPr eaLnBrk="1" hangingPunct="1">
              <a:lnSpc>
                <a:spcPct val="80000"/>
              </a:lnSpc>
              <a:spcBef>
                <a:spcPct val="0"/>
              </a:spcBef>
            </a:pPr>
            <a:r>
              <a:rPr lang="ru-RU" altLang="ru-RU" sz="2000" dirty="0">
                <a:latin typeface="Arial" panose="020B0604020202020204" pitchFamily="34" charset="0"/>
                <a:cs typeface="Arial" panose="020B0604020202020204" pitchFamily="34" charset="0"/>
              </a:rPr>
              <a:t>Статья 293. Халатность </a:t>
            </a:r>
          </a:p>
          <a:p>
            <a:pPr eaLnBrk="1" hangingPunct="1">
              <a:lnSpc>
                <a:spcPct val="80000"/>
              </a:lnSpc>
              <a:spcBef>
                <a:spcPct val="0"/>
              </a:spcBef>
            </a:pPr>
            <a:r>
              <a:rPr lang="ru-RU" altLang="ru-RU" sz="2000" dirty="0">
                <a:latin typeface="Arial" panose="020B0604020202020204" pitchFamily="34" charset="0"/>
                <a:cs typeface="Arial" panose="020B0604020202020204" pitchFamily="34" charset="0"/>
              </a:rPr>
              <a:t>и другие</a:t>
            </a:r>
          </a:p>
        </p:txBody>
      </p:sp>
    </p:spTree>
    <p:extLst>
      <p:ext uri="{BB962C8B-B14F-4D97-AF65-F5344CB8AC3E}">
        <p14:creationId xmlns:p14="http://schemas.microsoft.com/office/powerpoint/2010/main" val="375894874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341911"/>
            <a:ext cx="11625943" cy="5427023"/>
          </a:xfrm>
        </p:spPr>
        <p:txBody>
          <a:bodyPr>
            <a:normAutofit/>
          </a:bodyPr>
          <a:lstStyle/>
          <a:p>
            <a:pPr marL="0" indent="0" algn="ctr">
              <a:spcBef>
                <a:spcPts val="600"/>
              </a:spcBef>
              <a:buNone/>
              <a:defRPr/>
            </a:pPr>
            <a:r>
              <a:rPr lang="ru-RU" sz="2400" b="1" dirty="0" smtClean="0">
                <a:latin typeface="Arial" panose="020B0604020202020204" pitchFamily="34" charset="0"/>
                <a:cs typeface="Arial" panose="020B0604020202020204" pitchFamily="34" charset="0"/>
                <a:sym typeface="Wingdings" panose="05000000000000000000" pitchFamily="2" charset="2"/>
              </a:rPr>
              <a:t>«Справедливость»:</a:t>
            </a:r>
          </a:p>
          <a:p>
            <a:pPr marL="0" indent="0">
              <a:spcBef>
                <a:spcPts val="600"/>
              </a:spcBef>
              <a:buNone/>
              <a:defRPr/>
            </a:pPr>
            <a:r>
              <a:rPr lang="ru-RU" sz="2400" b="1" dirty="0" smtClean="0">
                <a:latin typeface="Arial" panose="020B0604020202020204" pitchFamily="34" charset="0"/>
                <a:cs typeface="Arial" panose="020B0604020202020204" pitchFamily="34" charset="0"/>
                <a:sym typeface="Wingdings" panose="05000000000000000000" pitchFamily="2" charset="2"/>
              </a:rPr>
              <a:t>1</a:t>
            </a:r>
            <a:r>
              <a:rPr lang="ru-RU" sz="2400" b="1" dirty="0">
                <a:latin typeface="Arial" panose="020B0604020202020204" pitchFamily="34" charset="0"/>
                <a:cs typeface="Arial" panose="020B0604020202020204" pitchFamily="34" charset="0"/>
                <a:sym typeface="Wingdings" panose="05000000000000000000" pitchFamily="2" charset="2"/>
              </a:rPr>
              <a:t>. Понятные правила игры </a:t>
            </a:r>
            <a:r>
              <a:rPr lang="ru-RU" sz="2400" dirty="0" smtClean="0">
                <a:latin typeface="Arial" panose="020B0604020202020204" pitchFamily="34" charset="0"/>
                <a:cs typeface="Arial" panose="020B0604020202020204" pitchFamily="34" charset="0"/>
                <a:sym typeface="Wingdings" panose="05000000000000000000" pitchFamily="2" charset="2"/>
              </a:rPr>
              <a:t>– правила неясны </a:t>
            </a:r>
            <a:r>
              <a:rPr lang="ru-RU" sz="2400" dirty="0">
                <a:latin typeface="Arial" panose="020B0604020202020204" pitchFamily="34" charset="0"/>
                <a:cs typeface="Arial" panose="020B0604020202020204" pitchFamily="34" charset="0"/>
                <a:sym typeface="Wingdings" panose="05000000000000000000" pitchFamily="2" charset="2"/>
              </a:rPr>
              <a:t>и действуют, совершенно точно, не для </a:t>
            </a:r>
            <a:r>
              <a:rPr lang="ru-RU" sz="2400" dirty="0" smtClean="0">
                <a:latin typeface="Arial" panose="020B0604020202020204" pitchFamily="34" charset="0"/>
                <a:cs typeface="Arial" panose="020B0604020202020204" pitchFamily="34" charset="0"/>
                <a:sym typeface="Wingdings" panose="05000000000000000000" pitchFamily="2" charset="2"/>
              </a:rPr>
              <a:t>всех.</a:t>
            </a:r>
            <a:endParaRPr lang="ru-RU" sz="2400" dirty="0">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sz="2400" b="1" dirty="0">
                <a:latin typeface="Arial" panose="020B0604020202020204" pitchFamily="34" charset="0"/>
                <a:cs typeface="Arial" panose="020B0604020202020204" pitchFamily="34" charset="0"/>
                <a:sym typeface="Wingdings" panose="05000000000000000000" pitchFamily="2" charset="2"/>
              </a:rPr>
              <a:t>2. Неизбежность наказания за преступление </a:t>
            </a:r>
            <a:r>
              <a:rPr lang="ru-RU" sz="2400" dirty="0">
                <a:latin typeface="Arial" panose="020B0604020202020204" pitchFamily="34" charset="0"/>
                <a:cs typeface="Arial" panose="020B0604020202020204" pitchFamily="34" charset="0"/>
                <a:sym typeface="Wingdings" panose="05000000000000000000" pitchFamily="2" charset="2"/>
              </a:rPr>
              <a:t>- тоже есть свои нюансы. Или будет, или </a:t>
            </a:r>
            <a:r>
              <a:rPr lang="ru-RU" sz="2400" dirty="0" smtClean="0">
                <a:latin typeface="Arial" panose="020B0604020202020204" pitchFamily="34" charset="0"/>
                <a:cs typeface="Arial" panose="020B0604020202020204" pitchFamily="34" charset="0"/>
                <a:sym typeface="Wingdings" panose="05000000000000000000" pitchFamily="2" charset="2"/>
              </a:rPr>
              <a:t>нет.</a:t>
            </a:r>
            <a:endParaRPr lang="ru-RU" sz="2400" dirty="0">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sz="2400" b="1" dirty="0">
                <a:latin typeface="Arial" panose="020B0604020202020204" pitchFamily="34" charset="0"/>
                <a:cs typeface="Arial" panose="020B0604020202020204" pitchFamily="34" charset="0"/>
                <a:sym typeface="Wingdings" panose="05000000000000000000" pitchFamily="2" charset="2"/>
              </a:rPr>
              <a:t>3. Адекватность наказания совершенному </a:t>
            </a:r>
            <a:r>
              <a:rPr lang="ru-RU" sz="2400" b="1" dirty="0" smtClean="0">
                <a:latin typeface="Arial" panose="020B0604020202020204" pitchFamily="34" charset="0"/>
                <a:cs typeface="Arial" panose="020B0604020202020204" pitchFamily="34" charset="0"/>
                <a:sym typeface="Wingdings" panose="05000000000000000000" pitchFamily="2" charset="2"/>
              </a:rPr>
              <a:t>преступлению </a:t>
            </a:r>
            <a:r>
              <a:rPr lang="ru-RU" sz="2400" dirty="0" smtClean="0">
                <a:latin typeface="Arial" panose="020B0604020202020204" pitchFamily="34" charset="0"/>
                <a:cs typeface="Arial" panose="020B0604020202020204" pitchFamily="34" charset="0"/>
                <a:sym typeface="Wingdings" panose="05000000000000000000" pitchFamily="2" charset="2"/>
              </a:rPr>
              <a:t>– не всегда коррелирует. </a:t>
            </a:r>
          </a:p>
          <a:p>
            <a:pPr marL="0" indent="0" algn="ctr">
              <a:spcBef>
                <a:spcPts val="600"/>
              </a:spcBef>
              <a:buNone/>
              <a:defRPr/>
            </a:pPr>
            <a:r>
              <a:rPr lang="ru-RU" sz="2400" b="1" dirty="0" smtClean="0">
                <a:latin typeface="Arial" panose="020B0604020202020204" pitchFamily="34" charset="0"/>
                <a:cs typeface="Arial" panose="020B0604020202020204" pitchFamily="34" charset="0"/>
                <a:sym typeface="Wingdings" panose="05000000000000000000" pitchFamily="2" charset="2"/>
              </a:rPr>
              <a:t>Недостатки:</a:t>
            </a:r>
          </a:p>
          <a:p>
            <a:pPr algn="ctr">
              <a:spcBef>
                <a:spcPts val="600"/>
              </a:spcBef>
              <a:buFontTx/>
              <a:buChar char="-"/>
              <a:defRPr/>
            </a:pPr>
            <a:r>
              <a:rPr lang="ru-RU" sz="2400" dirty="0" smtClean="0">
                <a:latin typeface="Arial" panose="020B0604020202020204" pitchFamily="34" charset="0"/>
                <a:cs typeface="Arial" panose="020B0604020202020204" pitchFamily="34" charset="0"/>
                <a:sym typeface="Wingdings" panose="05000000000000000000" pitchFamily="2" charset="2"/>
              </a:rPr>
              <a:t>недостаточно изжита плановая система (ППП+1)</a:t>
            </a:r>
          </a:p>
          <a:p>
            <a:pPr algn="ctr">
              <a:spcBef>
                <a:spcPts val="600"/>
              </a:spcBef>
              <a:buFontTx/>
              <a:buChar char="-"/>
              <a:defRPr/>
            </a:pPr>
            <a:r>
              <a:rPr lang="ru-RU" sz="2400" dirty="0" smtClean="0">
                <a:latin typeface="Arial" panose="020B0604020202020204" pitchFamily="34" charset="0"/>
                <a:cs typeface="Arial" panose="020B0604020202020204" pitchFamily="34" charset="0"/>
                <a:sym typeface="Wingdings" panose="05000000000000000000" pitchFamily="2" charset="2"/>
              </a:rPr>
              <a:t>несовершенство формулировок УК РФ</a:t>
            </a:r>
          </a:p>
          <a:p>
            <a:pPr algn="ctr">
              <a:spcBef>
                <a:spcPts val="600"/>
              </a:spcBef>
              <a:buFontTx/>
              <a:buChar char="-"/>
              <a:defRPr/>
            </a:pPr>
            <a:endParaRPr lang="ru-RU" sz="2400" dirty="0" smtClean="0">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sz="2400" dirty="0" smtClean="0">
                <a:latin typeface="Arial" panose="020B0604020202020204" pitchFamily="34" charset="0"/>
                <a:cs typeface="Arial" panose="020B0604020202020204" pitchFamily="34" charset="0"/>
                <a:sym typeface="Wingdings" panose="05000000000000000000" pitchFamily="2" charset="2"/>
              </a:rPr>
              <a:t>По </a:t>
            </a:r>
            <a:r>
              <a:rPr lang="ru-RU" sz="2400" dirty="0">
                <a:latin typeface="Arial" panose="020B0604020202020204" pitchFamily="34" charset="0"/>
                <a:cs typeface="Arial" panose="020B0604020202020204" pitchFamily="34" charset="0"/>
                <a:sym typeface="Wingdings" panose="05000000000000000000" pitchFamily="2" charset="2"/>
              </a:rPr>
              <a:t>мнению Генеральной прокуратуры Российской Федерации, </a:t>
            </a:r>
            <a:r>
              <a:rPr lang="ru-RU" sz="2400" b="1" dirty="0">
                <a:solidFill>
                  <a:srgbClr val="C00000"/>
                </a:solidFill>
                <a:latin typeface="Arial" panose="020B0604020202020204" pitchFamily="34" charset="0"/>
                <a:cs typeface="Arial" panose="020B0604020202020204" pitchFamily="34" charset="0"/>
                <a:sym typeface="Wingdings" panose="05000000000000000000" pitchFamily="2" charset="2"/>
              </a:rPr>
              <a:t>снижение выявленных преступлений в сфере коррупции связано с "недостаточно результативной" работой силовиков, а не с уменьшением коррупции</a:t>
            </a:r>
          </a:p>
          <a:p>
            <a:pPr>
              <a:spcBef>
                <a:spcPts val="600"/>
              </a:spcBef>
              <a:buFontTx/>
              <a:buChar char="-"/>
              <a:defRPr/>
            </a:pPr>
            <a:endParaRPr lang="ru-RU" sz="2400"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Проблемы</a:t>
            </a:r>
            <a:endParaRPr lang="ru-RU" altLang="ru-RU" sz="4000" b="1" dirty="0">
              <a:latin typeface="Arial" panose="020B0604020202020204" pitchFamily="34" charset="0"/>
              <a:cs typeface="Arial" panose="020B0604020202020204" pitchFamily="34" charset="0"/>
            </a:endParaRPr>
          </a:p>
        </p:txBody>
      </p:sp>
      <p:sp>
        <p:nvSpPr>
          <p:cNvPr id="4" name="Прямоугольник 3"/>
          <p:cNvSpPr/>
          <p:nvPr/>
        </p:nvSpPr>
        <p:spPr>
          <a:xfrm>
            <a:off x="9322130" y="3676116"/>
            <a:ext cx="2529444" cy="599001"/>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28" tIns="45712" rIns="91428" bIns="45712" rtlCol="0" anchor="ctr"/>
          <a:lstStyle/>
          <a:p>
            <a:pPr algn="ctr">
              <a:defRPr>
                <a:latin typeface="Arial"/>
                <a:ea typeface="Arial"/>
                <a:cs typeface="Arial"/>
                <a:sym typeface="Arial"/>
              </a:defRPr>
            </a:pPr>
            <a:r>
              <a:rPr lang="ru-RU" sz="1600" b="1" dirty="0" smtClean="0">
                <a:solidFill>
                  <a:schemeClr val="tx1"/>
                </a:solidFill>
                <a:latin typeface="Arial" panose="020B0604020202020204" pitchFamily="34" charset="0"/>
                <a:cs typeface="Arial" panose="020B0604020202020204" pitchFamily="34" charset="0"/>
              </a:rPr>
              <a:t>ППП+1 = Показатель Прошлого Периода + 1</a:t>
            </a:r>
            <a:endParaRPr lang="ru-RU" sz="16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6229139"/>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a:bodyPr>
          <a:lstStyle/>
          <a:p>
            <a:pPr marL="0" indent="0">
              <a:spcBef>
                <a:spcPts val="600"/>
              </a:spcBef>
              <a:buNone/>
              <a:defRPr/>
            </a:pPr>
            <a:r>
              <a:rPr lang="ru-RU" sz="3200" dirty="0">
                <a:latin typeface="Arial" panose="020B0604020202020204" pitchFamily="34" charset="0"/>
                <a:cs typeface="Arial" panose="020B0604020202020204" pitchFamily="34" charset="0"/>
                <a:sym typeface="Wingdings" panose="05000000000000000000" pitchFamily="2" charset="2"/>
              </a:rPr>
              <a:t>(</a:t>
            </a:r>
            <a:r>
              <a:rPr lang="ru-RU" sz="3200" i="1" dirty="0">
                <a:latin typeface="Arial" panose="020B0604020202020204" pitchFamily="34" charset="0"/>
                <a:cs typeface="Arial" panose="020B0604020202020204" pitchFamily="34" charset="0"/>
                <a:sym typeface="Wingdings" panose="05000000000000000000" pitchFamily="2" charset="2"/>
              </a:rPr>
              <a:t>по информации Генеральной </a:t>
            </a:r>
            <a:r>
              <a:rPr lang="ru-RU" sz="3200" i="1" dirty="0" smtClean="0">
                <a:latin typeface="Arial" panose="020B0604020202020204" pitchFamily="34" charset="0"/>
                <a:cs typeface="Arial" panose="020B0604020202020204" pitchFamily="34" charset="0"/>
                <a:sym typeface="Wingdings" panose="05000000000000000000" pitchFamily="2" charset="2"/>
              </a:rPr>
              <a:t>прокуратуры, в год</a:t>
            </a:r>
            <a:r>
              <a:rPr lang="ru-RU" sz="3200" dirty="0" smtClean="0">
                <a:latin typeface="Arial" panose="020B0604020202020204" pitchFamily="34" charset="0"/>
                <a:cs typeface="Arial" panose="020B0604020202020204" pitchFamily="34" charset="0"/>
                <a:sym typeface="Wingdings" panose="05000000000000000000" pitchFamily="2" charset="2"/>
              </a:rPr>
              <a:t>)</a:t>
            </a:r>
            <a:endParaRPr lang="ru-RU" sz="3200"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Более </a:t>
            </a:r>
            <a:r>
              <a:rPr lang="ru-RU" sz="3600" dirty="0">
                <a:latin typeface="Arial" panose="020B0604020202020204" pitchFamily="34" charset="0"/>
                <a:cs typeface="Arial" panose="020B0604020202020204" pitchFamily="34" charset="0"/>
                <a:sym typeface="Wingdings" panose="05000000000000000000" pitchFamily="2" charset="2"/>
              </a:rPr>
              <a:t>60% осужденных за получение взятки </a:t>
            </a:r>
            <a:r>
              <a:rPr lang="ru-RU" sz="3600" dirty="0" smtClean="0">
                <a:latin typeface="Arial" panose="020B0604020202020204" pitchFamily="34" charset="0"/>
                <a:cs typeface="Arial" panose="020B0604020202020204" pitchFamily="34" charset="0"/>
                <a:sym typeface="Wingdings" panose="05000000000000000000" pitchFamily="2" charset="2"/>
              </a:rPr>
              <a:t>были </a:t>
            </a:r>
            <a:r>
              <a:rPr lang="ru-RU" sz="3600" dirty="0">
                <a:latin typeface="Arial" panose="020B0604020202020204" pitchFamily="34" charset="0"/>
                <a:cs typeface="Arial" panose="020B0604020202020204" pitchFamily="34" charset="0"/>
                <a:sym typeface="Wingdings" panose="05000000000000000000" pitchFamily="2" charset="2"/>
              </a:rPr>
              <a:t>пойманы на суммах до 10 тысяч </a:t>
            </a:r>
            <a:r>
              <a:rPr lang="ru-RU" sz="3600" dirty="0" smtClean="0">
                <a:latin typeface="Arial" panose="020B0604020202020204" pitchFamily="34" charset="0"/>
                <a:cs typeface="Arial" panose="020B0604020202020204" pitchFamily="34" charset="0"/>
                <a:sym typeface="Wingdings" panose="05000000000000000000" pitchFamily="2" charset="2"/>
              </a:rPr>
              <a:t>рублей</a:t>
            </a:r>
          </a:p>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В 25% </a:t>
            </a:r>
            <a:r>
              <a:rPr lang="ru-RU" sz="3600" dirty="0">
                <a:latin typeface="Arial" panose="020B0604020202020204" pitchFamily="34" charset="0"/>
                <a:cs typeface="Arial" panose="020B0604020202020204" pitchFamily="34" charset="0"/>
                <a:sym typeface="Wingdings" panose="05000000000000000000" pitchFamily="2" charset="2"/>
              </a:rPr>
              <a:t>уголовных дел с обвинительными приговорами сумма взятки составляла от 10 до 50 тысяч </a:t>
            </a:r>
            <a:r>
              <a:rPr lang="ru-RU" sz="3600" dirty="0" smtClean="0">
                <a:latin typeface="Arial" panose="020B0604020202020204" pitchFamily="34" charset="0"/>
                <a:cs typeface="Arial" panose="020B0604020202020204" pitchFamily="34" charset="0"/>
                <a:sym typeface="Wingdings" panose="05000000000000000000" pitchFamily="2" charset="2"/>
              </a:rPr>
              <a:t>рублей</a:t>
            </a:r>
          </a:p>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2% (30-50 человек) осуждены за </a:t>
            </a:r>
            <a:r>
              <a:rPr lang="ru-RU" sz="3600" dirty="0">
                <a:latin typeface="Arial" panose="020B0604020202020204" pitchFamily="34" charset="0"/>
                <a:cs typeface="Arial" panose="020B0604020202020204" pitchFamily="34" charset="0"/>
                <a:sym typeface="Wingdings" panose="05000000000000000000" pitchFamily="2" charset="2"/>
              </a:rPr>
              <a:t>получение взятки в размере более 1 млн. </a:t>
            </a:r>
            <a:r>
              <a:rPr lang="ru-RU" sz="3600" dirty="0" smtClean="0">
                <a:latin typeface="Arial" panose="020B0604020202020204" pitchFamily="34" charset="0"/>
                <a:cs typeface="Arial" panose="020B0604020202020204" pitchFamily="34" charset="0"/>
                <a:sym typeface="Wingdings" panose="05000000000000000000" pitchFamily="2" charset="2"/>
              </a:rPr>
              <a:t>рублей</a:t>
            </a:r>
            <a:endParaRPr lang="ru-RU" sz="3600"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Небольшая статистика по суммам</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287046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815948" cy="5266706"/>
          </a:xfrm>
        </p:spPr>
        <p:txBody>
          <a:bodyPr>
            <a:normAutofit/>
          </a:bodyPr>
          <a:lstStyle/>
          <a:p>
            <a:pPr>
              <a:spcBef>
                <a:spcPts val="600"/>
              </a:spcBef>
              <a:defRPr/>
            </a:pPr>
            <a:r>
              <a:rPr lang="ru-RU" sz="2000" dirty="0" smtClean="0">
                <a:latin typeface="Arial" panose="020B0604020202020204" pitchFamily="34" charset="0"/>
                <a:cs typeface="Arial" panose="020B0604020202020204" pitchFamily="34" charset="0"/>
                <a:sym typeface="Wingdings" panose="05000000000000000000" pitchFamily="2" charset="2"/>
              </a:rPr>
              <a:t>В марте 2019 г. возбуждено </a:t>
            </a:r>
            <a:r>
              <a:rPr lang="ru-RU" sz="2000" dirty="0">
                <a:latin typeface="Arial" panose="020B0604020202020204" pitchFamily="34" charset="0"/>
                <a:cs typeface="Arial" panose="020B0604020202020204" pitchFamily="34" charset="0"/>
                <a:sym typeface="Wingdings" panose="05000000000000000000" pitchFamily="2" charset="2"/>
              </a:rPr>
              <a:t>уголовное дело в отношении заместителя начальника управления – начальника территориального отдела государственного автодорожного надзора </a:t>
            </a:r>
            <a:r>
              <a:rPr lang="ru-RU" sz="2000" dirty="0" smtClean="0">
                <a:latin typeface="Arial" panose="020B0604020202020204" pitchFamily="34" charset="0"/>
                <a:cs typeface="Arial" panose="020B0604020202020204" pitchFamily="34" charset="0"/>
                <a:sym typeface="Wingdings" panose="05000000000000000000" pitchFamily="2" charset="2"/>
              </a:rPr>
              <a:t>по ч.1 </a:t>
            </a:r>
            <a:r>
              <a:rPr lang="ru-RU" sz="2000" dirty="0">
                <a:latin typeface="Arial" panose="020B0604020202020204" pitchFamily="34" charset="0"/>
                <a:cs typeface="Arial" panose="020B0604020202020204" pitchFamily="34" charset="0"/>
                <a:sym typeface="Wingdings" panose="05000000000000000000" pitchFamily="2" charset="2"/>
              </a:rPr>
              <a:t>ст. 286 УК </a:t>
            </a:r>
            <a:r>
              <a:rPr lang="ru-RU" sz="2000" dirty="0" smtClean="0">
                <a:latin typeface="Arial" panose="020B0604020202020204" pitchFamily="34" charset="0"/>
                <a:cs typeface="Arial" panose="020B0604020202020204" pitchFamily="34" charset="0"/>
                <a:sym typeface="Wingdings" panose="05000000000000000000" pitchFamily="2" charset="2"/>
              </a:rPr>
              <a:t>РФ (превышение полномочий). 57-летний </a:t>
            </a:r>
            <a:r>
              <a:rPr lang="ru-RU" sz="2000" dirty="0">
                <a:latin typeface="Arial" panose="020B0604020202020204" pitchFamily="34" charset="0"/>
                <a:cs typeface="Arial" panose="020B0604020202020204" pitchFamily="34" charset="0"/>
                <a:sym typeface="Wingdings" panose="05000000000000000000" pitchFamily="2" charset="2"/>
              </a:rPr>
              <a:t>подозреваемый, занимая должность начальника управления </a:t>
            </a:r>
            <a:r>
              <a:rPr lang="ru-RU" sz="2000" dirty="0" smtClean="0">
                <a:latin typeface="Arial" panose="020B0604020202020204" pitchFamily="34" charset="0"/>
                <a:cs typeface="Arial" panose="020B0604020202020204" pitchFamily="34" charset="0"/>
                <a:sym typeface="Wingdings" panose="05000000000000000000" pitchFamily="2" charset="2"/>
              </a:rPr>
              <a:t>издал </a:t>
            </a:r>
            <a:r>
              <a:rPr lang="ru-RU" sz="2000" dirty="0">
                <a:latin typeface="Arial" panose="020B0604020202020204" pitchFamily="34" charset="0"/>
                <a:cs typeface="Arial" panose="020B0604020202020204" pitchFamily="34" charset="0"/>
                <a:sym typeface="Wingdings" panose="05000000000000000000" pitchFamily="2" charset="2"/>
              </a:rPr>
              <a:t>приказ, в котором, из корыстных побуждений, завысил премию одному из работников управления</a:t>
            </a:r>
            <a:r>
              <a:rPr lang="ru-RU" sz="2000" dirty="0" smtClean="0">
                <a:latin typeface="Arial" panose="020B0604020202020204" pitchFamily="34" charset="0"/>
                <a:cs typeface="Arial" panose="020B0604020202020204" pitchFamily="34" charset="0"/>
                <a:sym typeface="Wingdings" panose="05000000000000000000" pitchFamily="2" charset="2"/>
              </a:rPr>
              <a:t>. После </a:t>
            </a:r>
            <a:r>
              <a:rPr lang="ru-RU" sz="2000" dirty="0">
                <a:latin typeface="Arial" panose="020B0604020202020204" pitchFamily="34" charset="0"/>
                <a:cs typeface="Arial" panose="020B0604020202020204" pitchFamily="34" charset="0"/>
                <a:sym typeface="Wingdings" panose="05000000000000000000" pitchFamily="2" charset="2"/>
              </a:rPr>
              <a:t>того, как сотрудник управления получил премиальные денежные средства, подозреваемый, с целью личного обогащения потребовал передать ему часть премиальных денежных средств, в размере 15 000 рублей.</a:t>
            </a:r>
          </a:p>
          <a:p>
            <a:pPr>
              <a:spcBef>
                <a:spcPts val="600"/>
              </a:spcBef>
              <a:defRPr/>
            </a:pPr>
            <a:r>
              <a:rPr lang="ru-RU" sz="2000" dirty="0" smtClean="0">
                <a:latin typeface="Arial" panose="020B0604020202020204" pitchFamily="34" charset="0"/>
                <a:cs typeface="Arial" panose="020B0604020202020204" pitchFamily="34" charset="0"/>
                <a:sym typeface="Wingdings" panose="05000000000000000000" pitchFamily="2" charset="2"/>
              </a:rPr>
              <a:t>Отделом </a:t>
            </a:r>
            <a:r>
              <a:rPr lang="ru-RU" sz="2000" dirty="0">
                <a:latin typeface="Arial" panose="020B0604020202020204" pitchFamily="34" charset="0"/>
                <a:cs typeface="Arial" panose="020B0604020202020204" pitchFamily="34" charset="0"/>
                <a:sym typeface="Wingdings" panose="05000000000000000000" pitchFamily="2" charset="2"/>
              </a:rPr>
              <a:t>по расследованию особо важных дел следственного управления СК России </a:t>
            </a:r>
            <a:r>
              <a:rPr lang="ru-RU" sz="2000" dirty="0" smtClean="0">
                <a:latin typeface="Arial" panose="020B0604020202020204" pitchFamily="34" charset="0"/>
                <a:cs typeface="Arial" panose="020B0604020202020204" pitchFamily="34" charset="0"/>
                <a:sym typeface="Wingdings" panose="05000000000000000000" pitchFamily="2" charset="2"/>
              </a:rPr>
              <a:t>предъявлено </a:t>
            </a:r>
            <a:r>
              <a:rPr lang="ru-RU" sz="2000" dirty="0">
                <a:latin typeface="Arial" panose="020B0604020202020204" pitchFamily="34" charset="0"/>
                <a:cs typeface="Arial" panose="020B0604020202020204" pitchFamily="34" charset="0"/>
                <a:sym typeface="Wingdings" panose="05000000000000000000" pitchFamily="2" charset="2"/>
              </a:rPr>
              <a:t>обвинение бывшему заместителю председателя </a:t>
            </a:r>
            <a:r>
              <a:rPr lang="ru-RU" sz="2000" dirty="0" smtClean="0">
                <a:latin typeface="Arial" panose="020B0604020202020204" pitchFamily="34" charset="0"/>
                <a:cs typeface="Arial" panose="020B0604020202020204" pitchFamily="34" charset="0"/>
                <a:sym typeface="Wingdings" panose="05000000000000000000" pitchFamily="2" charset="2"/>
              </a:rPr>
              <a:t>правительства. </a:t>
            </a:r>
            <a:r>
              <a:rPr lang="ru-RU" sz="2000" dirty="0">
                <a:latin typeface="Arial" panose="020B0604020202020204" pitchFamily="34" charset="0"/>
                <a:cs typeface="Arial" panose="020B0604020202020204" pitchFamily="34" charset="0"/>
                <a:sym typeface="Wingdings" panose="05000000000000000000" pitchFamily="2" charset="2"/>
              </a:rPr>
              <a:t>Он обвиняется в совершении преступления, предусмотренного ч.6 ст. 290 УК РФ (получение взятки в особо крупном размере</a:t>
            </a:r>
            <a:r>
              <a:rPr lang="ru-RU" sz="2000" dirty="0" smtClean="0">
                <a:latin typeface="Arial" panose="020B0604020202020204" pitchFamily="34" charset="0"/>
                <a:cs typeface="Arial" panose="020B0604020202020204" pitchFamily="34" charset="0"/>
                <a:sym typeface="Wingdings" panose="05000000000000000000" pitchFamily="2" charset="2"/>
              </a:rPr>
              <a:t>). По </a:t>
            </a:r>
            <a:r>
              <a:rPr lang="ru-RU" sz="2000" dirty="0">
                <a:latin typeface="Arial" panose="020B0604020202020204" pitchFamily="34" charset="0"/>
                <a:cs typeface="Arial" panose="020B0604020202020204" pitchFamily="34" charset="0"/>
                <a:sym typeface="Wingdings" panose="05000000000000000000" pitchFamily="2" charset="2"/>
              </a:rPr>
              <a:t>версии следствия, в 2016 году </a:t>
            </a:r>
            <a:r>
              <a:rPr lang="ru-RU" sz="2000" dirty="0" smtClean="0">
                <a:latin typeface="Arial" panose="020B0604020202020204" pitchFamily="34" charset="0"/>
                <a:cs typeface="Arial" panose="020B0604020202020204" pitchFamily="34" charset="0"/>
                <a:sym typeface="Wingdings" panose="05000000000000000000" pitchFamily="2" charset="2"/>
              </a:rPr>
              <a:t>он </a:t>
            </a:r>
            <a:r>
              <a:rPr lang="ru-RU" sz="2000" dirty="0">
                <a:latin typeface="Arial" panose="020B0604020202020204" pitchFamily="34" charset="0"/>
                <a:cs typeface="Arial" panose="020B0604020202020204" pitchFamily="34" charset="0"/>
                <a:sym typeface="Wingdings" panose="05000000000000000000" pitchFamily="2" charset="2"/>
              </a:rPr>
              <a:t>получил от директора коммерческой организации взятку в сумме более 1 миллиона рублей в виде безвозмездного строительства силами данной коммерческой организации сети холодного водоснабжения к жилому дому обвиняемого, расположенного в </a:t>
            </a:r>
            <a:r>
              <a:rPr lang="ru-RU" sz="2000" dirty="0" smtClean="0">
                <a:latin typeface="Arial" panose="020B0604020202020204" pitchFamily="34" charset="0"/>
                <a:cs typeface="Arial" panose="020B0604020202020204" pitchFamily="34" charset="0"/>
                <a:sym typeface="Wingdings" panose="05000000000000000000" pitchFamily="2" charset="2"/>
              </a:rPr>
              <a:t>поселке, а </a:t>
            </a:r>
            <a:r>
              <a:rPr lang="ru-RU" sz="2000" dirty="0">
                <a:latin typeface="Arial" panose="020B0604020202020204" pitchFamily="34" charset="0"/>
                <a:cs typeface="Arial" panose="020B0604020202020204" pitchFamily="34" charset="0"/>
                <a:sym typeface="Wingdings" panose="05000000000000000000" pitchFamily="2" charset="2"/>
              </a:rPr>
              <a:t>в 2018 году </a:t>
            </a:r>
            <a:r>
              <a:rPr lang="ru-RU" sz="2000" dirty="0" smtClean="0">
                <a:latin typeface="Arial" panose="020B0604020202020204" pitchFamily="34" charset="0"/>
                <a:cs typeface="Arial" panose="020B0604020202020204" pitchFamily="34" charset="0"/>
                <a:sym typeface="Wingdings" panose="05000000000000000000" pitchFamily="2" charset="2"/>
              </a:rPr>
              <a:t>по требованию обвиняемого директор ООО безвозмездно </a:t>
            </a:r>
            <a:r>
              <a:rPr lang="ru-RU" sz="2000" dirty="0">
                <a:latin typeface="Arial" panose="020B0604020202020204" pitchFamily="34" charset="0"/>
                <a:cs typeface="Arial" panose="020B0604020202020204" pitchFamily="34" charset="0"/>
                <a:sym typeface="Wingdings" panose="05000000000000000000" pitchFamily="2" charset="2"/>
              </a:rPr>
              <a:t>предоставил отделочные материалы для ремонта комнаты отдыха дежурного войсковой части, где проходил срочную службу сын представителя власти.</a:t>
            </a:r>
            <a:endParaRPr lang="ru-RU" sz="2000" dirty="0" smtClean="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endParaRPr lang="ru-RU" sz="1800"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Примеры уголовных дел на рассмотрении</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319878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815948" cy="5266706"/>
          </a:xfrm>
        </p:spPr>
        <p:txBody>
          <a:bodyPr>
            <a:noAutofit/>
          </a:bodyPr>
          <a:lstStyle/>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В июне 2020 г. </a:t>
            </a:r>
            <a:r>
              <a:rPr lang="ru-RU" dirty="0">
                <a:latin typeface="Arial" panose="020B0604020202020204" pitchFamily="34" charset="0"/>
                <a:cs typeface="Arial" panose="020B0604020202020204" pitchFamily="34" charset="0"/>
                <a:sym typeface="Wingdings" panose="05000000000000000000" pitchFamily="2" charset="2"/>
              </a:rPr>
              <a:t>Следственное управление СК РФ </a:t>
            </a:r>
            <a:r>
              <a:rPr lang="ru-RU" dirty="0" smtClean="0">
                <a:latin typeface="Arial" panose="020B0604020202020204" pitchFamily="34" charset="0"/>
                <a:cs typeface="Arial" panose="020B0604020202020204" pitchFamily="34" charset="0"/>
                <a:sym typeface="Wingdings" panose="05000000000000000000" pitchFamily="2" charset="2"/>
              </a:rPr>
              <a:t>возбудило </a:t>
            </a:r>
            <a:r>
              <a:rPr lang="ru-RU" dirty="0">
                <a:latin typeface="Arial" panose="020B0604020202020204" pitchFamily="34" charset="0"/>
                <a:cs typeface="Arial" panose="020B0604020202020204" pitchFamily="34" charset="0"/>
                <a:sym typeface="Wingdings" panose="05000000000000000000" pitchFamily="2" charset="2"/>
              </a:rPr>
              <a:t>уголовное </a:t>
            </a:r>
            <a:r>
              <a:rPr lang="ru-RU" dirty="0" smtClean="0">
                <a:latin typeface="Arial" panose="020B0604020202020204" pitchFamily="34" charset="0"/>
                <a:cs typeface="Arial" panose="020B0604020202020204" pitchFamily="34" charset="0"/>
                <a:sym typeface="Wingdings" panose="05000000000000000000" pitchFamily="2" charset="2"/>
              </a:rPr>
              <a:t>дело в отношении министра Кировской области. Обвиняется в растрате и злоупотреблении полномочиями при закупке специальных технических средств (дорожных </a:t>
            </a:r>
            <a:r>
              <a:rPr lang="ru-RU" dirty="0" err="1" smtClean="0">
                <a:latin typeface="Arial" panose="020B0604020202020204" pitchFamily="34" charset="0"/>
                <a:cs typeface="Arial" panose="020B0604020202020204" pitchFamily="34" charset="0"/>
                <a:sym typeface="Wingdings" panose="05000000000000000000" pitchFamily="2" charset="2"/>
              </a:rPr>
              <a:t>фотовидеокамер</a:t>
            </a:r>
            <a:r>
              <a:rPr lang="ru-RU" dirty="0" smtClean="0">
                <a:latin typeface="Arial" panose="020B0604020202020204" pitchFamily="34" charset="0"/>
                <a:cs typeface="Arial" panose="020B0604020202020204" pitchFamily="34" charset="0"/>
                <a:sym typeface="Wingdings" panose="05000000000000000000" pitchFamily="2" charset="2"/>
              </a:rPr>
              <a:t>), сумма ущерба свыше 78 млн. руб.</a:t>
            </a: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26 мая 2020 г. арестован заместитель прокурора Волгограда по подозрению во взяточничестве. Сумма взятки 3 </a:t>
            </a:r>
            <a:r>
              <a:rPr lang="ru-RU" dirty="0" err="1" smtClean="0">
                <a:latin typeface="Arial" panose="020B0604020202020204" pitchFamily="34" charset="0"/>
                <a:cs typeface="Arial" panose="020B0604020202020204" pitchFamily="34" charset="0"/>
                <a:sym typeface="Wingdings" panose="05000000000000000000" pitchFamily="2" charset="2"/>
              </a:rPr>
              <a:t>млн.руб</a:t>
            </a:r>
            <a:r>
              <a:rPr lang="ru-RU" dirty="0" smtClean="0">
                <a:latin typeface="Arial" panose="020B0604020202020204" pitchFamily="34" charset="0"/>
                <a:cs typeface="Arial" panose="020B0604020202020204" pitchFamily="34" charset="0"/>
                <a:sym typeface="Wingdings" panose="05000000000000000000" pitchFamily="2" charset="2"/>
              </a:rPr>
              <a:t>.</a:t>
            </a: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В Приморье судят двух сотрудников ГИБДД, которые в декабре 2019 г. попались на взятках 20 и 15 </a:t>
            </a:r>
            <a:r>
              <a:rPr lang="ru-RU" dirty="0" err="1" smtClean="0">
                <a:latin typeface="Arial" panose="020B0604020202020204" pitchFamily="34" charset="0"/>
                <a:cs typeface="Arial" panose="020B0604020202020204" pitchFamily="34" charset="0"/>
                <a:sym typeface="Wingdings" panose="05000000000000000000" pitchFamily="2" charset="2"/>
              </a:rPr>
              <a:t>тыс.руб</a:t>
            </a:r>
            <a:r>
              <a:rPr lang="ru-RU" dirty="0" smtClean="0">
                <a:latin typeface="Arial" panose="020B0604020202020204" pitchFamily="34" charset="0"/>
                <a:cs typeface="Arial" panose="020B0604020202020204" pitchFamily="34" charset="0"/>
                <a:sym typeface="Wingdings" panose="05000000000000000000" pitchFamily="2" charset="2"/>
              </a:rPr>
              <a:t>.</a:t>
            </a:r>
            <a:endParaRPr lang="ru-RU"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Примеры уголовных дел на рассмотрении</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3641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80010" y="201881"/>
            <a:ext cx="11186556" cy="1710045"/>
          </a:xfrm>
        </p:spPr>
        <p:txBody>
          <a:bodyPr>
            <a:normAutofit/>
          </a:bodyPr>
          <a:lstStyle/>
          <a:p>
            <a:pPr algn="ctr">
              <a:lnSpc>
                <a:spcPct val="100000"/>
              </a:lnSpc>
            </a:pPr>
            <a:r>
              <a:rPr lang="ru-RU" sz="2400" b="1" dirty="0" smtClean="0">
                <a:solidFill>
                  <a:srgbClr val="C00000"/>
                </a:solidFill>
                <a:latin typeface="Arial" panose="020B0604020202020204" pitchFamily="34" charset="0"/>
                <a:cs typeface="Arial" panose="020B0604020202020204" pitchFamily="34" charset="0"/>
              </a:rPr>
              <a:t>Критерии</a:t>
            </a:r>
            <a:r>
              <a:rPr lang="ru-RU" sz="2400" b="1" dirty="0" smtClean="0">
                <a:latin typeface="Arial" panose="020B0604020202020204" pitchFamily="34" charset="0"/>
                <a:cs typeface="Arial" panose="020B0604020202020204" pitchFamily="34" charset="0"/>
              </a:rPr>
              <a:t> оценки эффективности</a:t>
            </a:r>
            <a:r>
              <a:rPr lang="en-US" sz="2400" b="1" dirty="0" smtClean="0">
                <a:latin typeface="Arial" panose="020B0604020202020204" pitchFamily="34" charset="0"/>
                <a:cs typeface="Arial" panose="020B0604020202020204" pitchFamily="34" charset="0"/>
              </a:rPr>
              <a:t> [</a:t>
            </a:r>
            <a:r>
              <a:rPr lang="ru-RU" sz="2400" b="1" dirty="0" smtClean="0">
                <a:solidFill>
                  <a:srgbClr val="FF0000"/>
                </a:solidFill>
                <a:latin typeface="Arial" panose="020B0604020202020204" pitchFamily="34" charset="0"/>
                <a:cs typeface="Arial" panose="020B0604020202020204" pitchFamily="34" charset="0"/>
              </a:rPr>
              <a:t>прокуратурой</a:t>
            </a:r>
            <a:r>
              <a:rPr lang="en-US" sz="2400" b="1" dirty="0" smtClean="0">
                <a:latin typeface="Arial" panose="020B0604020202020204" pitchFamily="34" charset="0"/>
                <a:cs typeface="Arial" panose="020B0604020202020204" pitchFamily="34" charset="0"/>
              </a:rPr>
              <a:t>]</a:t>
            </a:r>
            <a:r>
              <a:rPr lang="ru-RU" sz="2400" b="1" dirty="0" smtClean="0">
                <a:latin typeface="Arial" panose="020B0604020202020204" pitchFamily="34" charset="0"/>
                <a:cs typeface="Arial" panose="020B0604020202020204" pitchFamily="34" charset="0"/>
              </a:rPr>
              <a:t> работы органов и лиц, ответственных за предупреждение (профилактику) коррупции</a:t>
            </a:r>
            <a:br>
              <a:rPr lang="ru-RU" sz="2400" b="1" dirty="0" smtClean="0">
                <a:latin typeface="Arial" panose="020B0604020202020204" pitchFamily="34" charset="0"/>
                <a:cs typeface="Arial" panose="020B0604020202020204" pitchFamily="34" charset="0"/>
              </a:rPr>
            </a:br>
            <a:r>
              <a:rPr lang="ru-RU" sz="2400" b="1" i="1" dirty="0" smtClean="0">
                <a:latin typeface="Arial" panose="020B0604020202020204" pitchFamily="34" charset="0"/>
                <a:cs typeface="Arial" panose="020B0604020202020204" pitchFamily="34" charset="0"/>
              </a:rPr>
              <a:t>(на примере органа государственной власти)</a:t>
            </a:r>
            <a:endParaRPr lang="ru-RU" altLang="ru-RU" sz="2400" b="1" i="1" dirty="0">
              <a:latin typeface="Arial" panose="020B0604020202020204" pitchFamily="34" charset="0"/>
              <a:cs typeface="Arial" panose="020B0604020202020204" pitchFamily="34" charset="0"/>
            </a:endParaRPr>
          </a:p>
        </p:txBody>
      </p:sp>
      <p:sp>
        <p:nvSpPr>
          <p:cNvPr id="3" name="Объект 2"/>
          <p:cNvSpPr>
            <a:spLocks noGrp="1"/>
          </p:cNvSpPr>
          <p:nvPr>
            <p:ph sz="half" idx="1"/>
          </p:nvPr>
        </p:nvSpPr>
        <p:spPr/>
        <p:txBody>
          <a:bodyPr>
            <a:normAutofit fontScale="77500" lnSpcReduction="20000"/>
          </a:bodyPr>
          <a:lstStyle/>
          <a:p>
            <a:pPr marL="0" indent="0">
              <a:spcBef>
                <a:spcPts val="600"/>
              </a:spcBef>
              <a:buNone/>
              <a:defRPr/>
            </a:pPr>
            <a:endParaRPr lang="ru-RU" i="1" dirty="0" smtClean="0">
              <a:latin typeface="Arial" panose="020B0604020202020204" pitchFamily="34" charset="0"/>
              <a:cs typeface="Arial" panose="020B0604020202020204" pitchFamily="34" charset="0"/>
            </a:endParaRPr>
          </a:p>
          <a:p>
            <a:pPr marL="0" indent="0">
              <a:spcBef>
                <a:spcPts val="600"/>
              </a:spcBef>
              <a:buNone/>
              <a:defRPr/>
            </a:pPr>
            <a:endParaRPr lang="ru-RU" i="1" dirty="0">
              <a:latin typeface="Arial" panose="020B0604020202020204" pitchFamily="34" charset="0"/>
              <a:cs typeface="Arial" panose="020B0604020202020204" pitchFamily="34" charset="0"/>
            </a:endParaRPr>
          </a:p>
          <a:p>
            <a:pPr marL="0" indent="0">
              <a:spcBef>
                <a:spcPts val="600"/>
              </a:spcBef>
              <a:buNone/>
              <a:defRPr/>
            </a:pPr>
            <a:endParaRPr lang="ru-RU" i="1" dirty="0">
              <a:latin typeface="Arial" panose="020B0604020202020204" pitchFamily="34" charset="0"/>
              <a:cs typeface="Arial" panose="020B0604020202020204" pitchFamily="34" charset="0"/>
            </a:endParaRPr>
          </a:p>
          <a:p>
            <a:pPr marL="0" indent="0">
              <a:spcBef>
                <a:spcPts val="600"/>
              </a:spcBef>
              <a:buNone/>
              <a:defRPr/>
            </a:pPr>
            <a:r>
              <a:rPr lang="ru-RU" i="1" dirty="0" smtClean="0">
                <a:latin typeface="Arial" panose="020B0604020202020204" pitchFamily="34" charset="0"/>
                <a:cs typeface="Arial" panose="020B0604020202020204" pitchFamily="34" charset="0"/>
              </a:rPr>
              <a:t>Созданы ли такие подразделения в органе, либо определены лица, ответственные за противодействие коррупции</a:t>
            </a:r>
          </a:p>
          <a:p>
            <a:pPr marL="0" indent="0">
              <a:spcBef>
                <a:spcPts val="600"/>
              </a:spcBef>
              <a:buNone/>
              <a:defRPr/>
            </a:pPr>
            <a:endParaRPr lang="ru-RU" i="1" dirty="0">
              <a:latin typeface="Arial" panose="020B0604020202020204" pitchFamily="34" charset="0"/>
              <a:cs typeface="Arial" panose="020B0604020202020204" pitchFamily="34" charset="0"/>
            </a:endParaRPr>
          </a:p>
          <a:p>
            <a:pPr marL="0" indent="0">
              <a:spcBef>
                <a:spcPts val="600"/>
              </a:spcBef>
              <a:buNone/>
              <a:defRPr/>
            </a:pPr>
            <a:endParaRPr lang="ru-RU" i="1" dirty="0" smtClean="0">
              <a:latin typeface="Arial" panose="020B0604020202020204" pitchFamily="34" charset="0"/>
              <a:cs typeface="Arial" panose="020B0604020202020204" pitchFamily="34" charset="0"/>
            </a:endParaRPr>
          </a:p>
          <a:p>
            <a:pPr marL="0" indent="0">
              <a:spcBef>
                <a:spcPts val="600"/>
              </a:spcBef>
              <a:buNone/>
              <a:defRPr/>
            </a:pPr>
            <a:r>
              <a:rPr lang="ru-RU" i="1" dirty="0" smtClean="0">
                <a:latin typeface="Arial" panose="020B0604020202020204" pitchFamily="34" charset="0"/>
                <a:cs typeface="Arial" panose="020B0604020202020204" pitchFamily="34" charset="0"/>
              </a:rPr>
              <a:t>Реализуются ли данными подразделениями (их работниками) такие функции как:</a:t>
            </a:r>
          </a:p>
          <a:p>
            <a:pPr marL="0" indent="0">
              <a:spcBef>
                <a:spcPts val="600"/>
              </a:spcBef>
              <a:buNone/>
              <a:defRPr/>
            </a:pPr>
            <a:endParaRPr lang="ru-RU" sz="3600" dirty="0">
              <a:latin typeface="Arial" panose="020B0604020202020204" pitchFamily="34" charset="0"/>
              <a:cs typeface="Arial" panose="020B0604020202020204" pitchFamily="34" charset="0"/>
              <a:sym typeface="Wingdings" panose="05000000000000000000" pitchFamily="2" charset="2"/>
            </a:endParaRPr>
          </a:p>
        </p:txBody>
      </p:sp>
      <p:sp>
        <p:nvSpPr>
          <p:cNvPr id="4" name="Объект 3"/>
          <p:cNvSpPr>
            <a:spLocks noGrp="1"/>
          </p:cNvSpPr>
          <p:nvPr>
            <p:ph sz="half" idx="2"/>
          </p:nvPr>
        </p:nvSpPr>
        <p:spPr>
          <a:xfrm>
            <a:off x="6172200" y="2196935"/>
            <a:ext cx="5394366" cy="3980028"/>
          </a:xfrm>
        </p:spPr>
        <p:txBody>
          <a:bodyPr>
            <a:normAutofit fontScale="77500" lnSpcReduction="20000"/>
          </a:bodyPr>
          <a:lstStyle/>
          <a:p>
            <a:r>
              <a:rPr lang="ru-RU" dirty="0"/>
              <a:t>обеспечение соблюдения федеральными государственными служащими ограничений и запретов, требований о предотвращении или урегулировании конфликта интересов, исполнения ими обязанностей, установленных Федеральным законом от 25 декабря 2008 г. № 273-ФЗ «О противодействии коррупции» и другими федеральными законами;</a:t>
            </a:r>
          </a:p>
          <a:p>
            <a:r>
              <a:rPr lang="ru-RU" dirty="0"/>
              <a:t>принятие мер по выявлению и устранению причин и условий, способствующих возникновению конфликта интересов на государственной службе;</a:t>
            </a:r>
          </a:p>
          <a:p>
            <a:endParaRPr lang="ru-RU" dirty="0"/>
          </a:p>
        </p:txBody>
      </p:sp>
    </p:spTree>
    <p:extLst>
      <p:ext uri="{BB962C8B-B14F-4D97-AF65-F5344CB8AC3E}">
        <p14:creationId xmlns:p14="http://schemas.microsoft.com/office/powerpoint/2010/main" val="3030123888"/>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815948" cy="5266706"/>
          </a:xfrm>
        </p:spPr>
        <p:txBody>
          <a:bodyPr>
            <a:normAutofit fontScale="85000" lnSpcReduction="10000"/>
          </a:bodyPr>
          <a:lstStyle/>
          <a:p>
            <a:pPr>
              <a:spcBef>
                <a:spcPts val="600"/>
              </a:spcBef>
              <a:defRPr/>
            </a:pPr>
            <a:r>
              <a:rPr lang="ru-RU" sz="2400" dirty="0">
                <a:latin typeface="Arial" panose="020B0604020202020204" pitchFamily="34" charset="0"/>
                <a:cs typeface="Arial" panose="020B0604020202020204" pitchFamily="34" charset="0"/>
                <a:sym typeface="Wingdings" panose="05000000000000000000" pitchFamily="2" charset="2"/>
              </a:rPr>
              <a:t>В январе 2018 года приговором </a:t>
            </a:r>
            <a:r>
              <a:rPr lang="ru-RU" sz="2400" dirty="0" smtClean="0">
                <a:latin typeface="Arial" panose="020B0604020202020204" pitchFamily="34" charset="0"/>
                <a:cs typeface="Arial" panose="020B0604020202020204" pitchFamily="34" charset="0"/>
                <a:sym typeface="Wingdings" panose="05000000000000000000" pitchFamily="2" charset="2"/>
              </a:rPr>
              <a:t>районного </a:t>
            </a:r>
            <a:r>
              <a:rPr lang="ru-RU" sz="2400" dirty="0">
                <a:latin typeface="Arial" panose="020B0604020202020204" pitchFamily="34" charset="0"/>
                <a:cs typeface="Arial" panose="020B0604020202020204" pitchFamily="34" charset="0"/>
                <a:sym typeface="Wingdings" panose="05000000000000000000" pitchFamily="2" charset="2"/>
              </a:rPr>
              <a:t>суда </a:t>
            </a:r>
            <a:r>
              <a:rPr lang="ru-RU" sz="2400" dirty="0" smtClean="0">
                <a:latin typeface="Arial" panose="020B0604020202020204" pitchFamily="34" charset="0"/>
                <a:cs typeface="Arial" panose="020B0604020202020204" pitchFamily="34" charset="0"/>
                <a:sym typeface="Wingdings" panose="05000000000000000000" pitchFamily="2" charset="2"/>
              </a:rPr>
              <a:t>51-летняя </a:t>
            </a:r>
            <a:r>
              <a:rPr lang="ru-RU" sz="2400" dirty="0">
                <a:latin typeface="Arial" panose="020B0604020202020204" pitchFamily="34" charset="0"/>
                <a:cs typeface="Arial" panose="020B0604020202020204" pitchFamily="34" charset="0"/>
                <a:sym typeface="Wingdings" panose="05000000000000000000" pitchFamily="2" charset="2"/>
              </a:rPr>
              <a:t>бывшая директор </a:t>
            </a:r>
            <a:r>
              <a:rPr lang="ru-RU" sz="2400" dirty="0" smtClean="0">
                <a:latin typeface="Arial" panose="020B0604020202020204" pitchFamily="34" charset="0"/>
                <a:cs typeface="Arial" panose="020B0604020202020204" pitchFamily="34" charset="0"/>
                <a:sym typeface="Wingdings" panose="05000000000000000000" pitchFamily="2" charset="2"/>
              </a:rPr>
              <a:t>МУП «Аптека» </a:t>
            </a:r>
            <a:r>
              <a:rPr lang="ru-RU" sz="2400" dirty="0">
                <a:latin typeface="Arial" panose="020B0604020202020204" pitchFamily="34" charset="0"/>
                <a:cs typeface="Arial" panose="020B0604020202020204" pitchFamily="34" charset="0"/>
                <a:sym typeface="Wingdings" panose="05000000000000000000" pitchFamily="2" charset="2"/>
              </a:rPr>
              <a:t>признана виновной в совершении двух преступлений, предусмотренных ч. 3 ст. 160 УК РФ (присвоение, то есть хищение чужого имущества, вверенного виновному, совершенное лицом с использованием своего служебного положения) за то, что повысила себе заработную плату, а также незаконно начисляла и выплачивала себе премии</a:t>
            </a:r>
            <a:r>
              <a:rPr lang="ru-RU" sz="2400" dirty="0" smtClean="0">
                <a:latin typeface="Arial" panose="020B0604020202020204" pitchFamily="34" charset="0"/>
                <a:cs typeface="Arial" panose="020B0604020202020204" pitchFamily="34" charset="0"/>
                <a:sym typeface="Wingdings" panose="05000000000000000000" pitchFamily="2" charset="2"/>
              </a:rPr>
              <a:t>. 2,5 года условно + штраф 150 </a:t>
            </a:r>
            <a:r>
              <a:rPr lang="ru-RU" sz="2400" dirty="0" err="1" smtClean="0">
                <a:latin typeface="Arial" panose="020B0604020202020204" pitchFamily="34" charset="0"/>
                <a:cs typeface="Arial" panose="020B0604020202020204" pitchFamily="34" charset="0"/>
                <a:sym typeface="Wingdings" panose="05000000000000000000" pitchFamily="2" charset="2"/>
              </a:rPr>
              <a:t>т.р</a:t>
            </a:r>
            <a:r>
              <a:rPr lang="ru-RU" sz="2400" dirty="0" smtClean="0">
                <a:latin typeface="Arial" panose="020B0604020202020204" pitchFamily="34" charset="0"/>
                <a:cs typeface="Arial" panose="020B0604020202020204" pitchFamily="34" charset="0"/>
                <a:sym typeface="Wingdings" panose="05000000000000000000" pitchFamily="2" charset="2"/>
              </a:rPr>
              <a:t>.</a:t>
            </a:r>
          </a:p>
          <a:p>
            <a:pPr>
              <a:spcBef>
                <a:spcPts val="600"/>
              </a:spcBef>
              <a:defRPr/>
            </a:pPr>
            <a:r>
              <a:rPr lang="ru-RU" sz="2400" dirty="0" smtClean="0">
                <a:latin typeface="Arial" panose="020B0604020202020204" pitchFamily="34" charset="0"/>
                <a:cs typeface="Arial" panose="020B0604020202020204" pitchFamily="34" charset="0"/>
                <a:sym typeface="Wingdings" panose="05000000000000000000" pitchFamily="2" charset="2"/>
              </a:rPr>
              <a:t>В </a:t>
            </a:r>
            <a:r>
              <a:rPr lang="ru-RU" sz="2400" dirty="0">
                <a:latin typeface="Arial" panose="020B0604020202020204" pitchFamily="34" charset="0"/>
                <a:cs typeface="Arial" panose="020B0604020202020204" pitchFamily="34" charset="0"/>
                <a:sym typeface="Wingdings" panose="05000000000000000000" pitchFamily="2" charset="2"/>
              </a:rPr>
              <a:t>2017 году бывший вице-губернатор Приморского края </a:t>
            </a:r>
            <a:r>
              <a:rPr lang="ru-RU" sz="2400" dirty="0" smtClean="0">
                <a:latin typeface="Arial" panose="020B0604020202020204" pitchFamily="34" charset="0"/>
                <a:cs typeface="Arial" panose="020B0604020202020204" pitchFamily="34" charset="0"/>
                <a:sym typeface="Wingdings" panose="05000000000000000000" pitchFamily="2" charset="2"/>
              </a:rPr>
              <a:t>получил </a:t>
            </a:r>
            <a:r>
              <a:rPr lang="ru-RU" sz="2400" dirty="0">
                <a:latin typeface="Arial" panose="020B0604020202020204" pitchFamily="34" charset="0"/>
                <a:cs typeface="Arial" panose="020B0604020202020204" pitchFamily="34" charset="0"/>
                <a:sym typeface="Wingdings" panose="05000000000000000000" pitchFamily="2" charset="2"/>
              </a:rPr>
              <a:t>2,5 года условно за то, что «оказал содействие для введения режима ЧС на территории Артемовского городского округа». Ущерб от тайфуна там был невелик. Но дело в том, что в этом месте находятся теплицы, принадлежащие его брату. Так чиновник перераспределил бюджетные средства в пользу родственника.</a:t>
            </a:r>
          </a:p>
          <a:p>
            <a:pPr>
              <a:spcBef>
                <a:spcPts val="600"/>
              </a:spcBef>
              <a:defRPr/>
            </a:pPr>
            <a:r>
              <a:rPr lang="ru-RU" sz="2400" dirty="0" smtClean="0">
                <a:latin typeface="Arial" panose="020B0604020202020204" pitchFamily="34" charset="0"/>
                <a:cs typeface="Arial" panose="020B0604020202020204" pitchFamily="34" charset="0"/>
                <a:sym typeface="Wingdings" panose="05000000000000000000" pitchFamily="2" charset="2"/>
              </a:rPr>
              <a:t>Осенью 2018 г. бывшего </a:t>
            </a:r>
            <a:r>
              <a:rPr lang="ru-RU" sz="2400" dirty="0">
                <a:latin typeface="Arial" panose="020B0604020202020204" pitchFamily="34" charset="0"/>
                <a:cs typeface="Arial" panose="020B0604020202020204" pitchFamily="34" charset="0"/>
                <a:sym typeface="Wingdings" panose="05000000000000000000" pitchFamily="2" charset="2"/>
              </a:rPr>
              <a:t>депутата </a:t>
            </a:r>
            <a:r>
              <a:rPr lang="ru-RU" sz="2400" dirty="0" smtClean="0">
                <a:latin typeface="Arial" panose="020B0604020202020204" pitchFamily="34" charset="0"/>
                <a:cs typeface="Arial" panose="020B0604020202020204" pitchFamily="34" charset="0"/>
                <a:sym typeface="Wingdings" panose="05000000000000000000" pitchFamily="2" charset="2"/>
              </a:rPr>
              <a:t>региона ДВ осудили </a:t>
            </a:r>
            <a:r>
              <a:rPr lang="ru-RU" sz="2400" dirty="0">
                <a:latin typeface="Arial" panose="020B0604020202020204" pitchFamily="34" charset="0"/>
                <a:cs typeface="Arial" panose="020B0604020202020204" pitchFamily="34" charset="0"/>
                <a:sym typeface="Wingdings" panose="05000000000000000000" pitchFamily="2" charset="2"/>
              </a:rPr>
              <a:t>на 4 года. В феврале срок снизили до 3 лет 9 месяцев (плюс 450 тысяч рублей штрафа и 1 млн 360 тысяч рублей ущерба в счет края, ущерб уже возмещен). </a:t>
            </a:r>
            <a:r>
              <a:rPr lang="ru-RU" sz="2400" dirty="0" smtClean="0">
                <a:latin typeface="Arial" panose="020B0604020202020204" pitchFamily="34" charset="0"/>
                <a:cs typeface="Arial" panose="020B0604020202020204" pitchFamily="34" charset="0"/>
                <a:sym typeface="Wingdings" panose="05000000000000000000" pitchFamily="2" charset="2"/>
              </a:rPr>
              <a:t>Депутату была </a:t>
            </a:r>
            <a:r>
              <a:rPr lang="ru-RU" sz="2400" dirty="0">
                <a:latin typeface="Arial" panose="020B0604020202020204" pitchFamily="34" charset="0"/>
                <a:cs typeface="Arial" panose="020B0604020202020204" pitchFamily="34" charset="0"/>
                <a:sym typeface="Wingdings" panose="05000000000000000000" pitchFamily="2" charset="2"/>
              </a:rPr>
              <a:t>положена съемная квартира. Она обходилась краевому бюджету в 40-50 тысяч в месяц. В этой квартире был организован частный детский сад. </a:t>
            </a:r>
            <a:endParaRPr lang="ru-RU" sz="2400" dirty="0" smtClean="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2400" dirty="0" smtClean="0">
                <a:latin typeface="Arial" panose="020B0604020202020204" pitchFamily="34" charset="0"/>
                <a:cs typeface="Arial" panose="020B0604020202020204" pitchFamily="34" charset="0"/>
                <a:sym typeface="Wingdings" panose="05000000000000000000" pitchFamily="2" charset="2"/>
              </a:rPr>
              <a:t>В </a:t>
            </a:r>
            <a:r>
              <a:rPr lang="ru-RU" sz="2400" dirty="0">
                <a:latin typeface="Arial" panose="020B0604020202020204" pitchFamily="34" charset="0"/>
                <a:cs typeface="Arial" panose="020B0604020202020204" pitchFamily="34" charset="0"/>
                <a:sym typeface="Wingdings" panose="05000000000000000000" pitchFamily="2" charset="2"/>
              </a:rPr>
              <a:t>2017 года </a:t>
            </a:r>
            <a:r>
              <a:rPr lang="ru-RU" sz="2400" dirty="0" smtClean="0">
                <a:latin typeface="Arial" panose="020B0604020202020204" pitchFamily="34" charset="0"/>
                <a:cs typeface="Arial" panose="020B0604020202020204" pitchFamily="34" charset="0"/>
                <a:sym typeface="Wingdings" panose="05000000000000000000" pitchFamily="2" charset="2"/>
              </a:rPr>
              <a:t>осужден на 2,5 года</a:t>
            </a:r>
            <a:r>
              <a:rPr lang="ru-RU" sz="2400" dirty="0">
                <a:latin typeface="Arial" panose="020B0604020202020204" pitchFamily="34" charset="0"/>
                <a:cs typeface="Arial" panose="020B0604020202020204" pitchFamily="34" charset="0"/>
                <a:sym typeface="Wingdings" panose="05000000000000000000" pitchFamily="2" charset="2"/>
              </a:rPr>
              <a:t> </a:t>
            </a:r>
            <a:r>
              <a:rPr lang="ru-RU" sz="2400" dirty="0" smtClean="0">
                <a:latin typeface="Arial" panose="020B0604020202020204" pitchFamily="34" charset="0"/>
                <a:cs typeface="Arial" panose="020B0604020202020204" pitchFamily="34" charset="0"/>
                <a:sym typeface="Wingdings" panose="05000000000000000000" pitchFamily="2" charset="2"/>
              </a:rPr>
              <a:t>условно руководитель регионального комитета по строительству. </a:t>
            </a:r>
            <a:r>
              <a:rPr lang="ru-RU" sz="2400" dirty="0">
                <a:latin typeface="Arial" panose="020B0604020202020204" pitchFamily="34" charset="0"/>
                <a:cs typeface="Arial" panose="020B0604020202020204" pitchFamily="34" charset="0"/>
                <a:sym typeface="Wingdings" panose="05000000000000000000" pitchFamily="2" charset="2"/>
              </a:rPr>
              <a:t>Он с августа по декабрь 2015 года дал указание подчиненным заключить от имени </a:t>
            </a:r>
            <a:r>
              <a:rPr lang="ru-RU" sz="2400" dirty="0" smtClean="0">
                <a:latin typeface="Arial" panose="020B0604020202020204" pitchFamily="34" charset="0"/>
                <a:cs typeface="Arial" panose="020B0604020202020204" pitchFamily="34" charset="0"/>
                <a:sym typeface="Wingdings" panose="05000000000000000000" pitchFamily="2" charset="2"/>
              </a:rPr>
              <a:t>комитета договоры </a:t>
            </a:r>
            <a:r>
              <a:rPr lang="ru-RU" sz="2400" dirty="0">
                <a:latin typeface="Arial" panose="020B0604020202020204" pitchFamily="34" charset="0"/>
                <a:cs typeface="Arial" panose="020B0604020202020204" pitchFamily="34" charset="0"/>
                <a:sym typeface="Wingdings" panose="05000000000000000000" pitchFamily="2" charset="2"/>
              </a:rPr>
              <a:t>более чем на 1,8 млн рублей на </a:t>
            </a:r>
            <a:r>
              <a:rPr lang="ru-RU" sz="2400" dirty="0" smtClean="0">
                <a:latin typeface="Arial" panose="020B0604020202020204" pitchFamily="34" charset="0"/>
                <a:cs typeface="Arial" panose="020B0604020202020204" pitchFamily="34" charset="0"/>
                <a:sym typeface="Wingdings" panose="05000000000000000000" pitchFamily="2" charset="2"/>
              </a:rPr>
              <a:t>осуществление строительных работ. </a:t>
            </a:r>
            <a:r>
              <a:rPr lang="ru-RU" sz="2400" dirty="0">
                <a:latin typeface="Arial" panose="020B0604020202020204" pitchFamily="34" charset="0"/>
                <a:cs typeface="Arial" panose="020B0604020202020204" pitchFamily="34" charset="0"/>
                <a:sym typeface="Wingdings" panose="05000000000000000000" pitchFamily="2" charset="2"/>
              </a:rPr>
              <a:t>Выполнение этих работ не входило в обязанность </a:t>
            </a:r>
            <a:r>
              <a:rPr lang="ru-RU" sz="2400" dirty="0" smtClean="0">
                <a:latin typeface="Arial" panose="020B0604020202020204" pitchFamily="34" charset="0"/>
                <a:cs typeface="Arial" panose="020B0604020202020204" pitchFamily="34" charset="0"/>
                <a:sym typeface="Wingdings" panose="05000000000000000000" pitchFamily="2" charset="2"/>
              </a:rPr>
              <a:t>возглавляемого </a:t>
            </a:r>
            <a:r>
              <a:rPr lang="ru-RU" sz="2400" dirty="0">
                <a:latin typeface="Arial" panose="020B0604020202020204" pitchFamily="34" charset="0"/>
                <a:cs typeface="Arial" panose="020B0604020202020204" pitchFamily="34" charset="0"/>
                <a:sym typeface="Wingdings" panose="05000000000000000000" pitchFamily="2" charset="2"/>
              </a:rPr>
              <a:t>им </a:t>
            </a:r>
            <a:r>
              <a:rPr lang="ru-RU" sz="2400" dirty="0" smtClean="0">
                <a:latin typeface="Arial" panose="020B0604020202020204" pitchFamily="34" charset="0"/>
                <a:cs typeface="Arial" panose="020B0604020202020204" pitchFamily="34" charset="0"/>
                <a:sym typeface="Wingdings" panose="05000000000000000000" pitchFamily="2" charset="2"/>
              </a:rPr>
              <a:t>комитета, </a:t>
            </a:r>
            <a:r>
              <a:rPr lang="ru-RU" sz="2400" dirty="0">
                <a:latin typeface="Arial" panose="020B0604020202020204" pitchFamily="34" charset="0"/>
                <a:cs typeface="Arial" panose="020B0604020202020204" pitchFamily="34" charset="0"/>
                <a:sym typeface="Wingdings" panose="05000000000000000000" pitchFamily="2" charset="2"/>
              </a:rPr>
              <a:t>и выполняло их </a:t>
            </a:r>
            <a:r>
              <a:rPr lang="ru-RU" sz="2400" dirty="0" smtClean="0">
                <a:latin typeface="Arial" panose="020B0604020202020204" pitchFamily="34" charset="0"/>
                <a:cs typeface="Arial" panose="020B0604020202020204" pitchFamily="34" charset="0"/>
                <a:sym typeface="Wingdings" panose="05000000000000000000" pitchFamily="2" charset="2"/>
              </a:rPr>
              <a:t>ООО, </a:t>
            </a:r>
            <a:r>
              <a:rPr lang="ru-RU" sz="2400" dirty="0">
                <a:latin typeface="Arial" panose="020B0604020202020204" pitchFamily="34" charset="0"/>
                <a:cs typeface="Arial" panose="020B0604020202020204" pitchFamily="34" charset="0"/>
                <a:sym typeface="Wingdings" panose="05000000000000000000" pitchFamily="2" charset="2"/>
              </a:rPr>
              <a:t>которым руководила дочь </a:t>
            </a:r>
            <a:r>
              <a:rPr lang="ru-RU" sz="2400" dirty="0" smtClean="0">
                <a:latin typeface="Arial" panose="020B0604020202020204" pitchFamily="34" charset="0"/>
                <a:cs typeface="Arial" panose="020B0604020202020204" pitchFamily="34" charset="0"/>
                <a:sym typeface="Wingdings" panose="05000000000000000000" pitchFamily="2" charset="2"/>
              </a:rPr>
              <a:t>руководителя.</a:t>
            </a:r>
            <a:endParaRPr lang="ru-RU" sz="2400"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endParaRPr lang="ru-RU" sz="2400"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endParaRPr lang="ru-RU" sz="2400" dirty="0" smtClean="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endParaRPr lang="ru-RU" sz="2400"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Примеры уголовной ответственности</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076325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fontScale="92500" lnSpcReduction="20000"/>
          </a:bodyPr>
          <a:lstStyle/>
          <a:p>
            <a:pPr>
              <a:spcBef>
                <a:spcPts val="600"/>
              </a:spcBef>
              <a:defRPr/>
            </a:pPr>
            <a:r>
              <a:rPr lang="ru-RU" sz="2400" dirty="0" smtClean="0">
                <a:latin typeface="Arial" panose="020B0604020202020204" pitchFamily="34" charset="0"/>
                <a:cs typeface="Arial" panose="020B0604020202020204" pitchFamily="34" charset="0"/>
                <a:sym typeface="Wingdings" panose="05000000000000000000" pitchFamily="2" charset="2"/>
              </a:rPr>
              <a:t>Бывший </a:t>
            </a:r>
            <a:r>
              <a:rPr lang="ru-RU" sz="2400" dirty="0">
                <a:latin typeface="Arial" panose="020B0604020202020204" pitchFamily="34" charset="0"/>
                <a:cs typeface="Arial" panose="020B0604020202020204" pitchFamily="34" charset="0"/>
                <a:sym typeface="Wingdings" panose="05000000000000000000" pitchFamily="2" charset="2"/>
              </a:rPr>
              <a:t>начальник Дальневосточного управления имущественных отношений Минобороны РФ Евгений Фомин приговорен к 8 годам в колонии строгого режима и штрафу в 10 млн рублей за получение взятки в 750 тысяч рублей (планировал получить миллион) при выделении бизнесмену земельного участка ведомства площадью 67 708 кв. м на Русском острове.</a:t>
            </a:r>
          </a:p>
          <a:p>
            <a:pPr>
              <a:spcBef>
                <a:spcPts val="600"/>
              </a:spcBef>
              <a:defRPr/>
            </a:pPr>
            <a:r>
              <a:rPr lang="ru-RU" sz="2400" dirty="0">
                <a:latin typeface="Arial" panose="020B0604020202020204" pitchFamily="34" charset="0"/>
                <a:cs typeface="Arial" panose="020B0604020202020204" pitchFamily="34" charset="0"/>
                <a:sym typeface="Wingdings" panose="05000000000000000000" pitchFamily="2" charset="2"/>
              </a:rPr>
              <a:t>Сотрудник Уссурийской таможни в мае </a:t>
            </a:r>
            <a:r>
              <a:rPr lang="ru-RU" sz="2400" dirty="0" smtClean="0">
                <a:latin typeface="Arial" panose="020B0604020202020204" pitchFamily="34" charset="0"/>
                <a:cs typeface="Arial" panose="020B0604020202020204" pitchFamily="34" charset="0"/>
                <a:sym typeface="Wingdings" panose="05000000000000000000" pitchFamily="2" charset="2"/>
              </a:rPr>
              <a:t>2018 года </a:t>
            </a:r>
            <a:r>
              <a:rPr lang="ru-RU" sz="2400" dirty="0">
                <a:latin typeface="Arial" panose="020B0604020202020204" pitchFamily="34" charset="0"/>
                <a:cs typeface="Arial" panose="020B0604020202020204" pitchFamily="34" charset="0"/>
                <a:sym typeface="Wingdings" panose="05000000000000000000" pitchFamily="2" charset="2"/>
              </a:rPr>
              <a:t>получил 7,5 лет строгого режима за взятку в 330 тысяч рублей от представителя ООО «</a:t>
            </a:r>
            <a:r>
              <a:rPr lang="ru-RU" sz="2400" dirty="0" err="1">
                <a:latin typeface="Arial" panose="020B0604020202020204" pitchFamily="34" charset="0"/>
                <a:cs typeface="Arial" panose="020B0604020202020204" pitchFamily="34" charset="0"/>
                <a:sym typeface="Wingdings" panose="05000000000000000000" pitchFamily="2" charset="2"/>
              </a:rPr>
              <a:t>Ферум</a:t>
            </a:r>
            <a:r>
              <a:rPr lang="ru-RU" sz="2400" dirty="0">
                <a:latin typeface="Arial" panose="020B0604020202020204" pitchFamily="34" charset="0"/>
                <a:cs typeface="Arial" panose="020B0604020202020204" pitchFamily="34" charset="0"/>
                <a:sym typeface="Wingdings" panose="05000000000000000000" pitchFamily="2" charset="2"/>
              </a:rPr>
              <a:t>» «за беспрепятственное перемещение пиломатериалов через таможенную границу Евразийского экономического союза», в Китай. Деньги передавались за ускорение таможенных процедур и «закрытие глаз» на нарушения.</a:t>
            </a:r>
          </a:p>
          <a:p>
            <a:pPr>
              <a:spcBef>
                <a:spcPts val="600"/>
              </a:spcBef>
              <a:defRPr/>
            </a:pPr>
            <a:r>
              <a:rPr lang="ru-RU" sz="2400" dirty="0">
                <a:latin typeface="Arial" panose="020B0604020202020204" pitchFamily="34" charset="0"/>
                <a:cs typeface="Arial" panose="020B0604020202020204" pitchFamily="34" charset="0"/>
                <a:sym typeface="Wingdings" panose="05000000000000000000" pitchFamily="2" charset="2"/>
              </a:rPr>
              <a:t>9 апреля 2019 г. </a:t>
            </a:r>
            <a:r>
              <a:rPr lang="ru-RU" sz="2400" dirty="0" smtClean="0">
                <a:latin typeface="Arial" panose="020B0604020202020204" pitchFamily="34" charset="0"/>
                <a:cs typeface="Arial" panose="020B0604020202020204" pitchFamily="34" charset="0"/>
                <a:sym typeface="Wingdings" panose="05000000000000000000" pitchFamily="2" charset="2"/>
              </a:rPr>
              <a:t>экс-мэра Игоря </a:t>
            </a:r>
            <a:r>
              <a:rPr lang="ru-RU" sz="2400" dirty="0">
                <a:latin typeface="Arial" panose="020B0604020202020204" pitchFamily="34" charset="0"/>
                <a:cs typeface="Arial" panose="020B0604020202020204" pitchFamily="34" charset="0"/>
                <a:sym typeface="Wingdings" panose="05000000000000000000" pitchFamily="2" charset="2"/>
              </a:rPr>
              <a:t>Пушкарева признали виновным по </a:t>
            </a:r>
            <a:r>
              <a:rPr lang="ru-RU" sz="2400" dirty="0" smtClean="0">
                <a:latin typeface="Arial" panose="020B0604020202020204" pitchFamily="34" charset="0"/>
                <a:cs typeface="Arial" panose="020B0604020202020204" pitchFamily="34" charset="0"/>
                <a:sym typeface="Wingdings" panose="05000000000000000000" pitchFamily="2" charset="2"/>
              </a:rPr>
              <a:t>части </a:t>
            </a:r>
            <a:r>
              <a:rPr lang="ru-RU" sz="2400" dirty="0">
                <a:latin typeface="Arial" panose="020B0604020202020204" pitchFamily="34" charset="0"/>
                <a:cs typeface="Arial" panose="020B0604020202020204" pitchFamily="34" charset="0"/>
                <a:sym typeface="Wingdings" panose="05000000000000000000" pitchFamily="2" charset="2"/>
              </a:rPr>
              <a:t>6 статьи 290 (взятка), части 3 статьи 285 (злоупотребление должностными полномочиями) и пункту «а» части 2 статьи 204 (коммерческий подкуп) УК </a:t>
            </a:r>
            <a:r>
              <a:rPr lang="ru-RU" sz="2400" dirty="0" smtClean="0">
                <a:latin typeface="Arial" panose="020B0604020202020204" pitchFamily="34" charset="0"/>
                <a:cs typeface="Arial" panose="020B0604020202020204" pitchFamily="34" charset="0"/>
                <a:sym typeface="Wingdings" panose="05000000000000000000" pitchFamily="2" charset="2"/>
              </a:rPr>
              <a:t>РФ. </a:t>
            </a:r>
            <a:r>
              <a:rPr lang="ru-RU" sz="2400" dirty="0">
                <a:latin typeface="Arial" panose="020B0604020202020204" pitchFamily="34" charset="0"/>
                <a:cs typeface="Arial" panose="020B0604020202020204" pitchFamily="34" charset="0"/>
                <a:sym typeface="Wingdings" panose="05000000000000000000" pitchFamily="2" charset="2"/>
              </a:rPr>
              <a:t>Ему назначили наказание в виде лишения свободы на 15 лет в колонии строго режима и штрафа в размере 500 млн рублей с лишением права занимать должности в госорганах 10 лет</a:t>
            </a:r>
            <a:r>
              <a:rPr lang="ru-RU" sz="2400" dirty="0" smtClean="0">
                <a:latin typeface="Arial" panose="020B0604020202020204" pitchFamily="34" charset="0"/>
                <a:cs typeface="Arial" panose="020B0604020202020204" pitchFamily="34" charset="0"/>
                <a:sym typeface="Wingdings" panose="05000000000000000000" pitchFamily="2" charset="2"/>
              </a:rPr>
              <a:t>.</a:t>
            </a:r>
          </a:p>
          <a:p>
            <a:pPr>
              <a:spcBef>
                <a:spcPts val="600"/>
              </a:spcBef>
              <a:defRPr/>
            </a:pPr>
            <a:r>
              <a:rPr lang="ru-RU" sz="2400" dirty="0">
                <a:latin typeface="Arial" panose="020B0604020202020204" pitchFamily="34" charset="0"/>
                <a:cs typeface="Arial" panose="020B0604020202020204" pitchFamily="34" charset="0"/>
                <a:sym typeface="Wingdings" panose="05000000000000000000" pitchFamily="2" charset="2"/>
              </a:rPr>
              <a:t>В декабре 2019 г. бывший директор «Единой дирекции по строительству объектов на территории Приморского края» Игорь Сологуб осужден на 9 лет колонии строгого режима и штраф 45 </a:t>
            </a:r>
            <a:r>
              <a:rPr lang="ru-RU" sz="2400" dirty="0" err="1">
                <a:latin typeface="Arial" panose="020B0604020202020204" pitchFamily="34" charset="0"/>
                <a:cs typeface="Arial" panose="020B0604020202020204" pitchFamily="34" charset="0"/>
                <a:sym typeface="Wingdings" panose="05000000000000000000" pitchFamily="2" charset="2"/>
              </a:rPr>
              <a:t>млн.руб</a:t>
            </a:r>
            <a:r>
              <a:rPr lang="ru-RU" sz="2400" dirty="0">
                <a:latin typeface="Arial" panose="020B0604020202020204" pitchFamily="34" charset="0"/>
                <a:cs typeface="Arial" panose="020B0604020202020204" pitchFamily="34" charset="0"/>
                <a:sym typeface="Wingdings" panose="05000000000000000000" pitchFamily="2" charset="2"/>
              </a:rPr>
              <a:t>. за получение взятки (2 млн. из оговоренных 9 млн.) за оплату выполненных работ при строительстве микрорайона Снеговая Падь.</a:t>
            </a:r>
          </a:p>
          <a:p>
            <a:pPr>
              <a:spcBef>
                <a:spcPts val="600"/>
              </a:spcBef>
              <a:defRPr/>
            </a:pPr>
            <a:endParaRPr lang="ru-RU" sz="2400"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Примеры уголовной ответственности</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1206269"/>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pPr algn="ctr" eaLnBrk="1" hangingPunct="1"/>
            <a:r>
              <a:rPr lang="ru-RU" altLang="ru-RU" sz="4000" b="1" dirty="0">
                <a:latin typeface="Arial" panose="020B0604020202020204" pitchFamily="34" charset="0"/>
                <a:cs typeface="Arial" panose="020B0604020202020204" pitchFamily="34" charset="0"/>
              </a:rPr>
              <a:t>Административная ответственность</a:t>
            </a:r>
          </a:p>
        </p:txBody>
      </p:sp>
      <p:sp>
        <p:nvSpPr>
          <p:cNvPr id="36867" name="Rectangle 3"/>
          <p:cNvSpPr>
            <a:spLocks noGrp="1" noChangeArrowheads="1"/>
          </p:cNvSpPr>
          <p:nvPr>
            <p:ph type="body" idx="1"/>
          </p:nvPr>
        </p:nvSpPr>
        <p:spPr>
          <a:xfrm>
            <a:off x="130629" y="1690688"/>
            <a:ext cx="11792197" cy="5018870"/>
          </a:xfrm>
        </p:spPr>
        <p:txBody>
          <a:bodyPr>
            <a:normAutofit fontScale="92500" lnSpcReduction="10000"/>
          </a:bodyPr>
          <a:lstStyle/>
          <a:p>
            <a:pPr eaLnBrk="1" hangingPunct="1"/>
            <a:r>
              <a:rPr lang="ru-RU" altLang="ru-RU" sz="2400" b="1" dirty="0" smtClean="0">
                <a:latin typeface="Arial" panose="020B0604020202020204" pitchFamily="34" charset="0"/>
                <a:cs typeface="Arial" panose="020B0604020202020204" pitchFamily="34" charset="0"/>
              </a:rPr>
              <a:t>Ответственности чаще всего подлежат только </a:t>
            </a:r>
            <a:r>
              <a:rPr lang="ru-RU" altLang="ru-RU" sz="2400" b="1" dirty="0" smtClean="0">
                <a:solidFill>
                  <a:srgbClr val="0000FF"/>
                </a:solidFill>
                <a:latin typeface="Arial" panose="020B0604020202020204" pitchFamily="34" charset="0"/>
                <a:cs typeface="Arial" panose="020B0604020202020204" pitchFamily="34" charset="0"/>
              </a:rPr>
              <a:t>должностные лица </a:t>
            </a:r>
            <a:r>
              <a:rPr lang="ru-RU" altLang="ru-RU" sz="2400" dirty="0" smtClean="0">
                <a:latin typeface="Arial" panose="020B0604020202020204" pitchFamily="34" charset="0"/>
                <a:cs typeface="Arial" panose="020B0604020202020204" pitchFamily="34" charset="0"/>
              </a:rPr>
              <a:t>(хотя возможно и привлечение юридических лиц)</a:t>
            </a:r>
          </a:p>
          <a:p>
            <a:r>
              <a:rPr lang="ru-RU" altLang="ru-RU" sz="2400" b="1" dirty="0">
                <a:latin typeface="Arial" panose="020B0604020202020204" pitchFamily="34" charset="0"/>
                <a:cs typeface="Arial" panose="020B0604020202020204" pitchFamily="34" charset="0"/>
              </a:rPr>
              <a:t>Решение</a:t>
            </a:r>
            <a:r>
              <a:rPr lang="ru-RU" altLang="ru-RU" sz="2400" dirty="0">
                <a:latin typeface="Arial" panose="020B0604020202020204" pitchFamily="34" charset="0"/>
                <a:cs typeface="Arial" panose="020B0604020202020204" pitchFamily="34" charset="0"/>
              </a:rPr>
              <a:t>: штраф; отсутствие события; отсутствие состава; </a:t>
            </a:r>
            <a:r>
              <a:rPr lang="ru-RU" altLang="ru-RU" sz="2400" dirty="0" smtClean="0">
                <a:latin typeface="Arial" panose="020B0604020202020204" pitchFamily="34" charset="0"/>
                <a:cs typeface="Arial" panose="020B0604020202020204" pitchFamily="34" charset="0"/>
              </a:rPr>
              <a:t>предупреждение; ст</a:t>
            </a:r>
            <a:r>
              <a:rPr lang="ru-RU" altLang="ru-RU" sz="2400" dirty="0">
                <a:latin typeface="Arial" panose="020B0604020202020204" pitchFamily="34" charset="0"/>
                <a:cs typeface="Arial" panose="020B0604020202020204" pitchFamily="34" charset="0"/>
              </a:rPr>
              <a:t>. 2.9 КоАП «малозначительность» и устное замечание</a:t>
            </a:r>
          </a:p>
          <a:p>
            <a:pPr eaLnBrk="1" hangingPunct="1"/>
            <a:r>
              <a:rPr lang="ru-RU" altLang="ru-RU" sz="2400" b="1" dirty="0" smtClean="0">
                <a:solidFill>
                  <a:srgbClr val="FF0000"/>
                </a:solidFill>
                <a:latin typeface="Arial" panose="020B0604020202020204" pitchFamily="34" charset="0"/>
                <a:cs typeface="Arial" panose="020B0604020202020204" pitchFamily="34" charset="0"/>
              </a:rPr>
              <a:t>Статьи КоАП РФ</a:t>
            </a:r>
            <a:r>
              <a:rPr lang="ru-RU" altLang="ru-RU" sz="2400" dirty="0" smtClean="0">
                <a:solidFill>
                  <a:srgbClr val="FF0000"/>
                </a:solidFill>
                <a:latin typeface="Arial" panose="020B0604020202020204" pitchFamily="34" charset="0"/>
                <a:cs typeface="Arial" panose="020B0604020202020204" pitchFamily="34" charset="0"/>
              </a:rPr>
              <a:t>: избирательный процесс, контрактная система, мелкое хищение (присвоение или растрата), ограничение конкуренции, самоуправство, нарушение сроков рассмотрения обращений/заявлений, в </a:t>
            </a:r>
            <a:r>
              <a:rPr lang="ru-RU" altLang="ru-RU" sz="2400" dirty="0" err="1" smtClean="0">
                <a:solidFill>
                  <a:srgbClr val="FF0000"/>
                </a:solidFill>
                <a:latin typeface="Arial" panose="020B0604020202020204" pitchFamily="34" charset="0"/>
                <a:cs typeface="Arial" panose="020B0604020202020204" pitchFamily="34" charset="0"/>
              </a:rPr>
              <a:t>т.ч</a:t>
            </a:r>
            <a:r>
              <a:rPr lang="ru-RU" altLang="ru-RU" sz="2400" dirty="0" smtClean="0">
                <a:solidFill>
                  <a:srgbClr val="FF0000"/>
                </a:solidFill>
                <a:latin typeface="Arial" panose="020B0604020202020204" pitchFamily="34" charset="0"/>
                <a:cs typeface="Arial" panose="020B0604020202020204" pitchFamily="34" charset="0"/>
              </a:rPr>
              <a:t>. граждан и т.д.</a:t>
            </a:r>
          </a:p>
          <a:p>
            <a:r>
              <a:rPr lang="ru-RU" altLang="ru-RU" sz="2400" b="1" dirty="0">
                <a:latin typeface="Arial" panose="020B0604020202020204" pitchFamily="34" charset="0"/>
                <a:cs typeface="Arial" panose="020B0604020202020204" pitchFamily="34" charset="0"/>
              </a:rPr>
              <a:t>Часто: </a:t>
            </a:r>
            <a:r>
              <a:rPr lang="ru-RU" altLang="ru-RU" sz="2400" dirty="0">
                <a:latin typeface="Arial" panose="020B0604020202020204" pitchFamily="34" charset="0"/>
                <a:cs typeface="Arial" panose="020B0604020202020204" pitchFamily="34" charset="0"/>
              </a:rPr>
              <a:t>ст. 19.28 КоАП «Незаконное вознаграждение от имени юридического лица</a:t>
            </a:r>
            <a:r>
              <a:rPr lang="ru-RU" altLang="ru-RU" sz="2400" dirty="0" smtClean="0">
                <a:latin typeface="Arial" panose="020B0604020202020204" pitchFamily="34" charset="0"/>
                <a:cs typeface="Arial" panose="020B0604020202020204" pitchFamily="34" charset="0"/>
              </a:rPr>
              <a:t>» (привлекаются коммерческие организации)</a:t>
            </a:r>
          </a:p>
          <a:p>
            <a:r>
              <a:rPr lang="ru-RU" altLang="ru-RU" sz="2400" dirty="0" smtClean="0">
                <a:latin typeface="Arial" panose="020B0604020202020204" pitchFamily="34" charset="0"/>
                <a:cs typeface="Arial" panose="020B0604020202020204" pitchFamily="34" charset="0"/>
              </a:rPr>
              <a:t>Возможна (как и по УК РФ) </a:t>
            </a:r>
            <a:r>
              <a:rPr lang="ru-RU" altLang="ru-RU" sz="2400" b="1" dirty="0" smtClean="0">
                <a:latin typeface="Arial" panose="020B0604020202020204" pitchFamily="34" charset="0"/>
                <a:cs typeface="Arial" panose="020B0604020202020204" pitchFamily="34" charset="0"/>
              </a:rPr>
              <a:t>дисквалификация (временный запрет занимать определенные должности)</a:t>
            </a:r>
          </a:p>
          <a:p>
            <a:pPr algn="r"/>
            <a:r>
              <a:rPr lang="ru-RU" sz="2400" dirty="0" smtClean="0">
                <a:solidFill>
                  <a:srgbClr val="002060"/>
                </a:solidFill>
                <a:latin typeface="Arial" panose="020B0604020202020204" pitchFamily="34" charset="0"/>
                <a:cs typeface="Arial" panose="020B0604020202020204" pitchFamily="34" charset="0"/>
                <a:sym typeface="Wingdings" panose="05000000000000000000" pitchFamily="2" charset="2"/>
              </a:rPr>
              <a:t>В </a:t>
            </a:r>
            <a:r>
              <a:rPr lang="ru-RU" sz="2400" dirty="0">
                <a:solidFill>
                  <a:srgbClr val="002060"/>
                </a:solidFill>
                <a:latin typeface="Arial" panose="020B0604020202020204" pitchFamily="34" charset="0"/>
                <a:cs typeface="Arial" panose="020B0604020202020204" pitchFamily="34" charset="0"/>
                <a:sym typeface="Wingdings" panose="05000000000000000000" pitchFamily="2" charset="2"/>
              </a:rPr>
              <a:t>июне 2020 г. преподавателя физкультуры ВУЗа Ижевска обвинили в мелком взяточничестве. Доцент кафедры физкультуры и спорта требовал со студентов за зачет взятки в виде оловянных солдатиков, говорил, какие и где их можно купить. Оштрафован на 10 000 руб.</a:t>
            </a:r>
          </a:p>
          <a:p>
            <a:endParaRPr lang="ru-RU" altLang="ru-RU" sz="24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923699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p:cNvSpPr>
            <a:spLocks noGrp="1"/>
          </p:cNvSpPr>
          <p:nvPr>
            <p:ph type="title"/>
          </p:nvPr>
        </p:nvSpPr>
        <p:spPr>
          <a:xfrm>
            <a:off x="1981200" y="277813"/>
            <a:ext cx="8229600" cy="774700"/>
          </a:xfrm>
        </p:spPr>
        <p:txBody>
          <a:bodyPr/>
          <a:lstStyle/>
          <a:p>
            <a:r>
              <a:rPr lang="ru-RU" altLang="ru-RU" sz="4000" b="1" dirty="0" smtClean="0">
                <a:latin typeface="Arial" panose="020B0604020202020204" pitchFamily="34" charset="0"/>
                <a:cs typeface="Arial" panose="020B0604020202020204" pitchFamily="34" charset="0"/>
              </a:rPr>
              <a:t>Малозначительность</a:t>
            </a:r>
            <a:endParaRPr lang="ru-RU" altLang="ru-RU" b="1" dirty="0" smtClean="0">
              <a:latin typeface="Arial" panose="020B0604020202020204" pitchFamily="34" charset="0"/>
              <a:cs typeface="Arial" panose="020B0604020202020204" pitchFamily="34" charset="0"/>
            </a:endParaRPr>
          </a:p>
        </p:txBody>
      </p:sp>
      <p:sp>
        <p:nvSpPr>
          <p:cNvPr id="44035" name="Содержимое 2"/>
          <p:cNvSpPr>
            <a:spLocks noGrp="1"/>
          </p:cNvSpPr>
          <p:nvPr>
            <p:ph idx="1"/>
          </p:nvPr>
        </p:nvSpPr>
        <p:spPr>
          <a:xfrm>
            <a:off x="166255" y="1306286"/>
            <a:ext cx="11815948" cy="5438898"/>
          </a:xfrm>
        </p:spPr>
        <p:txBody>
          <a:bodyPr>
            <a:normAutofit/>
          </a:bodyPr>
          <a:lstStyle/>
          <a:p>
            <a:r>
              <a:rPr lang="ru-RU" altLang="ru-RU" sz="2400" dirty="0">
                <a:latin typeface="Arial" panose="020B0604020202020204" pitchFamily="34" charset="0"/>
                <a:cs typeface="Arial" panose="020B0604020202020204" pitchFamily="34" charset="0"/>
              </a:rPr>
              <a:t>В соответствии с п.21 Постановления Пленума ВС от 24 марта 2005 г. N 5:</a:t>
            </a:r>
            <a:r>
              <a:rPr lang="ru-RU" altLang="ru-RU" sz="2600" dirty="0">
                <a:latin typeface="Arial" panose="020B0604020202020204" pitchFamily="34" charset="0"/>
                <a:cs typeface="Arial" panose="020B0604020202020204" pitchFamily="34" charset="0"/>
              </a:rPr>
              <a:t/>
            </a:r>
            <a:br>
              <a:rPr lang="ru-RU" altLang="ru-RU" sz="2600" dirty="0">
                <a:latin typeface="Arial" panose="020B0604020202020204" pitchFamily="34" charset="0"/>
                <a:cs typeface="Arial" panose="020B0604020202020204" pitchFamily="34" charset="0"/>
              </a:rPr>
            </a:br>
            <a:r>
              <a:rPr lang="ru-RU" altLang="ru-RU" sz="2600" b="1" dirty="0" smtClean="0">
                <a:latin typeface="Arial" panose="020B0604020202020204" pitchFamily="34" charset="0"/>
                <a:cs typeface="Arial" panose="020B0604020202020204" pitchFamily="34" charset="0"/>
              </a:rPr>
              <a:t>«Малозначительным </a:t>
            </a:r>
            <a:r>
              <a:rPr lang="ru-RU" altLang="ru-RU" sz="2600" b="1" dirty="0">
                <a:latin typeface="Arial" panose="020B0604020202020204" pitchFamily="34" charset="0"/>
                <a:cs typeface="Arial" panose="020B0604020202020204" pitchFamily="34" charset="0"/>
              </a:rPr>
              <a:t>административным правонарушением является действие или бездействие, хотя формально и содержащее признаки состава административного правонарушения, </a:t>
            </a:r>
          </a:p>
          <a:p>
            <a:r>
              <a:rPr lang="ru-RU" altLang="ru-RU" sz="2600" b="1" dirty="0">
                <a:solidFill>
                  <a:srgbClr val="FF0000"/>
                </a:solidFill>
                <a:latin typeface="Arial" panose="020B0604020202020204" pitchFamily="34" charset="0"/>
                <a:cs typeface="Arial" panose="020B0604020202020204" pitchFamily="34" charset="0"/>
              </a:rPr>
              <a:t>но с учетом</a:t>
            </a:r>
            <a:r>
              <a:rPr lang="ru-RU" altLang="ru-RU" sz="2600" b="1" dirty="0">
                <a:latin typeface="Arial" panose="020B0604020202020204" pitchFamily="34" charset="0"/>
                <a:cs typeface="Arial" panose="020B0604020202020204" pitchFamily="34" charset="0"/>
              </a:rPr>
              <a:t> </a:t>
            </a:r>
          </a:p>
          <a:p>
            <a:r>
              <a:rPr lang="ru-RU" altLang="ru-RU" sz="2600" b="1" dirty="0">
                <a:latin typeface="Arial" panose="020B0604020202020204" pitchFamily="34" charset="0"/>
                <a:cs typeface="Arial" panose="020B0604020202020204" pitchFamily="34" charset="0"/>
              </a:rPr>
              <a:t>1. характера совершенного правонарушения </a:t>
            </a:r>
          </a:p>
          <a:p>
            <a:r>
              <a:rPr lang="ru-RU" altLang="ru-RU" sz="2600" b="1" dirty="0">
                <a:latin typeface="Arial" panose="020B0604020202020204" pitchFamily="34" charset="0"/>
                <a:cs typeface="Arial" panose="020B0604020202020204" pitchFamily="34" charset="0"/>
              </a:rPr>
              <a:t>2. роли правонарушителя, </a:t>
            </a:r>
          </a:p>
          <a:p>
            <a:r>
              <a:rPr lang="ru-RU" altLang="ru-RU" sz="2600" b="1" dirty="0">
                <a:latin typeface="Arial" panose="020B0604020202020204" pitchFamily="34" charset="0"/>
                <a:cs typeface="Arial" panose="020B0604020202020204" pitchFamily="34" charset="0"/>
              </a:rPr>
              <a:t>3. размера вреда </a:t>
            </a:r>
          </a:p>
          <a:p>
            <a:r>
              <a:rPr lang="ru-RU" altLang="ru-RU" sz="2600" b="1" dirty="0">
                <a:latin typeface="Arial" panose="020B0604020202020204" pitchFamily="34" charset="0"/>
                <a:cs typeface="Arial" panose="020B0604020202020204" pitchFamily="34" charset="0"/>
              </a:rPr>
              <a:t>4. тяжести наступивших последствий </a:t>
            </a:r>
          </a:p>
          <a:p>
            <a:r>
              <a:rPr lang="ru-RU" altLang="ru-RU" sz="2600" b="1" dirty="0">
                <a:latin typeface="Arial" panose="020B0604020202020204" pitchFamily="34" charset="0"/>
                <a:cs typeface="Arial" panose="020B0604020202020204" pitchFamily="34" charset="0"/>
              </a:rPr>
              <a:t>= не представляющее существенного нарушения охраняемых общественных </a:t>
            </a:r>
            <a:r>
              <a:rPr lang="ru-RU" altLang="ru-RU" sz="2600" b="1" dirty="0" smtClean="0">
                <a:latin typeface="Arial" panose="020B0604020202020204" pitchFamily="34" charset="0"/>
                <a:cs typeface="Arial" panose="020B0604020202020204" pitchFamily="34" charset="0"/>
              </a:rPr>
              <a:t>правоотношений»</a:t>
            </a:r>
          </a:p>
          <a:p>
            <a:r>
              <a:rPr lang="ru-RU" altLang="ru-RU" sz="2600" dirty="0" smtClean="0">
                <a:solidFill>
                  <a:srgbClr val="0000FF"/>
                </a:solidFill>
                <a:latin typeface="Arial" panose="020B0604020202020204" pitchFamily="34" charset="0"/>
                <a:cs typeface="Arial" panose="020B0604020202020204" pitchFamily="34" charset="0"/>
              </a:rPr>
              <a:t>Коррупционные правонарушения редко признают малозначительными</a:t>
            </a:r>
            <a:endParaRPr lang="ru-RU" altLang="ru-RU" sz="2600" dirty="0">
              <a:solidFill>
                <a:srgbClr val="0000FF"/>
              </a:solidFill>
              <a:latin typeface="Arial" panose="020B0604020202020204" pitchFamily="34" charset="0"/>
              <a:cs typeface="Arial" panose="020B0604020202020204" pitchFamily="34" charset="0"/>
            </a:endParaRPr>
          </a:p>
          <a:p>
            <a:endParaRPr lang="ru-RU" altLang="ru-RU"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8469123"/>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fontScale="92500" lnSpcReduction="10000"/>
          </a:bodyPr>
          <a:lstStyle/>
          <a:p>
            <a:pPr>
              <a:spcBef>
                <a:spcPts val="600"/>
              </a:spcBef>
              <a:defRPr/>
            </a:pPr>
            <a:r>
              <a:rPr lang="ru-RU" sz="3600" b="1" dirty="0" smtClean="0">
                <a:latin typeface="Arial" panose="020B0604020202020204" pitchFamily="34" charset="0"/>
                <a:cs typeface="Arial" panose="020B0604020202020204" pitchFamily="34" charset="0"/>
                <a:sym typeface="Wingdings" panose="05000000000000000000" pitchFamily="2" charset="2"/>
              </a:rPr>
              <a:t>От </a:t>
            </a:r>
            <a:r>
              <a:rPr lang="ru-RU" sz="3600" b="1" dirty="0">
                <a:latin typeface="Arial" panose="020B0604020202020204" pitchFamily="34" charset="0"/>
                <a:cs typeface="Arial" panose="020B0604020202020204" pitchFamily="34" charset="0"/>
                <a:sym typeface="Wingdings" panose="05000000000000000000" pitchFamily="2" charset="2"/>
              </a:rPr>
              <a:t>общего числа актов прокурорского реагирования в сфере противодействия </a:t>
            </a:r>
            <a:r>
              <a:rPr lang="ru-RU" sz="3600" b="1" dirty="0" smtClean="0">
                <a:latin typeface="Arial" panose="020B0604020202020204" pitchFamily="34" charset="0"/>
                <a:cs typeface="Arial" panose="020B0604020202020204" pitchFamily="34" charset="0"/>
                <a:sym typeface="Wingdings" panose="05000000000000000000" pitchFamily="2" charset="2"/>
              </a:rPr>
              <a:t>коррупции</a:t>
            </a:r>
          </a:p>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Представление - </a:t>
            </a:r>
            <a:r>
              <a:rPr lang="ru-RU" sz="3600" b="1" dirty="0" smtClean="0">
                <a:latin typeface="Arial" panose="020B0604020202020204" pitchFamily="34" charset="0"/>
                <a:cs typeface="Arial" panose="020B0604020202020204" pitchFamily="34" charset="0"/>
                <a:sym typeface="Wingdings" panose="05000000000000000000" pitchFamily="2" charset="2"/>
              </a:rPr>
              <a:t>63%</a:t>
            </a:r>
          </a:p>
          <a:p>
            <a:pPr>
              <a:spcBef>
                <a:spcPts val="600"/>
              </a:spcBef>
              <a:defRPr/>
            </a:pPr>
            <a:r>
              <a:rPr lang="ru-RU" sz="3600" dirty="0">
                <a:latin typeface="Arial" panose="020B0604020202020204" pitchFamily="34" charset="0"/>
                <a:cs typeface="Arial" panose="020B0604020202020204" pitchFamily="34" charset="0"/>
                <a:sym typeface="Wingdings" panose="05000000000000000000" pitchFamily="2" charset="2"/>
              </a:rPr>
              <a:t>Уголовное дело - </a:t>
            </a:r>
            <a:r>
              <a:rPr lang="ru-RU" sz="3600" b="1" dirty="0">
                <a:latin typeface="Arial" panose="020B0604020202020204" pitchFamily="34" charset="0"/>
                <a:cs typeface="Arial" panose="020B0604020202020204" pitchFamily="34" charset="0"/>
                <a:sym typeface="Wingdings" panose="05000000000000000000" pitchFamily="2" charset="2"/>
              </a:rPr>
              <a:t>17</a:t>
            </a:r>
            <a:r>
              <a:rPr lang="ru-RU" sz="3600" b="1" dirty="0" smtClean="0">
                <a:latin typeface="Arial" panose="020B0604020202020204" pitchFamily="34" charset="0"/>
                <a:cs typeface="Arial" panose="020B0604020202020204" pitchFamily="34" charset="0"/>
                <a:sym typeface="Wingdings" panose="05000000000000000000" pitchFamily="2" charset="2"/>
              </a:rPr>
              <a:t>%</a:t>
            </a:r>
          </a:p>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Протест - </a:t>
            </a:r>
            <a:r>
              <a:rPr lang="ru-RU" sz="3600" b="1" dirty="0" smtClean="0">
                <a:latin typeface="Arial" panose="020B0604020202020204" pitchFamily="34" charset="0"/>
                <a:cs typeface="Arial" panose="020B0604020202020204" pitchFamily="34" charset="0"/>
                <a:sym typeface="Wingdings" panose="05000000000000000000" pitchFamily="2" charset="2"/>
              </a:rPr>
              <a:t>8</a:t>
            </a:r>
            <a:r>
              <a:rPr lang="ru-RU" sz="3600" b="1" dirty="0">
                <a:latin typeface="Arial" panose="020B0604020202020204" pitchFamily="34" charset="0"/>
                <a:cs typeface="Arial" panose="020B0604020202020204" pitchFamily="34" charset="0"/>
                <a:sym typeface="Wingdings" panose="05000000000000000000" pitchFamily="2" charset="2"/>
              </a:rPr>
              <a:t>% </a:t>
            </a:r>
            <a:r>
              <a:rPr lang="ru-RU" sz="3600" dirty="0" smtClean="0">
                <a:latin typeface="Arial" panose="020B0604020202020204" pitchFamily="34" charset="0"/>
                <a:cs typeface="Arial" panose="020B0604020202020204" pitchFamily="34" charset="0"/>
                <a:sym typeface="Wingdings" panose="05000000000000000000" pitchFamily="2" charset="2"/>
              </a:rPr>
              <a:t>(</a:t>
            </a:r>
            <a:r>
              <a:rPr lang="ru-RU" sz="3600" dirty="0">
                <a:latin typeface="Arial" panose="020B0604020202020204" pitchFamily="34" charset="0"/>
                <a:cs typeface="Arial" panose="020B0604020202020204" pitchFamily="34" charset="0"/>
                <a:sym typeface="Wingdings" panose="05000000000000000000" pitchFamily="2" charset="2"/>
              </a:rPr>
              <a:t>в основном в случае нарушения, совершаемого путем принятия несоответствующего законодательству </a:t>
            </a:r>
            <a:r>
              <a:rPr lang="ru-RU" sz="3600" dirty="0" smtClean="0">
                <a:latin typeface="Arial" panose="020B0604020202020204" pitchFamily="34" charset="0"/>
                <a:cs typeface="Arial" panose="020B0604020202020204" pitchFamily="34" charset="0"/>
                <a:sym typeface="Wingdings" panose="05000000000000000000" pitchFamily="2" charset="2"/>
              </a:rPr>
              <a:t>акта) </a:t>
            </a:r>
          </a:p>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Иски в суд - </a:t>
            </a:r>
            <a:r>
              <a:rPr lang="ru-RU" sz="3600" b="1" dirty="0" smtClean="0">
                <a:latin typeface="Arial" panose="020B0604020202020204" pitchFamily="34" charset="0"/>
                <a:cs typeface="Arial" panose="020B0604020202020204" pitchFamily="34" charset="0"/>
                <a:sym typeface="Wingdings" panose="05000000000000000000" pitchFamily="2" charset="2"/>
              </a:rPr>
              <a:t>5%</a:t>
            </a:r>
          </a:p>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Предостережение - </a:t>
            </a:r>
            <a:r>
              <a:rPr lang="ru-RU" sz="3600" b="1" dirty="0" smtClean="0">
                <a:latin typeface="Arial" panose="020B0604020202020204" pitchFamily="34" charset="0"/>
                <a:cs typeface="Arial" panose="020B0604020202020204" pitchFamily="34" charset="0"/>
                <a:sym typeface="Wingdings" panose="05000000000000000000" pitchFamily="2" charset="2"/>
              </a:rPr>
              <a:t>4%</a:t>
            </a:r>
          </a:p>
          <a:p>
            <a:pPr>
              <a:spcBef>
                <a:spcPts val="600"/>
              </a:spcBef>
              <a:defRPr/>
            </a:pPr>
            <a:r>
              <a:rPr lang="ru-RU" sz="3600" dirty="0" smtClean="0">
                <a:solidFill>
                  <a:srgbClr val="FF0000"/>
                </a:solidFill>
                <a:latin typeface="Arial" panose="020B0604020202020204" pitchFamily="34" charset="0"/>
                <a:cs typeface="Arial" panose="020B0604020202020204" pitchFamily="34" charset="0"/>
                <a:sym typeface="Wingdings" panose="05000000000000000000" pitchFamily="2" charset="2"/>
              </a:rPr>
              <a:t>Возбуждение </a:t>
            </a:r>
            <a:r>
              <a:rPr lang="ru-RU" sz="3600" dirty="0">
                <a:solidFill>
                  <a:srgbClr val="FF0000"/>
                </a:solidFill>
                <a:latin typeface="Arial" panose="020B0604020202020204" pitchFamily="34" charset="0"/>
                <a:cs typeface="Arial" panose="020B0604020202020204" pitchFamily="34" charset="0"/>
                <a:sym typeface="Wingdings" panose="05000000000000000000" pitchFamily="2" charset="2"/>
              </a:rPr>
              <a:t>производства об административном правонарушении </a:t>
            </a:r>
            <a:r>
              <a:rPr lang="ru-RU" sz="3600" dirty="0" smtClean="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ru-RU" sz="36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3</a:t>
            </a:r>
            <a:r>
              <a:rPr lang="ru-RU" sz="3600" b="1" dirty="0">
                <a:solidFill>
                  <a:srgbClr val="FF0000"/>
                </a:solidFill>
                <a:latin typeface="Arial" panose="020B0604020202020204" pitchFamily="34" charset="0"/>
                <a:cs typeface="Arial" panose="020B0604020202020204" pitchFamily="34" charset="0"/>
                <a:sym typeface="Wingdings" panose="05000000000000000000" pitchFamily="2" charset="2"/>
              </a:rPr>
              <a:t>%</a:t>
            </a: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Меры прокурорского реагирования</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8520308"/>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37505" y="1591294"/>
            <a:ext cx="11815949" cy="5130140"/>
          </a:xfrm>
        </p:spPr>
        <p:txBody>
          <a:bodyPr>
            <a:noAutofit/>
          </a:bodyPr>
          <a:lstStyle/>
          <a:p>
            <a:pPr marL="0" indent="0">
              <a:spcBef>
                <a:spcPts val="600"/>
              </a:spcBef>
              <a:buNone/>
              <a:defRPr/>
            </a:pPr>
            <a:r>
              <a:rPr lang="ru-RU" sz="1900" b="1" dirty="0" smtClean="0">
                <a:latin typeface="Arial" panose="020B0604020202020204" pitchFamily="34" charset="0"/>
                <a:cs typeface="Arial" panose="020B0604020202020204" pitchFamily="34" charset="0"/>
                <a:sym typeface="Wingdings" panose="05000000000000000000" pitchFamily="2" charset="2"/>
              </a:rPr>
              <a:t>Не </a:t>
            </a:r>
            <a:r>
              <a:rPr lang="ru-RU" sz="1900" b="1" dirty="0">
                <a:latin typeface="Arial" panose="020B0604020202020204" pitchFamily="34" charset="0"/>
                <a:cs typeface="Arial" panose="020B0604020202020204" pitchFamily="34" charset="0"/>
                <a:sym typeface="Wingdings" panose="05000000000000000000" pitchFamily="2" charset="2"/>
              </a:rPr>
              <a:t>влечет применения взысканий, поскольку не образует коррупционного проступка:</a:t>
            </a:r>
          </a:p>
          <a:p>
            <a:pPr>
              <a:spcBef>
                <a:spcPts val="600"/>
              </a:spcBef>
              <a:defRPr/>
            </a:pPr>
            <a:r>
              <a:rPr lang="ru-RU" sz="1900" dirty="0">
                <a:latin typeface="Arial" panose="020B0604020202020204" pitchFamily="34" charset="0"/>
                <a:cs typeface="Arial" panose="020B0604020202020204" pitchFamily="34" charset="0"/>
                <a:sym typeface="Wingdings" panose="05000000000000000000" pitchFamily="2" charset="2"/>
              </a:rPr>
              <a:t>а) ненадлежащее соблюдение запрета, неисполнение обязанности вследствие непреодолимой </a:t>
            </a:r>
            <a:r>
              <a:rPr lang="ru-RU" sz="1900" dirty="0" smtClean="0">
                <a:latin typeface="Arial" panose="020B0604020202020204" pitchFamily="34" charset="0"/>
                <a:cs typeface="Arial" panose="020B0604020202020204" pitchFamily="34" charset="0"/>
                <a:sym typeface="Wingdings" panose="05000000000000000000" pitchFamily="2" charset="2"/>
              </a:rPr>
              <a:t>силы, которая </a:t>
            </a:r>
            <a:r>
              <a:rPr lang="ru-RU" sz="1900" dirty="0">
                <a:latin typeface="Arial" panose="020B0604020202020204" pitchFamily="34" charset="0"/>
                <a:cs typeface="Arial" panose="020B0604020202020204" pitchFamily="34" charset="0"/>
                <a:sym typeface="Wingdings" panose="05000000000000000000" pitchFamily="2" charset="2"/>
              </a:rPr>
              <a:t>объективно </a:t>
            </a:r>
            <a:r>
              <a:rPr lang="ru-RU" sz="1900" dirty="0" smtClean="0">
                <a:latin typeface="Arial" panose="020B0604020202020204" pitchFamily="34" charset="0"/>
                <a:cs typeface="Arial" panose="020B0604020202020204" pitchFamily="34" charset="0"/>
                <a:sym typeface="Wingdings" panose="05000000000000000000" pitchFamily="2" charset="2"/>
              </a:rPr>
              <a:t>препятствует </a:t>
            </a:r>
            <a:r>
              <a:rPr lang="ru-RU" sz="1900" dirty="0">
                <a:latin typeface="Arial" panose="020B0604020202020204" pitchFamily="34" charset="0"/>
                <a:cs typeface="Arial" panose="020B0604020202020204" pitchFamily="34" charset="0"/>
                <a:sym typeface="Wingdings" panose="05000000000000000000" pitchFamily="2" charset="2"/>
              </a:rPr>
              <a:t>представлению сведений о </a:t>
            </a:r>
            <a:r>
              <a:rPr lang="ru-RU" sz="1900" dirty="0" smtClean="0">
                <a:latin typeface="Arial" panose="020B0604020202020204" pitchFamily="34" charset="0"/>
                <a:cs typeface="Arial" panose="020B0604020202020204" pitchFamily="34" charset="0"/>
                <a:sym typeface="Wingdings" panose="05000000000000000000" pitchFamily="2" charset="2"/>
              </a:rPr>
              <a:t>доходах в </a:t>
            </a:r>
            <a:r>
              <a:rPr lang="ru-RU" sz="1900" dirty="0">
                <a:latin typeface="Arial" panose="020B0604020202020204" pitchFamily="34" charset="0"/>
                <a:cs typeface="Arial" panose="020B0604020202020204" pitchFamily="34" charset="0"/>
                <a:sym typeface="Wingdings" panose="05000000000000000000" pitchFamily="2" charset="2"/>
              </a:rPr>
              <a:t>установленный </a:t>
            </a:r>
            <a:r>
              <a:rPr lang="ru-RU" sz="1900" dirty="0" smtClean="0">
                <a:latin typeface="Arial" panose="020B0604020202020204" pitchFamily="34" charset="0"/>
                <a:cs typeface="Arial" panose="020B0604020202020204" pitchFamily="34" charset="0"/>
                <a:sym typeface="Wingdings" panose="05000000000000000000" pitchFamily="2" charset="2"/>
              </a:rPr>
              <a:t>срок </a:t>
            </a:r>
            <a:r>
              <a:rPr lang="ru-RU" sz="1900" dirty="0">
                <a:latin typeface="Arial" panose="020B0604020202020204" pitchFamily="34" charset="0"/>
                <a:cs typeface="Arial" panose="020B0604020202020204" pitchFamily="34" charset="0"/>
                <a:sym typeface="Wingdings" panose="05000000000000000000" pitchFamily="2" charset="2"/>
              </a:rPr>
              <a:t>или получению информации (документов), необходимых для достоверного и полного отражения данных сведений, соблюдению ограничения, запрета, требования о предотвращении или урегулировании конфликта интересов;</a:t>
            </a:r>
          </a:p>
          <a:p>
            <a:pPr>
              <a:spcBef>
                <a:spcPts val="600"/>
              </a:spcBef>
              <a:defRPr/>
            </a:pPr>
            <a:r>
              <a:rPr lang="ru-RU" sz="1900" dirty="0">
                <a:latin typeface="Arial" panose="020B0604020202020204" pitchFamily="34" charset="0"/>
                <a:cs typeface="Arial" panose="020B0604020202020204" pitchFamily="34" charset="0"/>
                <a:sym typeface="Wingdings" panose="05000000000000000000" pitchFamily="2" charset="2"/>
              </a:rPr>
              <a:t>б) ошибочное (неточное) указание сведений в справке о </a:t>
            </a:r>
            <a:r>
              <a:rPr lang="ru-RU" sz="1900" dirty="0" smtClean="0">
                <a:latin typeface="Arial" panose="020B0604020202020204" pitchFamily="34" charset="0"/>
                <a:cs typeface="Arial" panose="020B0604020202020204" pitchFamily="34" charset="0"/>
                <a:sym typeface="Wingdings" panose="05000000000000000000" pitchFamily="2" charset="2"/>
              </a:rPr>
              <a:t>доходах </a:t>
            </a:r>
            <a:r>
              <a:rPr lang="ru-RU" sz="1900" dirty="0">
                <a:latin typeface="Arial" panose="020B0604020202020204" pitchFamily="34" charset="0"/>
                <a:cs typeface="Arial" panose="020B0604020202020204" pitchFamily="34" charset="0"/>
                <a:sym typeface="Wingdings" panose="05000000000000000000" pitchFamily="2" charset="2"/>
              </a:rPr>
              <a:t>вследствие ошибок и неточностей, допущенных государственным органом или иной организацией в выданных служащему документах (выписках), на основании которых им заполнялась </a:t>
            </a:r>
            <a:r>
              <a:rPr lang="ru-RU" sz="1900" dirty="0" smtClean="0">
                <a:latin typeface="Arial" panose="020B0604020202020204" pitchFamily="34" charset="0"/>
                <a:cs typeface="Arial" panose="020B0604020202020204" pitchFamily="34" charset="0"/>
                <a:sym typeface="Wingdings" panose="05000000000000000000" pitchFamily="2" charset="2"/>
              </a:rPr>
              <a:t>справка </a:t>
            </a:r>
            <a:r>
              <a:rPr lang="ru-RU" sz="1900" dirty="0">
                <a:latin typeface="Arial" panose="020B0604020202020204" pitchFamily="34" charset="0"/>
                <a:cs typeface="Arial" panose="020B0604020202020204" pitchFamily="34" charset="0"/>
                <a:sym typeface="Wingdings" panose="05000000000000000000" pitchFamily="2" charset="2"/>
              </a:rPr>
              <a:t>(ошибка в справке 2-НДФЛ, выписке по счету, выданной кредитной организацией и т.п.), а также иных причин, когда неточность в представленных сведениях возникла по причинам, независящим от служащего.</a:t>
            </a:r>
          </a:p>
          <a:p>
            <a:pPr>
              <a:spcBef>
                <a:spcPts val="600"/>
              </a:spcBef>
              <a:defRPr/>
            </a:pPr>
            <a:r>
              <a:rPr lang="ru-RU" sz="1900" dirty="0">
                <a:latin typeface="Arial" panose="020B0604020202020204" pitchFamily="34" charset="0"/>
                <a:cs typeface="Arial" panose="020B0604020202020204" pitchFamily="34" charset="0"/>
                <a:sym typeface="Wingdings" panose="05000000000000000000" pitchFamily="2" charset="2"/>
              </a:rPr>
              <a:t>в) заполнение служащим </a:t>
            </a:r>
            <a:r>
              <a:rPr lang="ru-RU" sz="1900" dirty="0" smtClean="0">
                <a:latin typeface="Arial" panose="020B0604020202020204" pitchFamily="34" charset="0"/>
                <a:cs typeface="Arial" panose="020B0604020202020204" pitchFamily="34" charset="0"/>
                <a:sym typeface="Wingdings" panose="05000000000000000000" pitchFamily="2" charset="2"/>
              </a:rPr>
              <a:t>справки о доходах в </a:t>
            </a:r>
            <a:r>
              <a:rPr lang="ru-RU" sz="1900" dirty="0">
                <a:latin typeface="Arial" panose="020B0604020202020204" pitchFamily="34" charset="0"/>
                <a:cs typeface="Arial" panose="020B0604020202020204" pitchFamily="34" charset="0"/>
                <a:sym typeface="Wingdings" panose="05000000000000000000" pitchFamily="2" charset="2"/>
              </a:rPr>
              <a:t>ином, не общепринятом, орфографическом порядке, при котором сохраняется смысловое содержание данных в </a:t>
            </a:r>
            <a:r>
              <a:rPr lang="ru-RU" sz="1900" dirty="0" smtClean="0">
                <a:latin typeface="Arial" panose="020B0604020202020204" pitchFamily="34" charset="0"/>
                <a:cs typeface="Arial" panose="020B0604020202020204" pitchFamily="34" charset="0"/>
                <a:sym typeface="Wingdings" panose="05000000000000000000" pitchFamily="2" charset="2"/>
              </a:rPr>
              <a:t>справке</a:t>
            </a:r>
            <a:r>
              <a:rPr lang="ru-RU" sz="1900" dirty="0">
                <a:latin typeface="Arial" panose="020B0604020202020204" pitchFamily="34" charset="0"/>
                <a:cs typeface="Arial" panose="020B0604020202020204" pitchFamily="34" charset="0"/>
                <a:sym typeface="Wingdings" panose="05000000000000000000" pitchFamily="2" charset="2"/>
              </a:rPr>
              <a:t>, либо когда заполнены разделы, графы </a:t>
            </a:r>
            <a:r>
              <a:rPr lang="ru-RU" sz="1900" dirty="0" smtClean="0">
                <a:latin typeface="Arial" panose="020B0604020202020204" pitchFamily="34" charset="0"/>
                <a:cs typeface="Arial" panose="020B0604020202020204" pitchFamily="34" charset="0"/>
                <a:sym typeface="Wingdings" panose="05000000000000000000" pitchFamily="2" charset="2"/>
              </a:rPr>
              <a:t>справки</a:t>
            </a:r>
            <a:r>
              <a:rPr lang="ru-RU" sz="1900" dirty="0">
                <a:latin typeface="Arial" panose="020B0604020202020204" pitchFamily="34" charset="0"/>
                <a:cs typeface="Arial" panose="020B0604020202020204" pitchFamily="34" charset="0"/>
                <a:sym typeface="Wingdings" panose="05000000000000000000" pitchFamily="2" charset="2"/>
              </a:rPr>
              <a:t>, не подлежащие заполнению. </a:t>
            </a:r>
            <a:endParaRPr lang="ru-RU" sz="1900" dirty="0" smtClean="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1900" dirty="0">
                <a:latin typeface="Arial" panose="020B0604020202020204" pitchFamily="34" charset="0"/>
                <a:cs typeface="Arial" panose="020B0604020202020204" pitchFamily="34" charset="0"/>
                <a:sym typeface="Wingdings" panose="05000000000000000000" pitchFamily="2" charset="2"/>
              </a:rPr>
              <a:t>г) представление служащим в установленный законодательством срок уточненных и достоверных сведений о доходах, расходах, об имуществе и обязательствах имущественного характера, при условии, что служащий самостоятельно обнаружил в представленных им </a:t>
            </a:r>
            <a:r>
              <a:rPr lang="ru-RU" sz="1900" dirty="0" smtClean="0">
                <a:latin typeface="Arial" panose="020B0604020202020204" pitchFamily="34" charset="0"/>
                <a:cs typeface="Arial" panose="020B0604020202020204" pitchFamily="34" charset="0"/>
                <a:sym typeface="Wingdings" panose="05000000000000000000" pitchFamily="2" charset="2"/>
              </a:rPr>
              <a:t>справках </a:t>
            </a:r>
            <a:r>
              <a:rPr lang="ru-RU" sz="1900" dirty="0">
                <a:latin typeface="Arial" panose="020B0604020202020204" pitchFamily="34" charset="0"/>
                <a:cs typeface="Arial" panose="020B0604020202020204" pitchFamily="34" charset="0"/>
                <a:sym typeface="Wingdings" panose="05000000000000000000" pitchFamily="2" charset="2"/>
              </a:rPr>
              <a:t>не отраженные или не полностью отраженные сведения</a:t>
            </a:r>
          </a:p>
        </p:txBody>
      </p:sp>
      <p:sp>
        <p:nvSpPr>
          <p:cNvPr id="5" name="Заголовок 1"/>
          <p:cNvSpPr>
            <a:spLocks noGrp="1"/>
          </p:cNvSpPr>
          <p:nvPr>
            <p:ph type="title"/>
          </p:nvPr>
        </p:nvSpPr>
        <p:spPr>
          <a:xfrm>
            <a:off x="480949" y="165349"/>
            <a:ext cx="11329060" cy="1330943"/>
          </a:xfrm>
        </p:spPr>
        <p:txBody>
          <a:bodyPr>
            <a:normAutofit/>
          </a:bodyPr>
          <a:lstStyle/>
          <a:p>
            <a:pPr algn="ctr"/>
            <a:r>
              <a:rPr lang="ru-RU" altLang="ru-RU" sz="2800" b="1" dirty="0">
                <a:latin typeface="Arial" panose="020B0604020202020204" pitchFamily="34" charset="0"/>
                <a:cs typeface="Arial" panose="020B0604020202020204" pitchFamily="34" charset="0"/>
              </a:rPr>
              <a:t>Письмо Минтруда России от 21.03.2016 N 18-2/10/П-1526 «О критериях привлечения к ответственности за коррупционные правонарушения»</a:t>
            </a:r>
          </a:p>
        </p:txBody>
      </p:sp>
    </p:spTree>
    <p:extLst>
      <p:ext uri="{BB962C8B-B14F-4D97-AF65-F5344CB8AC3E}">
        <p14:creationId xmlns:p14="http://schemas.microsoft.com/office/powerpoint/2010/main" val="371471557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37505" y="1591294"/>
            <a:ext cx="11815949" cy="5130140"/>
          </a:xfrm>
        </p:spPr>
        <p:txBody>
          <a:bodyPr>
            <a:noAutofit/>
          </a:bodyPr>
          <a:lstStyle/>
          <a:p>
            <a:pPr marL="0" indent="0">
              <a:spcBef>
                <a:spcPts val="600"/>
              </a:spcBef>
              <a:buNone/>
              <a:defRPr/>
            </a:pPr>
            <a:r>
              <a:rPr lang="ru-RU" sz="2000" b="1" dirty="0" smtClean="0">
                <a:latin typeface="Arial" panose="020B0604020202020204" pitchFamily="34" charset="0"/>
                <a:cs typeface="Arial" panose="020B0604020202020204" pitchFamily="34" charset="0"/>
                <a:sym typeface="Wingdings" panose="05000000000000000000" pitchFamily="2" charset="2"/>
              </a:rPr>
              <a:t>Взыскания не применялись </a:t>
            </a:r>
            <a:r>
              <a:rPr lang="ru-RU" sz="2000" b="1" dirty="0">
                <a:latin typeface="Arial" panose="020B0604020202020204" pitchFamily="34" charset="0"/>
                <a:cs typeface="Arial" panose="020B0604020202020204" pitchFamily="34" charset="0"/>
                <a:sym typeface="Wingdings" panose="05000000000000000000" pitchFamily="2" charset="2"/>
              </a:rPr>
              <a:t>в случаях:</a:t>
            </a:r>
          </a:p>
          <a:p>
            <a:pPr marL="0" indent="0">
              <a:spcBef>
                <a:spcPts val="600"/>
              </a:spcBef>
              <a:buNone/>
              <a:defRPr/>
            </a:pPr>
            <a:r>
              <a:rPr lang="ru-RU" sz="2000" dirty="0" smtClean="0">
                <a:latin typeface="Arial" panose="020B0604020202020204" pitchFamily="34" charset="0"/>
                <a:cs typeface="Arial" panose="020B0604020202020204" pitchFamily="34" charset="0"/>
                <a:sym typeface="Wingdings" panose="05000000000000000000" pitchFamily="2" charset="2"/>
              </a:rPr>
              <a:t>а) разница </a:t>
            </a:r>
            <a:r>
              <a:rPr lang="ru-RU" sz="2000" dirty="0">
                <a:latin typeface="Arial" panose="020B0604020202020204" pitchFamily="34" charset="0"/>
                <a:cs typeface="Arial" panose="020B0604020202020204" pitchFamily="34" charset="0"/>
                <a:sym typeface="Wingdings" panose="05000000000000000000" pitchFamily="2" charset="2"/>
              </a:rPr>
              <a:t>при суммировании всех доходов в разделе 1 </a:t>
            </a:r>
            <a:r>
              <a:rPr lang="ru-RU" sz="2000" dirty="0" smtClean="0">
                <a:latin typeface="Arial" panose="020B0604020202020204" pitchFamily="34" charset="0"/>
                <a:cs typeface="Arial" panose="020B0604020202020204" pitchFamily="34" charset="0"/>
                <a:sym typeface="Wingdings" panose="05000000000000000000" pitchFamily="2" charset="2"/>
              </a:rPr>
              <a:t>справки </a:t>
            </a:r>
            <a:r>
              <a:rPr lang="ru-RU" sz="2000" dirty="0">
                <a:latin typeface="Arial" panose="020B0604020202020204" pitchFamily="34" charset="0"/>
                <a:cs typeface="Arial" panose="020B0604020202020204" pitchFamily="34" charset="0"/>
                <a:sym typeface="Wingdings" panose="05000000000000000000" pitchFamily="2" charset="2"/>
              </a:rPr>
              <a:t>не превышает 10 000 рублей от фактически полученного </a:t>
            </a:r>
            <a:r>
              <a:rPr lang="ru-RU" sz="2000" dirty="0" smtClean="0">
                <a:latin typeface="Arial" panose="020B0604020202020204" pitchFamily="34" charset="0"/>
                <a:cs typeface="Arial" panose="020B0604020202020204" pitchFamily="34" charset="0"/>
                <a:sym typeface="Wingdings" panose="05000000000000000000" pitchFamily="2" charset="2"/>
              </a:rPr>
              <a:t>дохода;</a:t>
            </a:r>
            <a:endParaRPr lang="ru-RU" sz="2000" dirty="0">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sz="2000" dirty="0" smtClean="0">
                <a:latin typeface="Arial" panose="020B0604020202020204" pitchFamily="34" charset="0"/>
                <a:cs typeface="Arial" panose="020B0604020202020204" pitchFamily="34" charset="0"/>
                <a:sym typeface="Wingdings" panose="05000000000000000000" pitchFamily="2" charset="2"/>
              </a:rPr>
              <a:t>б) не </a:t>
            </a:r>
            <a:r>
              <a:rPr lang="ru-RU" sz="2000" dirty="0">
                <a:latin typeface="Arial" panose="020B0604020202020204" pitchFamily="34" charset="0"/>
                <a:cs typeface="Arial" panose="020B0604020202020204" pitchFamily="34" charset="0"/>
                <a:sym typeface="Wingdings" panose="05000000000000000000" pitchFamily="2" charset="2"/>
              </a:rPr>
              <a:t>указаны сведения об имуществе, находящемся в долевой собственности служащего и члена его семьи, при этом сведения о наличии такого имущества в собственности члена семьи указаны в </a:t>
            </a:r>
            <a:r>
              <a:rPr lang="ru-RU" sz="2000" dirty="0" smtClean="0">
                <a:latin typeface="Arial" panose="020B0604020202020204" pitchFamily="34" charset="0"/>
                <a:cs typeface="Arial" panose="020B0604020202020204" pitchFamily="34" charset="0"/>
                <a:sym typeface="Wingdings" panose="05000000000000000000" pitchFamily="2" charset="2"/>
              </a:rPr>
              <a:t>справке </a:t>
            </a:r>
            <a:r>
              <a:rPr lang="ru-RU" sz="2000" dirty="0">
                <a:latin typeface="Arial" panose="020B0604020202020204" pitchFamily="34" charset="0"/>
                <a:cs typeface="Arial" panose="020B0604020202020204" pitchFamily="34" charset="0"/>
                <a:sym typeface="Wingdings" panose="05000000000000000000" pitchFamily="2" charset="2"/>
              </a:rPr>
              <a:t>члена </a:t>
            </a:r>
            <a:r>
              <a:rPr lang="ru-RU" sz="2000" dirty="0" smtClean="0">
                <a:latin typeface="Arial" panose="020B0604020202020204" pitchFamily="34" charset="0"/>
                <a:cs typeface="Arial" panose="020B0604020202020204" pitchFamily="34" charset="0"/>
                <a:sym typeface="Wingdings" panose="05000000000000000000" pitchFamily="2" charset="2"/>
              </a:rPr>
              <a:t>семьи;</a:t>
            </a:r>
            <a:endParaRPr lang="ru-RU" sz="2000" dirty="0">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sz="2000" dirty="0" smtClean="0">
                <a:latin typeface="Arial" panose="020B0604020202020204" pitchFamily="34" charset="0"/>
                <a:cs typeface="Arial" panose="020B0604020202020204" pitchFamily="34" charset="0"/>
                <a:sym typeface="Wingdings" panose="05000000000000000000" pitchFamily="2" charset="2"/>
              </a:rPr>
              <a:t>в) сведения </a:t>
            </a:r>
            <a:r>
              <a:rPr lang="ru-RU" sz="2000" dirty="0">
                <a:latin typeface="Arial" panose="020B0604020202020204" pitchFamily="34" charset="0"/>
                <a:cs typeface="Arial" panose="020B0604020202020204" pitchFamily="34" charset="0"/>
                <a:sym typeface="Wingdings" panose="05000000000000000000" pitchFamily="2" charset="2"/>
              </a:rPr>
              <a:t>об имуществе, принадлежащем супругам на праве совместной собственности, указаны только в справке одного из супругов либо в справке одного из супругов данные сведения указаны достоверно, а в справке другого </a:t>
            </a:r>
            <a:r>
              <a:rPr lang="ru-RU" sz="2000" dirty="0" smtClean="0">
                <a:latin typeface="Arial" panose="020B0604020202020204" pitchFamily="34" charset="0"/>
                <a:cs typeface="Arial" panose="020B0604020202020204" pitchFamily="34" charset="0"/>
                <a:sym typeface="Wingdings" panose="05000000000000000000" pitchFamily="2" charset="2"/>
              </a:rPr>
              <a:t>– недостоверно;</a:t>
            </a:r>
            <a:endParaRPr lang="ru-RU" sz="2000" dirty="0">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sz="2000" dirty="0" smtClean="0">
                <a:latin typeface="Arial" panose="020B0604020202020204" pitchFamily="34" charset="0"/>
                <a:cs typeface="Arial" panose="020B0604020202020204" pitchFamily="34" charset="0"/>
                <a:sym typeface="Wingdings" panose="05000000000000000000" pitchFamily="2" charset="2"/>
              </a:rPr>
              <a:t>г) площадь </a:t>
            </a:r>
            <a:r>
              <a:rPr lang="ru-RU" sz="2000" dirty="0">
                <a:latin typeface="Arial" panose="020B0604020202020204" pitchFamily="34" charset="0"/>
                <a:cs typeface="Arial" panose="020B0604020202020204" pitchFamily="34" charset="0"/>
                <a:sym typeface="Wingdings" panose="05000000000000000000" pitchFamily="2" charset="2"/>
              </a:rPr>
              <a:t>объекта недвижимого имущества указана некорректно, при этом величина ошибки не превышает 5% от реальной площади данного объекта (и как следствие является округлением в большую или меньшую сторону его площади) либо является технической ошибкой (опиской или опечаткой, например, когда "зеркально" отражены соседние цифры), допущенной при указании площади данного </a:t>
            </a:r>
            <a:r>
              <a:rPr lang="ru-RU" sz="2000" dirty="0" smtClean="0">
                <a:latin typeface="Arial" panose="020B0604020202020204" pitchFamily="34" charset="0"/>
                <a:cs typeface="Arial" panose="020B0604020202020204" pitchFamily="34" charset="0"/>
                <a:sym typeface="Wingdings" panose="05000000000000000000" pitchFamily="2" charset="2"/>
              </a:rPr>
              <a:t>объекта и т.д.</a:t>
            </a:r>
            <a:endParaRPr lang="ru-RU" sz="2000"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480949" y="165349"/>
            <a:ext cx="11329060" cy="1330943"/>
          </a:xfrm>
        </p:spPr>
        <p:txBody>
          <a:bodyPr>
            <a:normAutofit/>
          </a:bodyPr>
          <a:lstStyle/>
          <a:p>
            <a:pPr algn="ctr"/>
            <a:r>
              <a:rPr lang="ru-RU" altLang="ru-RU" sz="2800" b="1" dirty="0">
                <a:latin typeface="Arial" panose="020B0604020202020204" pitchFamily="34" charset="0"/>
                <a:cs typeface="Arial" panose="020B0604020202020204" pitchFamily="34" charset="0"/>
              </a:rPr>
              <a:t>Письмо Минтруда России от 21.03.2016 N 18-2/10/П-1526 «О критериях привлечения к ответственности за коррупционные правонарушения»</a:t>
            </a:r>
          </a:p>
        </p:txBody>
      </p:sp>
    </p:spTree>
    <p:extLst>
      <p:ext uri="{BB962C8B-B14F-4D97-AF65-F5344CB8AC3E}">
        <p14:creationId xmlns:p14="http://schemas.microsoft.com/office/powerpoint/2010/main" val="372604826"/>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37505" y="1591294"/>
            <a:ext cx="11815949" cy="5130140"/>
          </a:xfrm>
        </p:spPr>
        <p:txBody>
          <a:bodyPr>
            <a:noAutofit/>
          </a:bodyPr>
          <a:lstStyle/>
          <a:p>
            <a:pPr marL="0" indent="0">
              <a:spcBef>
                <a:spcPts val="600"/>
              </a:spcBef>
              <a:buNone/>
              <a:defRPr/>
            </a:pPr>
            <a:r>
              <a:rPr lang="ru-RU" sz="2000" b="1" dirty="0" smtClean="0">
                <a:latin typeface="Arial" panose="020B0604020202020204" pitchFamily="34" charset="0"/>
                <a:cs typeface="Arial" panose="020B0604020202020204" pitchFamily="34" charset="0"/>
                <a:sym typeface="Wingdings" panose="05000000000000000000" pitchFamily="2" charset="2"/>
              </a:rPr>
              <a:t>Взыскания </a:t>
            </a:r>
            <a:r>
              <a:rPr lang="ru-RU" sz="2000" b="1" dirty="0">
                <a:latin typeface="Arial" panose="020B0604020202020204" pitchFamily="34" charset="0"/>
                <a:cs typeface="Arial" panose="020B0604020202020204" pitchFamily="34" charset="0"/>
                <a:sym typeface="Wingdings" panose="05000000000000000000" pitchFamily="2" charset="2"/>
              </a:rPr>
              <a:t>в виде </a:t>
            </a:r>
            <a:r>
              <a:rPr lang="ru-RU" sz="2000" b="1" dirty="0" smtClean="0">
                <a:latin typeface="Arial" panose="020B0604020202020204" pitchFamily="34" charset="0"/>
                <a:cs typeface="Arial" panose="020B0604020202020204" pitchFamily="34" charset="0"/>
                <a:sym typeface="Wingdings" panose="05000000000000000000" pitchFamily="2" charset="2"/>
              </a:rPr>
              <a:t>замечания или выговора применялись </a:t>
            </a:r>
            <a:r>
              <a:rPr lang="ru-RU" sz="2000" b="1" dirty="0">
                <a:latin typeface="Arial" panose="020B0604020202020204" pitchFamily="34" charset="0"/>
                <a:cs typeface="Arial" panose="020B0604020202020204" pitchFamily="34" charset="0"/>
                <a:sym typeface="Wingdings" panose="05000000000000000000" pitchFamily="2" charset="2"/>
              </a:rPr>
              <a:t>в случаях:</a:t>
            </a:r>
          </a:p>
          <a:p>
            <a:pPr marL="0" indent="0">
              <a:spcBef>
                <a:spcPts val="600"/>
              </a:spcBef>
              <a:buNone/>
              <a:defRPr/>
            </a:pPr>
            <a:r>
              <a:rPr lang="ru-RU" sz="2000" dirty="0" smtClean="0">
                <a:latin typeface="Arial" panose="020B0604020202020204" pitchFamily="34" charset="0"/>
                <a:cs typeface="Arial" panose="020B0604020202020204" pitchFamily="34" charset="0"/>
                <a:sym typeface="Wingdings" panose="05000000000000000000" pitchFamily="2" charset="2"/>
              </a:rPr>
              <a:t>а) не </a:t>
            </a:r>
            <a:r>
              <a:rPr lang="ru-RU" sz="2000" dirty="0">
                <a:latin typeface="Arial" panose="020B0604020202020204" pitchFamily="34" charset="0"/>
                <a:cs typeface="Arial" panose="020B0604020202020204" pitchFamily="34" charset="0"/>
                <a:sym typeface="Wingdings" panose="05000000000000000000" pitchFamily="2" charset="2"/>
              </a:rPr>
              <a:t>указан доход от преподавательской, научной и иной творческой деятельности (чтения лекций, проведения семинаров, тренингов) в организациях, в отношении которых служащий не осуществляет функции государственного (муниципального) управления, сумма которого не превышает 10 000 рублей, при условии, что государственный служащий надлежащим образом уведомил о выполнении иной оплачиваемой </a:t>
            </a:r>
            <a:r>
              <a:rPr lang="ru-RU" sz="2000" dirty="0" smtClean="0">
                <a:latin typeface="Arial" panose="020B0604020202020204" pitchFamily="34" charset="0"/>
                <a:cs typeface="Arial" panose="020B0604020202020204" pitchFamily="34" charset="0"/>
                <a:sym typeface="Wingdings" panose="05000000000000000000" pitchFamily="2" charset="2"/>
              </a:rPr>
              <a:t>работы;</a:t>
            </a:r>
            <a:endParaRPr lang="ru-RU" sz="2000" dirty="0">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sz="2000" dirty="0">
                <a:latin typeface="Arial" panose="020B0604020202020204" pitchFamily="34" charset="0"/>
                <a:cs typeface="Arial" panose="020B0604020202020204" pitchFamily="34" charset="0"/>
                <a:sym typeface="Wingdings" panose="05000000000000000000" pitchFamily="2" charset="2"/>
              </a:rPr>
              <a:t>б) </a:t>
            </a:r>
            <a:r>
              <a:rPr lang="ru-RU" sz="2000" dirty="0" smtClean="0">
                <a:latin typeface="Arial" panose="020B0604020202020204" pitchFamily="34" charset="0"/>
                <a:cs typeface="Arial" panose="020B0604020202020204" pitchFamily="34" charset="0"/>
                <a:sym typeface="Wingdings" panose="05000000000000000000" pitchFamily="2" charset="2"/>
              </a:rPr>
              <a:t>не </a:t>
            </a:r>
            <a:r>
              <a:rPr lang="ru-RU" sz="2000" dirty="0">
                <a:latin typeface="Arial" panose="020B0604020202020204" pitchFamily="34" charset="0"/>
                <a:cs typeface="Arial" panose="020B0604020202020204" pitchFamily="34" charset="0"/>
                <a:sym typeface="Wingdings" panose="05000000000000000000" pitchFamily="2" charset="2"/>
              </a:rPr>
              <a:t>указаны сведения об участии в коммерческой организации, при этом у соответствующей организации отсутствует хозяйственная деятельность в течение 3 и более лет, предшествующих подаче </a:t>
            </a:r>
            <a:r>
              <a:rPr lang="ru-RU" sz="2000" dirty="0" smtClean="0">
                <a:latin typeface="Arial" panose="020B0604020202020204" pitchFamily="34" charset="0"/>
                <a:cs typeface="Arial" panose="020B0604020202020204" pitchFamily="34" charset="0"/>
                <a:sym typeface="Wingdings" panose="05000000000000000000" pitchFamily="2" charset="2"/>
              </a:rPr>
              <a:t>справки</a:t>
            </a:r>
            <a:r>
              <a:rPr lang="ru-RU" sz="2000" dirty="0">
                <a:latin typeface="Arial" panose="020B0604020202020204" pitchFamily="34" charset="0"/>
                <a:cs typeface="Arial" panose="020B0604020202020204" pitchFamily="34" charset="0"/>
                <a:sym typeface="Wingdings" panose="05000000000000000000" pitchFamily="2" charset="2"/>
              </a:rPr>
              <a:t>, и нет сомнений в отсутствии коррупционной составляющей в действиях (бездействии) </a:t>
            </a:r>
            <a:r>
              <a:rPr lang="ru-RU" sz="2000" dirty="0" smtClean="0">
                <a:latin typeface="Arial" panose="020B0604020202020204" pitchFamily="34" charset="0"/>
                <a:cs typeface="Arial" panose="020B0604020202020204" pitchFamily="34" charset="0"/>
                <a:sym typeface="Wingdings" panose="05000000000000000000" pitchFamily="2" charset="2"/>
              </a:rPr>
              <a:t>служащего;</a:t>
            </a:r>
            <a:endParaRPr lang="ru-RU" sz="2000" dirty="0">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sz="2000" dirty="0">
                <a:latin typeface="Arial" panose="020B0604020202020204" pitchFamily="34" charset="0"/>
                <a:cs typeface="Arial" panose="020B0604020202020204" pitchFamily="34" charset="0"/>
                <a:sym typeface="Wingdings" panose="05000000000000000000" pitchFamily="2" charset="2"/>
              </a:rPr>
              <a:t>в) </a:t>
            </a:r>
            <a:r>
              <a:rPr lang="ru-RU" sz="2000" dirty="0" smtClean="0">
                <a:latin typeface="Arial" panose="020B0604020202020204" pitchFamily="34" charset="0"/>
                <a:cs typeface="Arial" panose="020B0604020202020204" pitchFamily="34" charset="0"/>
                <a:sym typeface="Wingdings" panose="05000000000000000000" pitchFamily="2" charset="2"/>
              </a:rPr>
              <a:t>не </a:t>
            </a:r>
            <a:r>
              <a:rPr lang="ru-RU" sz="2000" dirty="0">
                <a:latin typeface="Arial" panose="020B0604020202020204" pitchFamily="34" charset="0"/>
                <a:cs typeface="Arial" panose="020B0604020202020204" pitchFamily="34" charset="0"/>
                <a:sym typeface="Wingdings" panose="05000000000000000000" pitchFamily="2" charset="2"/>
              </a:rPr>
              <a:t>представлены сведения о доходе от вклада в банке, сумма которого не превышает 10 000 рублей, если она была переведена на банковский счет служащего, средства со счета не снимались, при этом в </a:t>
            </a:r>
            <a:r>
              <a:rPr lang="ru-RU" sz="2000" dirty="0" smtClean="0">
                <a:latin typeface="Arial" panose="020B0604020202020204" pitchFamily="34" charset="0"/>
                <a:cs typeface="Arial" panose="020B0604020202020204" pitchFamily="34" charset="0"/>
                <a:sym typeface="Wingdings" panose="05000000000000000000" pitchFamily="2" charset="2"/>
              </a:rPr>
              <a:t>справке </a:t>
            </a:r>
            <a:r>
              <a:rPr lang="ru-RU" sz="2000" dirty="0">
                <a:latin typeface="Arial" panose="020B0604020202020204" pitchFamily="34" charset="0"/>
                <a:cs typeface="Arial" panose="020B0604020202020204" pitchFamily="34" charset="0"/>
                <a:sym typeface="Wingdings" panose="05000000000000000000" pitchFamily="2" charset="2"/>
              </a:rPr>
              <a:t>отражены полные и достоверные сведения об этом </a:t>
            </a:r>
            <a:r>
              <a:rPr lang="ru-RU" sz="2000" dirty="0" smtClean="0">
                <a:latin typeface="Arial" panose="020B0604020202020204" pitchFamily="34" charset="0"/>
                <a:cs typeface="Arial" panose="020B0604020202020204" pitchFamily="34" charset="0"/>
                <a:sym typeface="Wingdings" panose="05000000000000000000" pitchFamily="2" charset="2"/>
              </a:rPr>
              <a:t>счете;</a:t>
            </a:r>
            <a:endParaRPr lang="ru-RU" sz="2000" dirty="0">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sz="2000" dirty="0">
                <a:latin typeface="Arial" panose="020B0604020202020204" pitchFamily="34" charset="0"/>
                <a:cs typeface="Arial" panose="020B0604020202020204" pitchFamily="34" charset="0"/>
                <a:sym typeface="Wingdings" panose="05000000000000000000" pitchFamily="2" charset="2"/>
              </a:rPr>
              <a:t>г) </a:t>
            </a:r>
            <a:r>
              <a:rPr lang="ru-RU" sz="2000" dirty="0" smtClean="0">
                <a:latin typeface="Arial" panose="020B0604020202020204" pitchFamily="34" charset="0"/>
                <a:cs typeface="Arial" panose="020B0604020202020204" pitchFamily="34" charset="0"/>
                <a:sym typeface="Wingdings" panose="05000000000000000000" pitchFamily="2" charset="2"/>
              </a:rPr>
              <a:t>не </a:t>
            </a:r>
            <a:r>
              <a:rPr lang="ru-RU" sz="2000" dirty="0">
                <a:latin typeface="Arial" panose="020B0604020202020204" pitchFamily="34" charset="0"/>
                <a:cs typeface="Arial" panose="020B0604020202020204" pitchFamily="34" charset="0"/>
                <a:sym typeface="Wingdings" panose="05000000000000000000" pitchFamily="2" charset="2"/>
              </a:rPr>
              <a:t>указаны сведения о ветхом частном доме, расположенном в среднестатистическом (район типовой застройки жильем эконом-класса) дачном некоммерческом товариществе, при общем доходе семьи служащего из трех человек менее 1,5 млн. рублей в </a:t>
            </a:r>
            <a:r>
              <a:rPr lang="ru-RU" sz="2000" dirty="0" smtClean="0">
                <a:latin typeface="Arial" panose="020B0604020202020204" pitchFamily="34" charset="0"/>
                <a:cs typeface="Arial" panose="020B0604020202020204" pitchFamily="34" charset="0"/>
                <a:sym typeface="Wingdings" panose="05000000000000000000" pitchFamily="2" charset="2"/>
              </a:rPr>
              <a:t>год;</a:t>
            </a:r>
            <a:endParaRPr lang="ru-RU" sz="2000" dirty="0">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sz="2000" dirty="0">
                <a:latin typeface="Arial" panose="020B0604020202020204" pitchFamily="34" charset="0"/>
                <a:cs typeface="Arial" panose="020B0604020202020204" pitchFamily="34" charset="0"/>
                <a:sym typeface="Wingdings" panose="05000000000000000000" pitchFamily="2" charset="2"/>
              </a:rPr>
              <a:t>д) </a:t>
            </a:r>
            <a:r>
              <a:rPr lang="ru-RU" sz="2000" dirty="0" smtClean="0">
                <a:latin typeface="Arial" panose="020B0604020202020204" pitchFamily="34" charset="0"/>
                <a:cs typeface="Arial" panose="020B0604020202020204" pitchFamily="34" charset="0"/>
                <a:sym typeface="Wingdings" panose="05000000000000000000" pitchFamily="2" charset="2"/>
              </a:rPr>
              <a:t>служащим </a:t>
            </a:r>
            <a:r>
              <a:rPr lang="ru-RU" sz="2000" dirty="0">
                <a:latin typeface="Arial" panose="020B0604020202020204" pitchFamily="34" charset="0"/>
                <a:cs typeface="Arial" panose="020B0604020202020204" pitchFamily="34" charset="0"/>
                <a:sym typeface="Wingdings" panose="05000000000000000000" pitchFamily="2" charset="2"/>
              </a:rPr>
              <a:t>повторно совершены несущественные проступки.</a:t>
            </a:r>
          </a:p>
        </p:txBody>
      </p:sp>
      <p:sp>
        <p:nvSpPr>
          <p:cNvPr id="5" name="Заголовок 1"/>
          <p:cNvSpPr>
            <a:spLocks noGrp="1"/>
          </p:cNvSpPr>
          <p:nvPr>
            <p:ph type="title"/>
          </p:nvPr>
        </p:nvSpPr>
        <p:spPr>
          <a:xfrm>
            <a:off x="480949" y="165349"/>
            <a:ext cx="11329060" cy="1330943"/>
          </a:xfrm>
        </p:spPr>
        <p:txBody>
          <a:bodyPr>
            <a:normAutofit/>
          </a:bodyPr>
          <a:lstStyle/>
          <a:p>
            <a:pPr algn="ctr"/>
            <a:r>
              <a:rPr lang="ru-RU" altLang="ru-RU" sz="2800" b="1" dirty="0">
                <a:latin typeface="Arial" panose="020B0604020202020204" pitchFamily="34" charset="0"/>
                <a:cs typeface="Arial" panose="020B0604020202020204" pitchFamily="34" charset="0"/>
              </a:rPr>
              <a:t>Письмо Минтруда России от 21.03.2016 N 18-2/10/П-1526 «О критериях привлечения к ответственности за коррупционные правонарушения»</a:t>
            </a:r>
          </a:p>
        </p:txBody>
      </p:sp>
    </p:spTree>
    <p:extLst>
      <p:ext uri="{BB962C8B-B14F-4D97-AF65-F5344CB8AC3E}">
        <p14:creationId xmlns:p14="http://schemas.microsoft.com/office/powerpoint/2010/main" val="2767018418"/>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37505" y="1591294"/>
            <a:ext cx="11815949" cy="5130140"/>
          </a:xfrm>
        </p:spPr>
        <p:txBody>
          <a:bodyPr>
            <a:noAutofit/>
          </a:bodyPr>
          <a:lstStyle/>
          <a:p>
            <a:pPr marL="0" indent="0">
              <a:spcBef>
                <a:spcPts val="600"/>
              </a:spcBef>
              <a:buNone/>
              <a:defRPr/>
            </a:pPr>
            <a:r>
              <a:rPr lang="ru-RU" sz="2000" b="1" dirty="0" smtClean="0">
                <a:latin typeface="Arial" panose="020B0604020202020204" pitchFamily="34" charset="0"/>
                <a:cs typeface="Arial" panose="020B0604020202020204" pitchFamily="34" charset="0"/>
                <a:sym typeface="Wingdings" panose="05000000000000000000" pitchFamily="2" charset="2"/>
              </a:rPr>
              <a:t>Взыскания </a:t>
            </a:r>
            <a:r>
              <a:rPr lang="ru-RU" sz="2000" b="1" dirty="0">
                <a:latin typeface="Arial" panose="020B0604020202020204" pitchFamily="34" charset="0"/>
                <a:cs typeface="Arial" panose="020B0604020202020204" pitchFamily="34" charset="0"/>
                <a:sym typeface="Wingdings" panose="05000000000000000000" pitchFamily="2" charset="2"/>
              </a:rPr>
              <a:t>в виде увольнения служащего </a:t>
            </a:r>
            <a:r>
              <a:rPr lang="ru-RU" sz="2000" b="1" dirty="0" smtClean="0">
                <a:latin typeface="Arial" panose="020B0604020202020204" pitchFamily="34" charset="0"/>
                <a:cs typeface="Arial" panose="020B0604020202020204" pitchFamily="34" charset="0"/>
                <a:sym typeface="Wingdings" panose="05000000000000000000" pitchFamily="2" charset="2"/>
              </a:rPr>
              <a:t>в </a:t>
            </a:r>
            <a:r>
              <a:rPr lang="ru-RU" sz="2000" b="1" dirty="0">
                <a:latin typeface="Arial" panose="020B0604020202020204" pitchFamily="34" charset="0"/>
                <a:cs typeface="Arial" panose="020B0604020202020204" pitchFamily="34" charset="0"/>
                <a:sym typeface="Wingdings" panose="05000000000000000000" pitchFamily="2" charset="2"/>
              </a:rPr>
              <a:t>связи с утратой доверия </a:t>
            </a:r>
            <a:r>
              <a:rPr lang="ru-RU" sz="2000" b="1" dirty="0" smtClean="0">
                <a:latin typeface="Arial" panose="020B0604020202020204" pitchFamily="34" charset="0"/>
                <a:cs typeface="Arial" panose="020B0604020202020204" pitchFamily="34" charset="0"/>
                <a:sym typeface="Wingdings" panose="05000000000000000000" pitchFamily="2" charset="2"/>
              </a:rPr>
              <a:t>применялись </a:t>
            </a:r>
            <a:r>
              <a:rPr lang="ru-RU" sz="2000" b="1" dirty="0">
                <a:latin typeface="Arial" panose="020B0604020202020204" pitchFamily="34" charset="0"/>
                <a:cs typeface="Arial" panose="020B0604020202020204" pitchFamily="34" charset="0"/>
                <a:sym typeface="Wingdings" panose="05000000000000000000" pitchFamily="2" charset="2"/>
              </a:rPr>
              <a:t>в случаях:</a:t>
            </a:r>
          </a:p>
          <a:p>
            <a:pPr marL="0" indent="0">
              <a:spcBef>
                <a:spcPts val="600"/>
              </a:spcBef>
              <a:buNone/>
              <a:defRPr/>
            </a:pPr>
            <a:r>
              <a:rPr lang="ru-RU" sz="2000" dirty="0">
                <a:latin typeface="Arial" panose="020B0604020202020204" pitchFamily="34" charset="0"/>
                <a:cs typeface="Arial" panose="020B0604020202020204" pitchFamily="34" charset="0"/>
                <a:sym typeface="Wingdings" panose="05000000000000000000" pitchFamily="2" charset="2"/>
              </a:rPr>
              <a:t>а) сокрытия доходов, имущества, источники происхождения которых служащий не мог пояснить или стоимость которых не соответствовала его доходам;</a:t>
            </a:r>
          </a:p>
          <a:p>
            <a:pPr marL="0" indent="0">
              <a:spcBef>
                <a:spcPts val="600"/>
              </a:spcBef>
              <a:buNone/>
              <a:defRPr/>
            </a:pPr>
            <a:r>
              <a:rPr lang="ru-RU" sz="2000" dirty="0">
                <a:latin typeface="Arial" panose="020B0604020202020204" pitchFamily="34" charset="0"/>
                <a:cs typeface="Arial" panose="020B0604020202020204" pitchFamily="34" charset="0"/>
                <a:sym typeface="Wingdings" panose="05000000000000000000" pitchFamily="2" charset="2"/>
              </a:rPr>
              <a:t>б) значительного завышения служащим общей суммы доходов, вкладов в банках и иных кредитных организациях, либо полученных кредитов с целью финансового обоснования сделок по приобретению </a:t>
            </a:r>
            <a:r>
              <a:rPr lang="ru-RU" sz="2000" dirty="0" smtClean="0">
                <a:latin typeface="Arial" panose="020B0604020202020204" pitchFamily="34" charset="0"/>
                <a:cs typeface="Arial" panose="020B0604020202020204" pitchFamily="34" charset="0"/>
                <a:sym typeface="Wingdings" panose="05000000000000000000" pitchFamily="2" charset="2"/>
              </a:rPr>
              <a:t>имущества и ценных бумаг;</a:t>
            </a:r>
            <a:endParaRPr lang="ru-RU" sz="2000" dirty="0">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sz="2000" dirty="0">
                <a:latin typeface="Arial" panose="020B0604020202020204" pitchFamily="34" charset="0"/>
                <a:cs typeface="Arial" panose="020B0604020202020204" pitchFamily="34" charset="0"/>
                <a:sym typeface="Wingdings" panose="05000000000000000000" pitchFamily="2" charset="2"/>
              </a:rPr>
              <a:t>в) указания недостоверной цены сделки </a:t>
            </a:r>
            <a:r>
              <a:rPr lang="ru-RU" sz="2000" dirty="0" smtClean="0">
                <a:latin typeface="Arial" panose="020B0604020202020204" pitchFamily="34" charset="0"/>
                <a:cs typeface="Arial" panose="020B0604020202020204" pitchFamily="34" charset="0"/>
                <a:sym typeface="Wingdings" panose="05000000000000000000" pitchFamily="2" charset="2"/>
              </a:rPr>
              <a:t>для </a:t>
            </a:r>
            <a:r>
              <a:rPr lang="ru-RU" sz="2000" dirty="0">
                <a:latin typeface="Arial" panose="020B0604020202020204" pitchFamily="34" charset="0"/>
                <a:cs typeface="Arial" panose="020B0604020202020204" pitchFamily="34" charset="0"/>
                <a:sym typeface="Wingdings" panose="05000000000000000000" pitchFamily="2" charset="2"/>
              </a:rPr>
              <a:t>придания видимости соответствия расходов служащего его доходам;</a:t>
            </a:r>
          </a:p>
          <a:p>
            <a:pPr marL="0" indent="0">
              <a:spcBef>
                <a:spcPts val="600"/>
              </a:spcBef>
              <a:buNone/>
              <a:defRPr/>
            </a:pPr>
            <a:r>
              <a:rPr lang="ru-RU" sz="2000" dirty="0">
                <a:latin typeface="Arial" panose="020B0604020202020204" pitchFamily="34" charset="0"/>
                <a:cs typeface="Arial" panose="020B0604020202020204" pitchFamily="34" charset="0"/>
                <a:sym typeface="Wingdings" panose="05000000000000000000" pitchFamily="2" charset="2"/>
              </a:rPr>
              <a:t>г) сокрытия факта наличия банковских счетов, движение денежных средств по которым в течение отчетного года не могло быть объяснено исходя из доходов служащего;</a:t>
            </a:r>
          </a:p>
          <a:p>
            <a:pPr marL="0" indent="0">
              <a:spcBef>
                <a:spcPts val="600"/>
              </a:spcBef>
              <a:buNone/>
              <a:defRPr/>
            </a:pPr>
            <a:r>
              <a:rPr lang="ru-RU" sz="2000" dirty="0">
                <a:latin typeface="Arial" panose="020B0604020202020204" pitchFamily="34" charset="0"/>
                <a:cs typeface="Arial" panose="020B0604020202020204" pitchFamily="34" charset="0"/>
                <a:sym typeface="Wingdings" panose="05000000000000000000" pitchFamily="2" charset="2"/>
              </a:rPr>
              <a:t>д) сокрытия информации о фактах получения доходов от продажи имущества по цене существенно выше рыночной;</a:t>
            </a:r>
          </a:p>
          <a:p>
            <a:pPr marL="0" indent="0">
              <a:spcBef>
                <a:spcPts val="600"/>
              </a:spcBef>
              <a:buNone/>
              <a:defRPr/>
            </a:pPr>
            <a:r>
              <a:rPr lang="ru-RU" sz="2000" dirty="0">
                <a:latin typeface="Arial" panose="020B0604020202020204" pitchFamily="34" charset="0"/>
                <a:cs typeface="Arial" panose="020B0604020202020204" pitchFamily="34" charset="0"/>
                <a:sym typeface="Wingdings" panose="05000000000000000000" pitchFamily="2" charset="2"/>
              </a:rPr>
              <a:t>е) сокрытия информации о фактах получения кредитов на льготных условиях от банков и иных кредитных организаций, в отношении которых служащий выполнял функции государственного (муниципального) </a:t>
            </a:r>
            <a:r>
              <a:rPr lang="ru-RU" sz="2000" dirty="0" smtClean="0">
                <a:latin typeface="Arial" panose="020B0604020202020204" pitchFamily="34" charset="0"/>
                <a:cs typeface="Arial" panose="020B0604020202020204" pitchFamily="34" charset="0"/>
                <a:sym typeface="Wingdings" panose="05000000000000000000" pitchFamily="2" charset="2"/>
              </a:rPr>
              <a:t>управления и т.д.</a:t>
            </a:r>
            <a:endParaRPr lang="ru-RU" sz="2000"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480949" y="165349"/>
            <a:ext cx="11329060" cy="1330943"/>
          </a:xfrm>
        </p:spPr>
        <p:txBody>
          <a:bodyPr>
            <a:normAutofit/>
          </a:bodyPr>
          <a:lstStyle/>
          <a:p>
            <a:pPr algn="ctr"/>
            <a:r>
              <a:rPr lang="ru-RU" altLang="ru-RU" sz="2800" b="1" dirty="0">
                <a:latin typeface="Arial" panose="020B0604020202020204" pitchFamily="34" charset="0"/>
                <a:cs typeface="Arial" panose="020B0604020202020204" pitchFamily="34" charset="0"/>
              </a:rPr>
              <a:t>Письмо Минтруда России от 21.03.2016 N 18-2/10/П-1526 «О критериях привлечения к ответственности за коррупционные правонарушения»</a:t>
            </a:r>
          </a:p>
        </p:txBody>
      </p:sp>
    </p:spTree>
    <p:extLst>
      <p:ext uri="{BB962C8B-B14F-4D97-AF65-F5344CB8AC3E}">
        <p14:creationId xmlns:p14="http://schemas.microsoft.com/office/powerpoint/2010/main" val="215250384"/>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85007" y="308758"/>
            <a:ext cx="11554691" cy="1056904"/>
          </a:xfrm>
        </p:spPr>
        <p:txBody>
          <a:bodyPr>
            <a:noAutofit/>
          </a:bodyPr>
          <a:lstStyle/>
          <a:p>
            <a:pPr algn="ctr">
              <a:defRPr/>
            </a:pPr>
            <a:r>
              <a:rPr lang="ru-RU" altLang="ru-RU" sz="2400" b="1" dirty="0" smtClean="0">
                <a:latin typeface="Arial" panose="020B0604020202020204" pitchFamily="34" charset="0"/>
                <a:cs typeface="Arial" panose="020B0604020202020204" pitchFamily="34" charset="0"/>
              </a:rPr>
              <a:t>База </a:t>
            </a:r>
            <a:r>
              <a:rPr lang="ru-RU" altLang="ru-RU" sz="2400" b="1" dirty="0">
                <a:latin typeface="Arial" panose="020B0604020202020204" pitchFamily="34" charset="0"/>
                <a:cs typeface="Arial" panose="020B0604020202020204" pitchFamily="34" charset="0"/>
              </a:rPr>
              <a:t>криминологического исследования личности коррупционного преступника, проведенного </a:t>
            </a:r>
            <a:r>
              <a:rPr lang="ru-RU" altLang="ru-RU" sz="2400" b="1" dirty="0" smtClean="0">
                <a:latin typeface="Arial" panose="020B0604020202020204" pitchFamily="34" charset="0"/>
                <a:cs typeface="Arial" panose="020B0604020202020204" pitchFamily="34" charset="0"/>
              </a:rPr>
              <a:t>Академией </a:t>
            </a:r>
            <a:r>
              <a:rPr lang="ru-RU" altLang="ru-RU" sz="2400" b="1" dirty="0">
                <a:latin typeface="Arial" panose="020B0604020202020204" pitchFamily="34" charset="0"/>
                <a:cs typeface="Arial" panose="020B0604020202020204" pitchFamily="34" charset="0"/>
              </a:rPr>
              <a:t>Генеральной прокуратуры Российской Федерации в 2016-2017 гг</a:t>
            </a:r>
            <a:r>
              <a:rPr lang="ru-RU" altLang="ru-RU" sz="2400" b="1" dirty="0" smtClean="0">
                <a:latin typeface="Arial" panose="020B0604020202020204" pitchFamily="34" charset="0"/>
                <a:cs typeface="Arial" panose="020B0604020202020204" pitchFamily="34" charset="0"/>
              </a:rPr>
              <a:t>.</a:t>
            </a:r>
            <a:endParaRPr lang="ru-RU" altLang="ru-RU" sz="2400" b="1" dirty="0">
              <a:latin typeface="Arial" panose="020B0604020202020204" pitchFamily="34" charset="0"/>
              <a:cs typeface="Arial" panose="020B0604020202020204" pitchFamily="34" charset="0"/>
            </a:endParaRPr>
          </a:p>
        </p:txBody>
      </p:sp>
      <p:sp>
        <p:nvSpPr>
          <p:cNvPr id="48132" name="Rectangle 4"/>
          <p:cNvSpPr>
            <a:spLocks noGrp="1" noChangeArrowheads="1"/>
          </p:cNvSpPr>
          <p:nvPr>
            <p:ph idx="1"/>
          </p:nvPr>
        </p:nvSpPr>
        <p:spPr>
          <a:xfrm>
            <a:off x="178131" y="1638794"/>
            <a:ext cx="11839698" cy="5058889"/>
          </a:xfrm>
        </p:spPr>
        <p:txBody>
          <a:bodyPr>
            <a:noAutofit/>
          </a:bodyPr>
          <a:lstStyle/>
          <a:p>
            <a:pPr algn="just" eaLnBrk="1" hangingPunct="1">
              <a:buFont typeface="Wingdings" pitchFamily="2" charset="2"/>
              <a:buChar char="Ø"/>
              <a:defRPr/>
            </a:pPr>
            <a:r>
              <a:rPr lang="ru-RU" altLang="ru-RU" sz="2100" dirty="0">
                <a:latin typeface="Times New Roman" panose="02020603050405020304" pitchFamily="18" charset="0"/>
              </a:rPr>
              <a:t>данные государственной статистической отчетности; </a:t>
            </a:r>
          </a:p>
          <a:p>
            <a:pPr algn="just" eaLnBrk="1" hangingPunct="1">
              <a:buFont typeface="Wingdings" pitchFamily="2" charset="2"/>
              <a:buChar char="Ø"/>
              <a:defRPr/>
            </a:pPr>
            <a:r>
              <a:rPr lang="ru-RU" altLang="ru-RU" sz="2100" dirty="0">
                <a:latin typeface="Times New Roman" panose="02020603050405020304" pitchFamily="18" charset="0"/>
              </a:rPr>
              <a:t>материалы 123 уголовных дел; </a:t>
            </a:r>
          </a:p>
          <a:p>
            <a:pPr algn="just" eaLnBrk="1" hangingPunct="1">
              <a:buFont typeface="Wingdings" pitchFamily="2" charset="2"/>
              <a:buChar char="Ø"/>
              <a:defRPr/>
            </a:pPr>
            <a:r>
              <a:rPr lang="ru-RU" altLang="ru-RU" sz="2100" dirty="0">
                <a:latin typeface="Times New Roman" panose="02020603050405020304" pitchFamily="18" charset="0"/>
              </a:rPr>
              <a:t>докладные записки прокуроров 85 субъектов Российской Федерации;</a:t>
            </a:r>
          </a:p>
          <a:p>
            <a:pPr algn="just" eaLnBrk="1" hangingPunct="1">
              <a:buFont typeface="Wingdings" pitchFamily="2" charset="2"/>
              <a:buChar char="Ø"/>
              <a:defRPr/>
            </a:pPr>
            <a:r>
              <a:rPr lang="ru-RU" altLang="ru-RU" sz="2100" dirty="0">
                <a:latin typeface="Times New Roman" panose="02020603050405020304" pitchFamily="18" charset="0"/>
              </a:rPr>
              <a:t>итоги  опросов </a:t>
            </a:r>
            <a:r>
              <a:rPr lang="ru-RU" altLang="ru-RU" sz="2100" b="1" dirty="0">
                <a:solidFill>
                  <a:srgbClr val="FF0000"/>
                </a:solidFill>
                <a:latin typeface="Times New Roman" panose="02020603050405020304" pitchFamily="18" charset="0"/>
              </a:rPr>
              <a:t>586 лиц, отбывающих наказание в виде лишения свободы </a:t>
            </a:r>
            <a:r>
              <a:rPr lang="ru-RU" altLang="ru-RU" sz="2100" dirty="0">
                <a:latin typeface="Times New Roman" panose="02020603050405020304" pitchFamily="18" charset="0"/>
              </a:rPr>
              <a:t>за совершение преступлений коррупционной направленности в исправительных учреждениях 26 субъектов Российской Федерации;</a:t>
            </a:r>
          </a:p>
          <a:p>
            <a:pPr algn="just" eaLnBrk="1" hangingPunct="1">
              <a:buFont typeface="Wingdings" pitchFamily="2" charset="2"/>
              <a:buChar char="Ø"/>
              <a:defRPr/>
            </a:pPr>
            <a:r>
              <a:rPr lang="ru-RU" altLang="ru-RU" sz="2100" dirty="0">
                <a:latin typeface="Times New Roman" panose="02020603050405020304" pitchFamily="18" charset="0"/>
              </a:rPr>
              <a:t>результаты интервьюирования 56 лиц, отбывающих наказание в виде лишения свободы за совершение преступлений коррупционной направленности в колониях строго режима Рязанской и Нижегородской областей;</a:t>
            </a:r>
          </a:p>
          <a:p>
            <a:pPr algn="just" eaLnBrk="1" hangingPunct="1">
              <a:buFont typeface="Wingdings" pitchFamily="2" charset="2"/>
              <a:buChar char="Ø"/>
              <a:defRPr/>
            </a:pPr>
            <a:r>
              <a:rPr lang="ru-RU" altLang="ru-RU" sz="2100" dirty="0">
                <a:latin typeface="Times New Roman" panose="02020603050405020304" pitchFamily="18" charset="0"/>
              </a:rPr>
              <a:t>индивидуальное психологическое обследование 72 должностных лиц, осужденных за совершение преступлений коррупционной направленности и отбывавших наказание в исправительных учреждениях строгого режима Рязанской и Нижегородской областей, а также обследование сопоставимой контрольной группы (государственные служащие, педагоги, медицинские работники, сотрудники кадровых подразделений, прокурорские работники) и др. </a:t>
            </a:r>
          </a:p>
        </p:txBody>
      </p:sp>
    </p:spTree>
    <p:extLst>
      <p:ext uri="{BB962C8B-B14F-4D97-AF65-F5344CB8AC3E}">
        <p14:creationId xmlns:p14="http://schemas.microsoft.com/office/powerpoint/2010/main" val="637557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fade">
                                      <p:cBhvr>
                                        <p:cTn id="7" dur="20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p:txBody>
          <a:bodyPr>
            <a:normAutofit/>
          </a:bodyPr>
          <a:lstStyle/>
          <a:p>
            <a:pPr>
              <a:lnSpc>
                <a:spcPct val="100000"/>
              </a:lnSpc>
            </a:pPr>
            <a:r>
              <a:rPr lang="ru-RU" sz="2400" b="1" dirty="0" smtClean="0">
                <a:latin typeface="Arial" panose="020B0604020202020204" pitchFamily="34" charset="0"/>
                <a:cs typeface="Arial" panose="020B0604020202020204" pitchFamily="34" charset="0"/>
              </a:rPr>
              <a:t>Критерии оценки эффективности работы органов и лиц, ответственных за предупреждение (профилактику) коррупции</a:t>
            </a:r>
            <a:endParaRPr lang="ru-RU" altLang="ru-RU" sz="2400" b="1" dirty="0">
              <a:latin typeface="Arial" panose="020B0604020202020204" pitchFamily="34" charset="0"/>
              <a:cs typeface="Arial" panose="020B0604020202020204" pitchFamily="34" charset="0"/>
            </a:endParaRPr>
          </a:p>
        </p:txBody>
      </p:sp>
      <p:sp>
        <p:nvSpPr>
          <p:cNvPr id="3" name="Объект 2"/>
          <p:cNvSpPr>
            <a:spLocks noGrp="1"/>
          </p:cNvSpPr>
          <p:nvPr>
            <p:ph sz="half" idx="1"/>
          </p:nvPr>
        </p:nvSpPr>
        <p:spPr>
          <a:xfrm>
            <a:off x="213756" y="1589314"/>
            <a:ext cx="5806044" cy="4965865"/>
          </a:xfrm>
        </p:spPr>
        <p:txBody>
          <a:bodyPr anchor="t">
            <a:noAutofit/>
          </a:bodyPr>
          <a:lstStyle/>
          <a:p>
            <a:r>
              <a:rPr lang="ru-RU" sz="1800" dirty="0">
                <a:latin typeface="Arial" panose="020B0604020202020204" pitchFamily="34" charset="0"/>
                <a:cs typeface="Arial" panose="020B0604020202020204" pitchFamily="34" charset="0"/>
              </a:rPr>
              <a:t>обеспечение деятельности комиссий по соблюдению требований к служебному поведению федеральных государственных служащих и урегулированию конфликта </a:t>
            </a:r>
            <a:r>
              <a:rPr lang="ru-RU" sz="1800" dirty="0" smtClean="0">
                <a:latin typeface="Arial" panose="020B0604020202020204" pitchFamily="34" charset="0"/>
                <a:cs typeface="Arial" panose="020B0604020202020204" pitchFamily="34" charset="0"/>
              </a:rPr>
              <a:t>интересов</a:t>
            </a:r>
            <a:endParaRPr lang="ru-RU" sz="1800" i="1" dirty="0">
              <a:latin typeface="Arial" panose="020B0604020202020204" pitchFamily="34" charset="0"/>
              <a:cs typeface="Arial" panose="020B0604020202020204" pitchFamily="34" charset="0"/>
            </a:endParaRPr>
          </a:p>
          <a:p>
            <a:r>
              <a:rPr lang="ru-RU" sz="1800" dirty="0" smtClean="0">
                <a:solidFill>
                  <a:srgbClr val="FF0000"/>
                </a:solidFill>
                <a:latin typeface="Arial" panose="020B0604020202020204" pitchFamily="34" charset="0"/>
                <a:cs typeface="Arial" panose="020B0604020202020204" pitchFamily="34" charset="0"/>
              </a:rPr>
              <a:t>оказание служащим консультативной помощи </a:t>
            </a:r>
            <a:r>
              <a:rPr lang="ru-RU" sz="1800" dirty="0" smtClean="0">
                <a:latin typeface="Arial" panose="020B0604020202020204" pitchFamily="34" charset="0"/>
                <a:cs typeface="Arial" panose="020B0604020202020204" pitchFamily="34" charset="0"/>
              </a:rPr>
              <a:t>по вопросам, связанным с применением на практике требований к служебному поведению и общих принципов служебного поведения государственных служащих, утвержденных Указом Президента Российской Федерации от 12 августа 2002 г. № 885, а также с уведомлением представителя нанимателя (работодателя), органов прокуратуры Российской Федерации, иных федеральных государственных органов о фактах совершения служащими коррупционных правонарушений</a:t>
            </a:r>
          </a:p>
          <a:p>
            <a:endParaRPr lang="ru-RU" sz="3600" dirty="0">
              <a:latin typeface="Arial" panose="020B0604020202020204" pitchFamily="34" charset="0"/>
              <a:cs typeface="Arial" panose="020B0604020202020204" pitchFamily="34" charset="0"/>
              <a:sym typeface="Wingdings" panose="05000000000000000000" pitchFamily="2" charset="2"/>
            </a:endParaRPr>
          </a:p>
        </p:txBody>
      </p:sp>
      <p:sp>
        <p:nvSpPr>
          <p:cNvPr id="6" name="Объект 5"/>
          <p:cNvSpPr>
            <a:spLocks noGrp="1"/>
          </p:cNvSpPr>
          <p:nvPr>
            <p:ph sz="half" idx="2"/>
          </p:nvPr>
        </p:nvSpPr>
        <p:spPr>
          <a:xfrm>
            <a:off x="6096000" y="1589314"/>
            <a:ext cx="5791200" cy="4965865"/>
          </a:xfrm>
        </p:spPr>
        <p:txBody>
          <a:bodyPr anchor="t">
            <a:noAutofit/>
          </a:bodyPr>
          <a:lstStyle/>
          <a:p>
            <a:r>
              <a:rPr lang="ru-RU" sz="1800" dirty="0">
                <a:latin typeface="Arial" panose="020B0604020202020204" pitchFamily="34" charset="0"/>
                <a:cs typeface="Arial" panose="020B0604020202020204" pitchFamily="34" charset="0"/>
              </a:rPr>
              <a:t>обеспечение реализации обязанности уведомлять представителя нанимателя (работодателя), органы прокуратуры Российской Федерации, иные федеральные государственные органы обо всех случаях обращения к ним каких-либо лиц в целях склонения их к совершению коррупционных правонарушений</a:t>
            </a:r>
          </a:p>
          <a:p>
            <a:r>
              <a:rPr lang="ru-RU" sz="1800" dirty="0" smtClean="0">
                <a:latin typeface="Arial" panose="020B0604020202020204" pitchFamily="34" charset="0"/>
                <a:cs typeface="Arial" panose="020B0604020202020204" pitchFamily="34" charset="0"/>
              </a:rPr>
              <a:t>организация </a:t>
            </a:r>
            <a:r>
              <a:rPr lang="ru-RU" sz="1800" dirty="0">
                <a:latin typeface="Arial" panose="020B0604020202020204" pitchFamily="34" charset="0"/>
                <a:cs typeface="Arial" panose="020B0604020202020204" pitchFamily="34" charset="0"/>
              </a:rPr>
              <a:t>правового просвещения федеральных государственных </a:t>
            </a:r>
            <a:r>
              <a:rPr lang="ru-RU" sz="1800" dirty="0" smtClean="0">
                <a:latin typeface="Arial" panose="020B0604020202020204" pitchFamily="34" charset="0"/>
                <a:cs typeface="Arial" panose="020B0604020202020204" pitchFamily="34" charset="0"/>
              </a:rPr>
              <a:t>служащих</a:t>
            </a:r>
            <a:endParaRPr lang="ru-RU" sz="1800" dirty="0">
              <a:latin typeface="Arial" panose="020B0604020202020204" pitchFamily="34" charset="0"/>
              <a:cs typeface="Arial" panose="020B0604020202020204" pitchFamily="34" charset="0"/>
            </a:endParaRPr>
          </a:p>
          <a:p>
            <a:r>
              <a:rPr lang="ru-RU" sz="1800" dirty="0">
                <a:latin typeface="Arial" panose="020B0604020202020204" pitchFamily="34" charset="0"/>
                <a:cs typeface="Arial" panose="020B0604020202020204" pitchFamily="34" charset="0"/>
              </a:rPr>
              <a:t>проведение служебных </a:t>
            </a:r>
            <a:r>
              <a:rPr lang="ru-RU" sz="1800" dirty="0" smtClean="0">
                <a:latin typeface="Arial" panose="020B0604020202020204" pitchFamily="34" charset="0"/>
                <a:cs typeface="Arial" panose="020B0604020202020204" pitchFamily="34" charset="0"/>
              </a:rPr>
              <a:t>проверок</a:t>
            </a:r>
          </a:p>
          <a:p>
            <a:r>
              <a:rPr lang="ru-RU" sz="1800" dirty="0" smtClean="0">
                <a:latin typeface="Arial" panose="020B0604020202020204" pitchFamily="34" charset="0"/>
                <a:cs typeface="Arial" panose="020B0604020202020204" pitchFamily="34" charset="0"/>
              </a:rPr>
              <a:t>включение </a:t>
            </a:r>
            <a:r>
              <a:rPr lang="ru-RU" sz="1800" dirty="0">
                <a:latin typeface="Arial" panose="020B0604020202020204" pitchFamily="34" charset="0"/>
                <a:cs typeface="Arial" panose="020B0604020202020204" pitchFamily="34" charset="0"/>
              </a:rPr>
              <a:t>в должностные регламенты государственных служащих обязанностей, установленных  антикоррупционным законодательством</a:t>
            </a:r>
          </a:p>
          <a:p>
            <a:endParaRPr lang="ru-RU" dirty="0"/>
          </a:p>
        </p:txBody>
      </p:sp>
    </p:spTree>
    <p:extLst>
      <p:ext uri="{BB962C8B-B14F-4D97-AF65-F5344CB8AC3E}">
        <p14:creationId xmlns:p14="http://schemas.microsoft.com/office/powerpoint/2010/main" val="972034461"/>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49381" y="201880"/>
            <a:ext cx="11732821" cy="1294411"/>
          </a:xfrm>
        </p:spPr>
        <p:txBody>
          <a:bodyPr>
            <a:noAutofit/>
          </a:bodyPr>
          <a:lstStyle/>
          <a:p>
            <a:pPr algn="ctr" eaLnBrk="1" hangingPunct="1"/>
            <a:r>
              <a:rPr lang="ru-RU" altLang="ru-RU" sz="2400" b="1" dirty="0" smtClean="0">
                <a:latin typeface="Arial" panose="020B0604020202020204" pitchFamily="34" charset="0"/>
                <a:cs typeface="Arial" panose="020B0604020202020204" pitchFamily="34" charset="0"/>
              </a:rPr>
              <a:t>Распределение </a:t>
            </a:r>
            <a:r>
              <a:rPr lang="ru-RU" altLang="ru-RU" sz="2400" b="1" dirty="0">
                <a:latin typeface="Arial" panose="020B0604020202020204" pitchFamily="34" charset="0"/>
                <a:cs typeface="Arial" panose="020B0604020202020204" pitchFamily="34" charset="0"/>
              </a:rPr>
              <a:t>ответов респондентов на вопрос: </a:t>
            </a:r>
            <a:br>
              <a:rPr lang="ru-RU" altLang="ru-RU" sz="2400" b="1" dirty="0">
                <a:latin typeface="Arial" panose="020B0604020202020204" pitchFamily="34" charset="0"/>
                <a:cs typeface="Arial" panose="020B0604020202020204" pitchFamily="34" charset="0"/>
              </a:rPr>
            </a:br>
            <a:r>
              <a:rPr lang="ru-RU" altLang="ru-RU" sz="2400" b="1" dirty="0">
                <a:latin typeface="Arial" panose="020B0604020202020204" pitchFamily="34" charset="0"/>
                <a:cs typeface="Arial" panose="020B0604020202020204" pitchFamily="34" charset="0"/>
              </a:rPr>
              <a:t>«Какие, на Ваш взгляд, </a:t>
            </a:r>
            <a:r>
              <a:rPr lang="ru-RU" altLang="ru-RU" sz="2400" b="1" dirty="0">
                <a:solidFill>
                  <a:srgbClr val="FF0000"/>
                </a:solidFill>
                <a:latin typeface="Arial" panose="020B0604020202020204" pitchFamily="34" charset="0"/>
                <a:cs typeface="Arial" panose="020B0604020202020204" pitchFamily="34" charset="0"/>
              </a:rPr>
              <a:t>основные причины и условия </a:t>
            </a:r>
            <a:r>
              <a:rPr lang="ru-RU" altLang="ru-RU" sz="2400" b="1" dirty="0">
                <a:latin typeface="Arial" panose="020B0604020202020204" pitchFamily="34" charset="0"/>
                <a:cs typeface="Arial" panose="020B0604020202020204" pitchFamily="34" charset="0"/>
              </a:rPr>
              <a:t>способствуют коррупционному поведению и распространению коррупции?»</a:t>
            </a:r>
          </a:p>
        </p:txBody>
      </p:sp>
      <p:graphicFrame>
        <p:nvGraphicFramePr>
          <p:cNvPr id="14379" name="Group 43"/>
          <p:cNvGraphicFramePr>
            <a:graphicFrameLocks noGrp="1"/>
          </p:cNvGraphicFramePr>
          <p:nvPr>
            <p:ph idx="1"/>
            <p:extLst/>
          </p:nvPr>
        </p:nvGraphicFramePr>
        <p:xfrm>
          <a:off x="249381" y="1496289"/>
          <a:ext cx="11614068" cy="5109029"/>
        </p:xfrm>
        <a:graphic>
          <a:graphicData uri="http://schemas.openxmlformats.org/drawingml/2006/table">
            <a:tbl>
              <a:tblPr/>
              <a:tblGrid>
                <a:gridCol w="10260281"/>
                <a:gridCol w="1353787"/>
              </a:tblGrid>
              <a:tr h="427514">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tx1"/>
                        </a:buClr>
                        <a:defRPr sz="24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tx1"/>
                        </a:buClr>
                        <a:defRPr>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Ответы респондентов</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tx1"/>
                        </a:buClr>
                        <a:defRPr sz="24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tx1"/>
                        </a:buClr>
                        <a:defRPr>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отв.</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3661">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tx1"/>
                        </a:buClr>
                        <a:defRPr sz="24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tx1"/>
                        </a:buClr>
                        <a:defRPr>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kern="1200"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 Низкий уровень доходов должностных лиц</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tx1"/>
                        </a:buClr>
                        <a:defRPr sz="24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tx1"/>
                        </a:buClr>
                        <a:defRPr>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kern="1200"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46%</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5701">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tx1"/>
                        </a:buClr>
                        <a:defRPr sz="24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tx1"/>
                        </a:buClr>
                        <a:defRPr>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kern="1200"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2. Низкие морально-этические качества должностных лиц</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tx1"/>
                        </a:buClr>
                        <a:defRPr sz="24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tx1"/>
                        </a:buClr>
                        <a:defRPr>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kern="1200"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23%</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024">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tx1"/>
                        </a:buClr>
                        <a:defRPr sz="24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tx1"/>
                        </a:buClr>
                        <a:defRPr>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kern="1200"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3. Недостатки действующего законодательства</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tx1"/>
                        </a:buClr>
                        <a:defRPr sz="24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tx1"/>
                        </a:buClr>
                        <a:defRPr>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kern="1200"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21%</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082">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tx1"/>
                        </a:buClr>
                        <a:defRPr sz="24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tx1"/>
                        </a:buClr>
                        <a:defRPr>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kern="1200"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4. Терпимое отношение в обществе и органах государственной власти к проявлениям коррупции</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tx1"/>
                        </a:buClr>
                        <a:defRPr sz="24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tx1"/>
                        </a:buClr>
                        <a:defRPr>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kern="1200"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15%</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082">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tx1"/>
                        </a:buClr>
                        <a:defRPr sz="24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tx1"/>
                        </a:buClr>
                        <a:defRPr>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kern="1200"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5. Терпимое отношение руководителей к проявлениям коррупции среди подчиненных</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tx1"/>
                        </a:buClr>
                        <a:defRPr sz="24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tx1"/>
                        </a:buClr>
                        <a:defRPr>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kern="1200"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13%</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024">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tx1"/>
                        </a:buClr>
                        <a:defRPr sz="24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tx1"/>
                        </a:buClr>
                        <a:defRPr>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kern="1200"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6. Недостаточный уровень правосознания должностных лиц</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tx1"/>
                        </a:buClr>
                        <a:defRPr sz="24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tx1"/>
                        </a:buClr>
                        <a:defRPr>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kern="1200"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13%</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024">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tx1"/>
                        </a:buClr>
                        <a:defRPr sz="24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tx1"/>
                        </a:buClr>
                        <a:defRPr>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kern="1200"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7. Недостатки реализации мер противодействия коррупции</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tx1"/>
                        </a:buClr>
                        <a:defRPr sz="24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tx1"/>
                        </a:buClr>
                        <a:defRPr>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kern="1200"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13%</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3661">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tx1"/>
                        </a:buClr>
                        <a:defRPr sz="24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tx1"/>
                        </a:buClr>
                        <a:defRPr>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8. Недостаточная эффективность правоохранительной деятельности</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tx1"/>
                        </a:buClr>
                        <a:defRPr sz="24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tx1"/>
                        </a:buClr>
                        <a:defRPr>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9%</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5833">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tx1"/>
                        </a:buClr>
                        <a:defRPr sz="24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tx1"/>
                        </a:buClr>
                        <a:defRPr>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9. Недостаточная эффективность прокурорского надзора</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tx1"/>
                        </a:buClr>
                        <a:defRPr sz="24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tx1"/>
                        </a:buClr>
                        <a:defRPr>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9%</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024">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tx1"/>
                        </a:buClr>
                        <a:defRPr sz="24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tx1"/>
                        </a:buClr>
                        <a:defRPr>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10. Другие причины</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tx1"/>
                        </a:buClr>
                        <a:defRPr sz="24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tx1"/>
                        </a:buClr>
                        <a:defRPr>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10%</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0817127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fade">
                                      <p:cBhvr>
                                        <p:cTn id="7" dur="1000"/>
                                        <p:tgtEl>
                                          <p:spTgt spid="51202"/>
                                        </p:tgtEl>
                                      </p:cBhvr>
                                    </p:animEffect>
                                    <p:anim calcmode="lin" valueType="num">
                                      <p:cBhvr>
                                        <p:cTn id="8" dur="1000" fill="hold"/>
                                        <p:tgtEl>
                                          <p:spTgt spid="51202"/>
                                        </p:tgtEl>
                                        <p:attrNameLst>
                                          <p:attrName>ppt_x</p:attrName>
                                        </p:attrNameLst>
                                      </p:cBhvr>
                                      <p:tavLst>
                                        <p:tav tm="0">
                                          <p:val>
                                            <p:strVal val="#ppt_x"/>
                                          </p:val>
                                        </p:tav>
                                        <p:tav tm="100000">
                                          <p:val>
                                            <p:strVal val="#ppt_x"/>
                                          </p:val>
                                        </p:tav>
                                      </p:tavLst>
                                    </p:anim>
                                    <p:anim calcmode="lin" valueType="num">
                                      <p:cBhvr>
                                        <p:cTn id="9" dur="898" decel="100000" fill="hold"/>
                                        <p:tgtEl>
                                          <p:spTgt spid="5120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5120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Прямоугольник 29"/>
          <p:cNvSpPr/>
          <p:nvPr/>
        </p:nvSpPr>
        <p:spPr>
          <a:xfrm>
            <a:off x="332484" y="1371277"/>
            <a:ext cx="11535666" cy="1014375"/>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28" tIns="45712" rIns="91428" bIns="45712" rtlCol="0" anchor="ctr"/>
          <a:lstStyle/>
          <a:p>
            <a:pPr algn="ctr"/>
            <a:r>
              <a:rPr lang="ru-RU" sz="2000" b="1" dirty="0">
                <a:solidFill>
                  <a:schemeClr val="tx1"/>
                </a:solidFill>
                <a:latin typeface="Arial" panose="020B0604020202020204" pitchFamily="34" charset="0"/>
                <a:cs typeface="Arial" panose="020B0604020202020204" pitchFamily="34" charset="0"/>
              </a:rPr>
              <a:t>Методические рекомендации по вопросам привлечения к ответственности должностных лиц за непринятие мер по предотвращению и (или) урегулированию конфликта интересов</a:t>
            </a:r>
          </a:p>
        </p:txBody>
      </p:sp>
      <p:sp>
        <p:nvSpPr>
          <p:cNvPr id="31" name="TextBox 30"/>
          <p:cNvSpPr txBox="1"/>
          <p:nvPr/>
        </p:nvSpPr>
        <p:spPr>
          <a:xfrm>
            <a:off x="332485" y="2526189"/>
            <a:ext cx="11527029" cy="369316"/>
          </a:xfrm>
          <a:prstGeom prst="rect">
            <a:avLst/>
          </a:prstGeom>
          <a:ln w="19050"/>
        </p:spPr>
        <p:style>
          <a:lnRef idx="2">
            <a:schemeClr val="accent4"/>
          </a:lnRef>
          <a:fillRef idx="1">
            <a:schemeClr val="lt1"/>
          </a:fillRef>
          <a:effectRef idx="0">
            <a:schemeClr val="accent4"/>
          </a:effectRef>
          <a:fontRef idx="minor">
            <a:schemeClr val="dk1"/>
          </a:fontRef>
        </p:style>
        <p:txBody>
          <a:bodyPr wrap="square" lIns="91428" tIns="45712" rIns="91428" bIns="45712" rtlCol="0">
            <a:spAutoFit/>
          </a:bodyPr>
          <a:lstStyle/>
          <a:p>
            <a:pPr algn="ctr"/>
            <a:r>
              <a:rPr lang="ru-RU" b="1" dirty="0" smtClean="0">
                <a:solidFill>
                  <a:schemeClr val="tx1"/>
                </a:solidFill>
                <a:latin typeface="Arial" panose="020B0604020202020204" pitchFamily="34" charset="0"/>
                <a:cs typeface="Arial" panose="020B0604020202020204" pitchFamily="34" charset="0"/>
              </a:rPr>
              <a:t>Общеприменимые подходы к проведению проверок</a:t>
            </a:r>
            <a:endParaRPr lang="ru-RU" b="1" dirty="0">
              <a:solidFill>
                <a:schemeClr val="tx1"/>
              </a:solidFill>
              <a:latin typeface="Arial" panose="020B0604020202020204" pitchFamily="34" charset="0"/>
              <a:cs typeface="Arial" panose="020B0604020202020204" pitchFamily="34" charset="0"/>
            </a:endParaRPr>
          </a:p>
        </p:txBody>
      </p:sp>
      <p:sp>
        <p:nvSpPr>
          <p:cNvPr id="34" name="Прямоугольник 33"/>
          <p:cNvSpPr/>
          <p:nvPr/>
        </p:nvSpPr>
        <p:spPr>
          <a:xfrm>
            <a:off x="332484" y="3104732"/>
            <a:ext cx="11527029" cy="378387"/>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28" tIns="45712" rIns="91428" bIns="45712" rtlCol="0" anchor="ctr"/>
          <a:lstStyle/>
          <a:p>
            <a:pPr algn="ctr"/>
            <a:r>
              <a:rPr lang="ru-RU" sz="2000" b="1" dirty="0">
                <a:solidFill>
                  <a:schemeClr val="tx1"/>
                </a:solidFill>
                <a:latin typeface="Arial" panose="020B0604020202020204" pitchFamily="34" charset="0"/>
                <a:cs typeface="Arial" panose="020B0604020202020204" pitchFamily="34" charset="0"/>
              </a:rPr>
              <a:t>Обзор практики </a:t>
            </a:r>
            <a:r>
              <a:rPr lang="ru-RU" sz="2000" b="1" dirty="0" err="1">
                <a:solidFill>
                  <a:schemeClr val="tx1"/>
                </a:solidFill>
                <a:latin typeface="Arial" panose="020B0604020202020204" pitchFamily="34" charset="0"/>
                <a:cs typeface="Arial" panose="020B0604020202020204" pitchFamily="34" charset="0"/>
              </a:rPr>
              <a:t>правоприменения</a:t>
            </a:r>
            <a:r>
              <a:rPr lang="ru-RU" sz="2000" b="1" dirty="0">
                <a:solidFill>
                  <a:schemeClr val="tx1"/>
                </a:solidFill>
                <a:latin typeface="Arial" panose="020B0604020202020204" pitchFamily="34" charset="0"/>
                <a:cs typeface="Arial" panose="020B0604020202020204" pitchFamily="34" charset="0"/>
              </a:rPr>
              <a:t> в сфере конфликта интересов</a:t>
            </a:r>
          </a:p>
        </p:txBody>
      </p:sp>
      <p:sp>
        <p:nvSpPr>
          <p:cNvPr id="38" name="TextBox 37"/>
          <p:cNvSpPr txBox="1"/>
          <p:nvPr/>
        </p:nvSpPr>
        <p:spPr>
          <a:xfrm>
            <a:off x="341120" y="5871229"/>
            <a:ext cx="11527029" cy="369316"/>
          </a:xfrm>
          <a:prstGeom prst="rect">
            <a:avLst/>
          </a:prstGeom>
          <a:ln w="19050"/>
        </p:spPr>
        <p:style>
          <a:lnRef idx="2">
            <a:schemeClr val="accent4"/>
          </a:lnRef>
          <a:fillRef idx="1">
            <a:schemeClr val="lt1"/>
          </a:fillRef>
          <a:effectRef idx="0">
            <a:schemeClr val="accent4"/>
          </a:effectRef>
          <a:fontRef idx="minor">
            <a:schemeClr val="dk1"/>
          </a:fontRef>
        </p:style>
        <p:txBody>
          <a:bodyPr wrap="square" lIns="91428" tIns="45712" rIns="91428" bIns="45712" rtlCol="0">
            <a:spAutoFit/>
          </a:bodyPr>
          <a:lstStyle/>
          <a:p>
            <a:pPr algn="ctr"/>
            <a:r>
              <a:rPr lang="ru-RU" b="1" dirty="0" smtClean="0">
                <a:solidFill>
                  <a:schemeClr val="tx1"/>
                </a:solidFill>
                <a:latin typeface="Arial" panose="020B0604020202020204" pitchFamily="34" charset="0"/>
                <a:cs typeface="Arial" panose="020B0604020202020204" pitchFamily="34" charset="0"/>
              </a:rPr>
              <a:t>Общие подходы к применению взысканий за совершение коррупционных правонарушений</a:t>
            </a:r>
            <a:endParaRPr lang="ru-RU" b="1" dirty="0">
              <a:solidFill>
                <a:schemeClr val="tx1"/>
              </a:solidFill>
              <a:latin typeface="Arial" panose="020B0604020202020204" pitchFamily="34" charset="0"/>
              <a:cs typeface="Arial" panose="020B0604020202020204" pitchFamily="34" charset="0"/>
            </a:endParaRPr>
          </a:p>
        </p:txBody>
      </p:sp>
      <p:sp>
        <p:nvSpPr>
          <p:cNvPr id="43" name="Прямоугольник 42"/>
          <p:cNvSpPr/>
          <p:nvPr/>
        </p:nvSpPr>
        <p:spPr>
          <a:xfrm>
            <a:off x="332484" y="4415027"/>
            <a:ext cx="11535665" cy="1330082"/>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28" tIns="45712" rIns="91428" bIns="45712" rtlCol="0" anchor="ctr"/>
          <a:lstStyle/>
          <a:p>
            <a:pPr algn="ctr"/>
            <a:r>
              <a:rPr lang="ru-RU" sz="2000" b="1" dirty="0">
                <a:solidFill>
                  <a:schemeClr val="tx1"/>
                </a:solidFill>
                <a:latin typeface="Arial" panose="020B0604020202020204" pitchFamily="34" charset="0"/>
                <a:cs typeface="Arial" panose="020B0604020202020204" pitchFamily="34" charset="0"/>
              </a:rPr>
              <a:t>Обзор практики привлечения к ответственности государственных (муниципальных) служащих за несоблюдение ограничений и запретов, требований о предотвращении или об урегулировании конфликта интересов и неисполнение обязанностей, установленных в целях противодействия коррупции</a:t>
            </a:r>
          </a:p>
        </p:txBody>
      </p:sp>
      <p:sp>
        <p:nvSpPr>
          <p:cNvPr id="49" name="TextBox 48"/>
          <p:cNvSpPr txBox="1"/>
          <p:nvPr/>
        </p:nvSpPr>
        <p:spPr>
          <a:xfrm>
            <a:off x="341120" y="3644088"/>
            <a:ext cx="11527029" cy="646315"/>
          </a:xfrm>
          <a:prstGeom prst="rect">
            <a:avLst/>
          </a:prstGeom>
          <a:ln w="19050"/>
        </p:spPr>
        <p:style>
          <a:lnRef idx="2">
            <a:schemeClr val="accent4"/>
          </a:lnRef>
          <a:fillRef idx="1">
            <a:schemeClr val="lt1"/>
          </a:fillRef>
          <a:effectRef idx="0">
            <a:schemeClr val="accent4"/>
          </a:effectRef>
          <a:fontRef idx="minor">
            <a:schemeClr val="dk1"/>
          </a:fontRef>
        </p:style>
        <p:txBody>
          <a:bodyPr wrap="square" lIns="91428" tIns="45712" rIns="91428" bIns="45712" rtlCol="0">
            <a:spAutoFit/>
          </a:bodyPr>
          <a:lstStyle/>
          <a:p>
            <a:pPr algn="ctr"/>
            <a:r>
              <a:rPr lang="ru-RU" b="1" dirty="0" smtClean="0">
                <a:solidFill>
                  <a:schemeClr val="tx1"/>
                </a:solidFill>
                <a:latin typeface="Arial" panose="020B0604020202020204" pitchFamily="34" charset="0"/>
                <a:cs typeface="Arial" panose="020B0604020202020204" pitchFamily="34" charset="0"/>
              </a:rPr>
              <a:t>Типовые ситуации конфликта с описание подходов к выбору меры ответственности за совершение коррупционного правонарушения</a:t>
            </a:r>
            <a:endParaRPr lang="ru-RU" b="1" dirty="0">
              <a:solidFill>
                <a:schemeClr val="tx1"/>
              </a:solidFill>
              <a:latin typeface="Arial" panose="020B0604020202020204" pitchFamily="34" charset="0"/>
              <a:cs typeface="Arial" panose="020B0604020202020204" pitchFamily="34" charset="0"/>
            </a:endParaRPr>
          </a:p>
        </p:txBody>
      </p:sp>
      <p:sp>
        <p:nvSpPr>
          <p:cNvPr id="20" name="Заголовок 1"/>
          <p:cNvSpPr>
            <a:spLocks noGrp="1"/>
          </p:cNvSpPr>
          <p:nvPr>
            <p:ph type="title"/>
          </p:nvPr>
        </p:nvSpPr>
        <p:spPr>
          <a:xfrm>
            <a:off x="522514" y="260351"/>
            <a:ext cx="11329060" cy="901699"/>
          </a:xfrm>
        </p:spPr>
        <p:txBody>
          <a:bodyPr>
            <a:normAutofit fontScale="90000"/>
          </a:bodyPr>
          <a:lstStyle/>
          <a:p>
            <a:pPr algn="ctr"/>
            <a:r>
              <a:rPr lang="ru-RU" altLang="ru-RU" sz="3600" b="1" dirty="0" smtClean="0">
                <a:latin typeface="Arial" panose="020B0604020202020204" pitchFamily="34" charset="0"/>
                <a:cs typeface="Arial" panose="020B0604020202020204" pitchFamily="34" charset="0"/>
              </a:rPr>
              <a:t>Для изучения: методические материалы Минтруда</a:t>
            </a:r>
            <a:endParaRPr lang="ru-RU" altLang="ru-RU"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0141204"/>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0011" y="142507"/>
            <a:ext cx="11495314" cy="2054428"/>
          </a:xfrm>
        </p:spPr>
        <p:txBody>
          <a:bodyPr>
            <a:normAutofit/>
          </a:bodyPr>
          <a:lstStyle/>
          <a:p>
            <a:r>
              <a:rPr lang="ru-RU" sz="4400" b="1" dirty="0" smtClean="0">
                <a:solidFill>
                  <a:srgbClr val="FF0000"/>
                </a:solidFill>
                <a:latin typeface="Arial" panose="020B0604020202020204" pitchFamily="34" charset="0"/>
                <a:cs typeface="Arial" panose="020B0604020202020204" pitchFamily="34" charset="0"/>
              </a:rPr>
              <a:t>Планирование </a:t>
            </a:r>
            <a:r>
              <a:rPr lang="ru-RU" sz="4400" b="1" dirty="0">
                <a:solidFill>
                  <a:srgbClr val="FF0000"/>
                </a:solidFill>
                <a:latin typeface="Arial" panose="020B0604020202020204" pitchFamily="34" charset="0"/>
                <a:cs typeface="Arial" panose="020B0604020202020204" pitchFamily="34" charset="0"/>
              </a:rPr>
              <a:t>антикоррупционных </a:t>
            </a:r>
            <a:r>
              <a:rPr lang="ru-RU" sz="4400" b="1" dirty="0" smtClean="0">
                <a:solidFill>
                  <a:srgbClr val="FF0000"/>
                </a:solidFill>
                <a:latin typeface="Arial" panose="020B0604020202020204" pitchFamily="34" charset="0"/>
                <a:cs typeface="Arial" panose="020B0604020202020204" pitchFamily="34" charset="0"/>
              </a:rPr>
              <a:t>мероприятий</a:t>
            </a:r>
            <a:endParaRPr lang="ru-RU" sz="4400" b="1" dirty="0">
              <a:solidFill>
                <a:srgbClr val="FF0000"/>
              </a:solidFill>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2"/>
          <a:stretch>
            <a:fillRect/>
          </a:stretch>
        </p:blipFill>
        <p:spPr>
          <a:xfrm>
            <a:off x="3929125" y="2602167"/>
            <a:ext cx="4397086" cy="4073270"/>
          </a:xfrm>
          <a:prstGeom prst="rect">
            <a:avLst/>
          </a:prstGeom>
        </p:spPr>
      </p:pic>
    </p:spTree>
    <p:extLst>
      <p:ext uri="{BB962C8B-B14F-4D97-AF65-F5344CB8AC3E}">
        <p14:creationId xmlns:p14="http://schemas.microsoft.com/office/powerpoint/2010/main" val="2643069372"/>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425039"/>
            <a:ext cx="11625943" cy="5153891"/>
          </a:xfrm>
        </p:spPr>
        <p:txBody>
          <a:bodyPr>
            <a:noAutofit/>
          </a:bodyPr>
          <a:lstStyle/>
          <a:p>
            <a:pPr>
              <a:spcBef>
                <a:spcPts val="600"/>
              </a:spcBef>
              <a:defRPr/>
            </a:pPr>
            <a:r>
              <a:rPr lang="ru-RU" sz="2400" b="1" dirty="0" smtClean="0">
                <a:latin typeface="Arial" panose="020B0604020202020204" pitchFamily="34" charset="0"/>
                <a:cs typeface="Arial" panose="020B0604020202020204" pitchFamily="34" charset="0"/>
                <a:sym typeface="Wingdings" panose="05000000000000000000" pitchFamily="2" charset="2"/>
              </a:rPr>
              <a:t>Указ </a:t>
            </a:r>
            <a:r>
              <a:rPr lang="ru-RU" sz="2400" b="1" dirty="0">
                <a:latin typeface="Arial" panose="020B0604020202020204" pitchFamily="34" charset="0"/>
                <a:cs typeface="Arial" panose="020B0604020202020204" pitchFamily="34" charset="0"/>
                <a:sym typeface="Wingdings" panose="05000000000000000000" pitchFamily="2" charset="2"/>
              </a:rPr>
              <a:t>Президента Российской Федерации от 29.06.2018 № 378 «О Национальном плане противодействия коррупции на 2018-2020 годы» </a:t>
            </a:r>
            <a:endParaRPr lang="ru-RU" sz="2400" b="1" dirty="0" smtClean="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2400" u="sng" dirty="0" smtClean="0">
                <a:latin typeface="Arial" panose="020B0604020202020204" pitchFamily="34" charset="0"/>
                <a:cs typeface="Arial" panose="020B0604020202020204" pitchFamily="34" charset="0"/>
                <a:sym typeface="Wingdings" panose="05000000000000000000" pitchFamily="2" charset="2"/>
              </a:rPr>
              <a:t>Региональные акты, например:</a:t>
            </a:r>
          </a:p>
          <a:p>
            <a:pPr>
              <a:spcBef>
                <a:spcPts val="600"/>
              </a:spcBef>
              <a:defRPr/>
            </a:pPr>
            <a:r>
              <a:rPr lang="ru-RU" sz="2400" dirty="0">
                <a:latin typeface="Arial" panose="020B0604020202020204" pitchFamily="34" charset="0"/>
                <a:cs typeface="Arial" panose="020B0604020202020204" pitchFamily="34" charset="0"/>
                <a:sym typeface="Wingdings" panose="05000000000000000000" pitchFamily="2" charset="2"/>
              </a:rPr>
              <a:t>Постановление Администрации Приморского края от 27.09.2018 N 479-па </a:t>
            </a:r>
            <a:r>
              <a:rPr lang="ru-RU" sz="2400" dirty="0" smtClean="0">
                <a:latin typeface="Arial" panose="020B0604020202020204" pitchFamily="34" charset="0"/>
                <a:cs typeface="Arial" panose="020B0604020202020204" pitchFamily="34" charset="0"/>
                <a:sym typeface="Wingdings" panose="05000000000000000000" pitchFamily="2" charset="2"/>
              </a:rPr>
              <a:t>«Об </a:t>
            </a:r>
            <a:r>
              <a:rPr lang="ru-RU" sz="2400" dirty="0">
                <a:latin typeface="Arial" panose="020B0604020202020204" pitchFamily="34" charset="0"/>
                <a:cs typeface="Arial" panose="020B0604020202020204" pitchFamily="34" charset="0"/>
                <a:sym typeface="Wingdings" panose="05000000000000000000" pitchFamily="2" charset="2"/>
              </a:rPr>
              <a:t>утверждении Программы противодействия коррупции в Приморском крае на 2018 - 2020 </a:t>
            </a:r>
            <a:r>
              <a:rPr lang="ru-RU" sz="2400" dirty="0" smtClean="0">
                <a:latin typeface="Arial" panose="020B0604020202020204" pitchFamily="34" charset="0"/>
                <a:cs typeface="Arial" panose="020B0604020202020204" pitchFamily="34" charset="0"/>
                <a:sym typeface="Wingdings" panose="05000000000000000000" pitchFamily="2" charset="2"/>
              </a:rPr>
              <a:t>годы»</a:t>
            </a:r>
          </a:p>
          <a:p>
            <a:pPr>
              <a:spcBef>
                <a:spcPts val="600"/>
              </a:spcBef>
              <a:defRPr/>
            </a:pPr>
            <a:r>
              <a:rPr lang="ru-RU" sz="2400" dirty="0" smtClean="0">
                <a:latin typeface="Arial" panose="020B0604020202020204" pitchFamily="34" charset="0"/>
                <a:cs typeface="Arial" panose="020B0604020202020204" pitchFamily="34" charset="0"/>
                <a:sym typeface="Wingdings" panose="05000000000000000000" pitchFamily="2" charset="2"/>
              </a:rPr>
              <a:t>Методические рекомендации по </a:t>
            </a:r>
            <a:r>
              <a:rPr lang="ru-RU" sz="2400" dirty="0">
                <a:latin typeface="Arial" panose="020B0604020202020204" pitchFamily="34" charset="0"/>
                <a:cs typeface="Arial" panose="020B0604020202020204" pitchFamily="34" charset="0"/>
                <a:sym typeface="Wingdings" panose="05000000000000000000" pitchFamily="2" charset="2"/>
              </a:rPr>
              <a:t>разработке муниципальных антикоррупционных программ </a:t>
            </a:r>
            <a:r>
              <a:rPr lang="ru-RU" sz="2400" dirty="0" smtClean="0">
                <a:latin typeface="Arial" panose="020B0604020202020204" pitchFamily="34" charset="0"/>
                <a:cs typeface="Arial" panose="020B0604020202020204" pitchFamily="34" charset="0"/>
                <a:sym typeface="Wingdings" panose="05000000000000000000" pitchFamily="2" charset="2"/>
              </a:rPr>
              <a:t>и </a:t>
            </a:r>
            <a:r>
              <a:rPr lang="ru-RU" sz="2400" dirty="0">
                <a:latin typeface="Arial" panose="020B0604020202020204" pitchFamily="34" charset="0"/>
                <a:cs typeface="Arial" panose="020B0604020202020204" pitchFamily="34" charset="0"/>
                <a:sym typeface="Wingdings" panose="05000000000000000000" pitchFamily="2" charset="2"/>
              </a:rPr>
              <a:t>планов противодействия коррупции в муниципальных </a:t>
            </a:r>
            <a:r>
              <a:rPr lang="ru-RU" sz="2400" dirty="0" smtClean="0">
                <a:latin typeface="Arial" panose="020B0604020202020204" pitchFamily="34" charset="0"/>
                <a:cs typeface="Arial" panose="020B0604020202020204" pitchFamily="34" charset="0"/>
                <a:sym typeface="Wingdings" panose="05000000000000000000" pitchFamily="2" charset="2"/>
              </a:rPr>
              <a:t>учреждениях Приморского края</a:t>
            </a:r>
            <a:endParaRPr lang="ru-RU" sz="2400"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2400" u="sng" dirty="0" smtClean="0">
                <a:latin typeface="Arial" panose="020B0604020202020204" pitchFamily="34" charset="0"/>
                <a:cs typeface="Arial" panose="020B0604020202020204" pitchFamily="34" charset="0"/>
                <a:sym typeface="Wingdings" panose="05000000000000000000" pitchFamily="2" charset="2"/>
              </a:rPr>
              <a:t>Муниципальный нормативный акт или локальный акт</a:t>
            </a:r>
            <a:r>
              <a:rPr lang="ru-RU" sz="2400" dirty="0" smtClean="0">
                <a:latin typeface="Arial" panose="020B0604020202020204" pitchFamily="34" charset="0"/>
                <a:cs typeface="Arial" panose="020B0604020202020204" pitchFamily="34" charset="0"/>
                <a:sym typeface="Wingdings" panose="05000000000000000000" pitchFamily="2" charset="2"/>
              </a:rPr>
              <a:t>, утверждающий программу (план) противодействия </a:t>
            </a:r>
            <a:r>
              <a:rPr lang="ru-RU" sz="2400" dirty="0">
                <a:latin typeface="Arial" panose="020B0604020202020204" pitchFamily="34" charset="0"/>
                <a:cs typeface="Arial" panose="020B0604020202020204" pitchFamily="34" charset="0"/>
                <a:sym typeface="Wingdings" panose="05000000000000000000" pitchFamily="2" charset="2"/>
              </a:rPr>
              <a:t>коррупции - Постановление администрации г. Владивостока от 14 июля 2017 года N 1769 «Об утверждении муниципальной программы "Противодействие коррупции во Владивостокском городском округе" на 2018 - 2022 годы</a:t>
            </a:r>
            <a:r>
              <a:rPr lang="ru-RU" sz="2400" dirty="0" smtClean="0">
                <a:latin typeface="Arial" panose="020B0604020202020204" pitchFamily="34" charset="0"/>
                <a:cs typeface="Arial" panose="020B0604020202020204" pitchFamily="34" charset="0"/>
                <a:sym typeface="Wingdings" panose="05000000000000000000" pitchFamily="2" charset="2"/>
              </a:rPr>
              <a:t>»</a:t>
            </a:r>
            <a:endParaRPr lang="ru-RU" sz="2400"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Ключевые документы</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3287449"/>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a:bodyPr>
          <a:lstStyle/>
          <a:p>
            <a:pPr marL="0" lvl="0" indent="0" algn="ctr">
              <a:lnSpc>
                <a:spcPct val="100000"/>
              </a:lnSpc>
              <a:spcBef>
                <a:spcPct val="20000"/>
              </a:spcBef>
              <a:buNone/>
            </a:pPr>
            <a:r>
              <a:rPr lang="ru-RU" sz="2400" b="1" dirty="0" smtClean="0">
                <a:solidFill>
                  <a:prstClr val="black"/>
                </a:solidFill>
                <a:latin typeface="Arial" panose="020B0604020202020204" pitchFamily="34" charset="0"/>
                <a:cs typeface="Arial" panose="020B0604020202020204" pitchFamily="34" charset="0"/>
              </a:rPr>
              <a:t>В </a:t>
            </a:r>
            <a:r>
              <a:rPr lang="ru-RU" sz="2400" b="1" dirty="0">
                <a:solidFill>
                  <a:prstClr val="black"/>
                </a:solidFill>
                <a:latin typeface="Arial" panose="020B0604020202020204" pitchFamily="34" charset="0"/>
                <a:cs typeface="Arial" panose="020B0604020202020204" pitchFamily="34" charset="0"/>
              </a:rPr>
              <a:t>структуру Программ входят паспорт и следующие разделы: </a:t>
            </a:r>
          </a:p>
          <a:p>
            <a:pPr marL="0" lvl="0" indent="0">
              <a:lnSpc>
                <a:spcPct val="100000"/>
              </a:lnSpc>
              <a:spcBef>
                <a:spcPct val="20000"/>
              </a:spcBef>
              <a:buNone/>
            </a:pPr>
            <a:r>
              <a:rPr lang="ru-RU" sz="2400" dirty="0" smtClean="0">
                <a:solidFill>
                  <a:prstClr val="black"/>
                </a:solidFill>
                <a:latin typeface="Arial" panose="020B0604020202020204" pitchFamily="34" charset="0"/>
                <a:cs typeface="Arial" panose="020B0604020202020204" pitchFamily="34" charset="0"/>
              </a:rPr>
              <a:t>1. Характеристика </a:t>
            </a:r>
            <a:r>
              <a:rPr lang="ru-RU" sz="2400" dirty="0">
                <a:solidFill>
                  <a:prstClr val="black"/>
                </a:solidFill>
                <a:latin typeface="Arial" panose="020B0604020202020204" pitchFamily="34" charset="0"/>
                <a:cs typeface="Arial" panose="020B0604020202020204" pitchFamily="34" charset="0"/>
              </a:rPr>
              <a:t>проблемы, обоснование необходимости ее решения </a:t>
            </a:r>
          </a:p>
          <a:p>
            <a:pPr marL="0" lvl="0" indent="0">
              <a:lnSpc>
                <a:spcPct val="100000"/>
              </a:lnSpc>
              <a:spcBef>
                <a:spcPct val="20000"/>
              </a:spcBef>
              <a:buNone/>
            </a:pPr>
            <a:r>
              <a:rPr lang="ru-RU" sz="2400" dirty="0">
                <a:solidFill>
                  <a:prstClr val="black"/>
                </a:solidFill>
                <a:latin typeface="Arial" panose="020B0604020202020204" pitchFamily="34" charset="0"/>
                <a:cs typeface="Arial" panose="020B0604020202020204" pitchFamily="34" charset="0"/>
              </a:rPr>
              <a:t>программным методом;</a:t>
            </a:r>
          </a:p>
          <a:p>
            <a:pPr marL="0" lvl="0" indent="0">
              <a:lnSpc>
                <a:spcPct val="100000"/>
              </a:lnSpc>
              <a:spcBef>
                <a:spcPct val="20000"/>
              </a:spcBef>
              <a:buNone/>
            </a:pPr>
            <a:r>
              <a:rPr lang="ru-RU" sz="2400" dirty="0">
                <a:solidFill>
                  <a:prstClr val="black"/>
                </a:solidFill>
                <a:latin typeface="Arial" panose="020B0604020202020204" pitchFamily="34" charset="0"/>
                <a:cs typeface="Arial" panose="020B0604020202020204" pitchFamily="34" charset="0"/>
              </a:rPr>
              <a:t>2. Цель и задачи Программы;</a:t>
            </a:r>
          </a:p>
          <a:p>
            <a:pPr marL="0" lvl="0" indent="0">
              <a:lnSpc>
                <a:spcPct val="100000"/>
              </a:lnSpc>
              <a:spcBef>
                <a:spcPct val="20000"/>
              </a:spcBef>
              <a:buNone/>
            </a:pPr>
            <a:r>
              <a:rPr lang="ru-RU" sz="2400" dirty="0">
                <a:solidFill>
                  <a:prstClr val="black"/>
                </a:solidFill>
                <a:latin typeface="Arial" panose="020B0604020202020204" pitchFamily="34" charset="0"/>
                <a:cs typeface="Arial" panose="020B0604020202020204" pitchFamily="34" charset="0"/>
              </a:rPr>
              <a:t>3. Сроки реализации Программы;</a:t>
            </a:r>
          </a:p>
          <a:p>
            <a:pPr marL="0" lvl="0" indent="0">
              <a:lnSpc>
                <a:spcPct val="100000"/>
              </a:lnSpc>
              <a:spcBef>
                <a:spcPct val="20000"/>
              </a:spcBef>
              <a:buNone/>
            </a:pPr>
            <a:r>
              <a:rPr lang="ru-RU" sz="2400" dirty="0">
                <a:solidFill>
                  <a:prstClr val="black"/>
                </a:solidFill>
                <a:latin typeface="Arial" panose="020B0604020202020204" pitchFamily="34" charset="0"/>
                <a:cs typeface="Arial" panose="020B0604020202020204" pitchFamily="34" charset="0"/>
              </a:rPr>
              <a:t>4. Система программных мероприятий (Перечень программных мероприятий);</a:t>
            </a:r>
          </a:p>
          <a:p>
            <a:pPr marL="0" lvl="0" indent="0">
              <a:lnSpc>
                <a:spcPct val="100000"/>
              </a:lnSpc>
              <a:spcBef>
                <a:spcPct val="20000"/>
              </a:spcBef>
              <a:buNone/>
            </a:pPr>
            <a:r>
              <a:rPr lang="ru-RU" sz="2400" dirty="0">
                <a:solidFill>
                  <a:prstClr val="black"/>
                </a:solidFill>
                <a:latin typeface="Arial" panose="020B0604020202020204" pitchFamily="34" charset="0"/>
                <a:cs typeface="Arial" panose="020B0604020202020204" pitchFamily="34" charset="0"/>
              </a:rPr>
              <a:t>5. Ресурсное обеспечение Программы;</a:t>
            </a:r>
          </a:p>
          <a:p>
            <a:pPr marL="0" lvl="0" indent="0">
              <a:lnSpc>
                <a:spcPct val="100000"/>
              </a:lnSpc>
              <a:spcBef>
                <a:spcPct val="20000"/>
              </a:spcBef>
              <a:buNone/>
            </a:pPr>
            <a:r>
              <a:rPr lang="ru-RU" sz="2400" dirty="0">
                <a:solidFill>
                  <a:prstClr val="black"/>
                </a:solidFill>
                <a:latin typeface="Arial" panose="020B0604020202020204" pitchFamily="34" charset="0"/>
                <a:cs typeface="Arial" panose="020B0604020202020204" pitchFamily="34" charset="0"/>
              </a:rPr>
              <a:t>6. Оценка ожидаемой эффективности от реализации Программы;</a:t>
            </a:r>
          </a:p>
          <a:p>
            <a:pPr marL="0" lvl="0" indent="0">
              <a:lnSpc>
                <a:spcPct val="100000"/>
              </a:lnSpc>
              <a:spcBef>
                <a:spcPct val="20000"/>
              </a:spcBef>
              <a:buNone/>
            </a:pPr>
            <a:r>
              <a:rPr lang="ru-RU" sz="2400" dirty="0">
                <a:solidFill>
                  <a:prstClr val="black"/>
                </a:solidFill>
                <a:latin typeface="Arial" panose="020B0604020202020204" pitchFamily="34" charset="0"/>
                <a:cs typeface="Arial" panose="020B0604020202020204" pitchFamily="34" charset="0"/>
              </a:rPr>
              <a:t>7. Целевые показатели (индикаторы) Программы;</a:t>
            </a:r>
          </a:p>
          <a:p>
            <a:pPr marL="0" lvl="0" indent="0">
              <a:lnSpc>
                <a:spcPct val="100000"/>
              </a:lnSpc>
              <a:spcBef>
                <a:spcPct val="20000"/>
              </a:spcBef>
              <a:buNone/>
            </a:pPr>
            <a:r>
              <a:rPr lang="ru-RU" sz="2400" dirty="0">
                <a:solidFill>
                  <a:prstClr val="black"/>
                </a:solidFill>
                <a:latin typeface="Arial" panose="020B0604020202020204" pitchFamily="34" charset="0"/>
                <a:cs typeface="Arial" panose="020B0604020202020204" pitchFamily="34" charset="0"/>
              </a:rPr>
              <a:t>8. Система управления и контроля Программой. </a:t>
            </a:r>
          </a:p>
          <a:p>
            <a:pPr marL="0" lvl="0" indent="0" algn="just">
              <a:lnSpc>
                <a:spcPct val="100000"/>
              </a:lnSpc>
              <a:spcBef>
                <a:spcPct val="20000"/>
              </a:spcBef>
              <a:buNone/>
            </a:pPr>
            <a:endParaRPr lang="ru-RU" sz="2400" dirty="0">
              <a:solidFill>
                <a:prstClr val="black"/>
              </a:solidFill>
              <a:latin typeface="Arial" panose="020B0604020202020204" pitchFamily="34" charset="0"/>
              <a:cs typeface="Arial" panose="020B0604020202020204" pitchFamily="34" charset="0"/>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Программа (план) – примерное содержание</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247239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fontScale="85000" lnSpcReduction="10000"/>
          </a:bodyPr>
          <a:lstStyle/>
          <a:p>
            <a:pPr marL="0" lvl="0" indent="0" algn="just">
              <a:lnSpc>
                <a:spcPct val="100000"/>
              </a:lnSpc>
              <a:spcBef>
                <a:spcPct val="20000"/>
              </a:spcBef>
              <a:buNone/>
            </a:pPr>
            <a:r>
              <a:rPr lang="ru-RU" altLang="ru-RU" sz="2400" dirty="0">
                <a:solidFill>
                  <a:prstClr val="black"/>
                </a:solidFill>
                <a:latin typeface="Arial" panose="020B0604020202020204" pitchFamily="34" charset="0"/>
                <a:cs typeface="Arial" panose="020B0604020202020204" pitchFamily="34" charset="0"/>
              </a:rPr>
              <a:t>В долгосрочном плане противодействие коррупции может быть эффективно только в том случае, если оно направлено </a:t>
            </a:r>
            <a:endParaRPr lang="ru-RU" altLang="ru-RU" sz="2400" dirty="0" smtClean="0">
              <a:solidFill>
                <a:prstClr val="black"/>
              </a:solidFill>
              <a:latin typeface="Arial" panose="020B0604020202020204" pitchFamily="34" charset="0"/>
              <a:cs typeface="Arial" panose="020B0604020202020204" pitchFamily="34" charset="0"/>
            </a:endParaRPr>
          </a:p>
          <a:p>
            <a:pPr marL="0" lvl="0" indent="0" algn="just">
              <a:lnSpc>
                <a:spcPct val="100000"/>
              </a:lnSpc>
              <a:spcBef>
                <a:spcPct val="20000"/>
              </a:spcBef>
              <a:buNone/>
            </a:pPr>
            <a:r>
              <a:rPr lang="ru-RU" sz="2400" dirty="0">
                <a:solidFill>
                  <a:prstClr val="black"/>
                </a:solidFill>
                <a:latin typeface="Arial" panose="020B0604020202020204" pitchFamily="34" charset="0"/>
                <a:cs typeface="Arial" panose="020B0604020202020204" pitchFamily="34" charset="0"/>
              </a:rPr>
              <a:t>н</a:t>
            </a:r>
            <a:r>
              <a:rPr lang="ru-RU" sz="2400" dirty="0" smtClean="0">
                <a:solidFill>
                  <a:prstClr val="black"/>
                </a:solidFill>
                <a:latin typeface="Arial" panose="020B0604020202020204" pitchFamily="34" charset="0"/>
                <a:cs typeface="Arial" panose="020B0604020202020204" pitchFamily="34" charset="0"/>
              </a:rPr>
              <a:t>е </a:t>
            </a:r>
            <a:r>
              <a:rPr lang="ru-RU" sz="2400" dirty="0">
                <a:solidFill>
                  <a:prstClr val="black"/>
                </a:solidFill>
                <a:latin typeface="Arial" panose="020B0604020202020204" pitchFamily="34" charset="0"/>
                <a:cs typeface="Arial" panose="020B0604020202020204" pitchFamily="34" charset="0"/>
              </a:rPr>
              <a:t>только на </a:t>
            </a:r>
            <a:r>
              <a:rPr lang="ru-RU" sz="2400" b="1" dirty="0">
                <a:solidFill>
                  <a:srgbClr val="FF0000"/>
                </a:solidFill>
                <a:latin typeface="Arial" panose="020B0604020202020204" pitchFamily="34" charset="0"/>
                <a:cs typeface="Arial" panose="020B0604020202020204" pitchFamily="34" charset="0"/>
              </a:rPr>
              <a:t>сокращение ситуативных проявлений коррупции (коррупционных правонарушений)</a:t>
            </a:r>
            <a:r>
              <a:rPr lang="ru-RU" sz="2400" dirty="0">
                <a:solidFill>
                  <a:prstClr val="black"/>
                </a:solidFill>
                <a:latin typeface="Arial" panose="020B0604020202020204" pitchFamily="34" charset="0"/>
                <a:cs typeface="Arial" panose="020B0604020202020204" pitchFamily="34" charset="0"/>
              </a:rPr>
              <a:t>, </a:t>
            </a:r>
            <a:endParaRPr lang="ru-RU" sz="2400" dirty="0" smtClean="0">
              <a:solidFill>
                <a:prstClr val="black"/>
              </a:solidFill>
              <a:latin typeface="Arial" panose="020B0604020202020204" pitchFamily="34" charset="0"/>
              <a:cs typeface="Arial" panose="020B0604020202020204" pitchFamily="34" charset="0"/>
            </a:endParaRPr>
          </a:p>
          <a:p>
            <a:pPr marL="0" lvl="0" indent="0" algn="just">
              <a:lnSpc>
                <a:spcPct val="100000"/>
              </a:lnSpc>
              <a:spcBef>
                <a:spcPct val="20000"/>
              </a:spcBef>
              <a:buNone/>
            </a:pPr>
            <a:r>
              <a:rPr lang="ru-RU" sz="2400" dirty="0" smtClean="0">
                <a:solidFill>
                  <a:prstClr val="black"/>
                </a:solidFill>
                <a:latin typeface="Arial" panose="020B0604020202020204" pitchFamily="34" charset="0"/>
                <a:cs typeface="Arial" panose="020B0604020202020204" pitchFamily="34" charset="0"/>
              </a:rPr>
              <a:t>но </a:t>
            </a:r>
            <a:r>
              <a:rPr lang="ru-RU" sz="2400" dirty="0">
                <a:solidFill>
                  <a:prstClr val="black"/>
                </a:solidFill>
                <a:latin typeface="Arial" panose="020B0604020202020204" pitchFamily="34" charset="0"/>
                <a:cs typeface="Arial" panose="020B0604020202020204" pitchFamily="34" charset="0"/>
              </a:rPr>
              <a:t>и на </a:t>
            </a:r>
            <a:r>
              <a:rPr lang="ru-RU" sz="2400" b="1" dirty="0">
                <a:solidFill>
                  <a:srgbClr val="0000FF"/>
                </a:solidFill>
                <a:latin typeface="Arial" panose="020B0604020202020204" pitchFamily="34" charset="0"/>
                <a:cs typeface="Arial" panose="020B0604020202020204" pitchFamily="34" charset="0"/>
              </a:rPr>
              <a:t>выявление и устранение предпосылок их возникновения и </a:t>
            </a:r>
            <a:r>
              <a:rPr lang="ru-RU" sz="2400" b="1" dirty="0" smtClean="0">
                <a:solidFill>
                  <a:srgbClr val="0000FF"/>
                </a:solidFill>
                <a:latin typeface="Arial" panose="020B0604020202020204" pitchFamily="34" charset="0"/>
                <a:cs typeface="Arial" panose="020B0604020202020204" pitchFamily="34" charset="0"/>
              </a:rPr>
              <a:t>распространения</a:t>
            </a:r>
            <a:r>
              <a:rPr lang="ru-RU" sz="2400" dirty="0" smtClean="0">
                <a:solidFill>
                  <a:prstClr val="black"/>
                </a:solidFill>
                <a:latin typeface="Arial" panose="020B0604020202020204" pitchFamily="34" charset="0"/>
                <a:cs typeface="Arial" panose="020B0604020202020204" pitchFamily="34" charset="0"/>
              </a:rPr>
              <a:t>.</a:t>
            </a:r>
          </a:p>
          <a:p>
            <a:pPr marL="0" lvl="0" indent="0" algn="ctr">
              <a:lnSpc>
                <a:spcPct val="100000"/>
              </a:lnSpc>
              <a:spcBef>
                <a:spcPct val="20000"/>
              </a:spcBef>
              <a:buNone/>
            </a:pPr>
            <a:r>
              <a:rPr lang="ru-RU" sz="2400" b="1" dirty="0" smtClean="0">
                <a:solidFill>
                  <a:prstClr val="black"/>
                </a:solidFill>
                <a:latin typeface="Arial" panose="020B0604020202020204" pitchFamily="34" charset="0"/>
                <a:cs typeface="Arial" panose="020B0604020202020204" pitchFamily="34" charset="0"/>
              </a:rPr>
              <a:t>Задачи (на примере программы г. Владивостока):</a:t>
            </a:r>
          </a:p>
          <a:p>
            <a:pPr algn="just">
              <a:lnSpc>
                <a:spcPct val="100000"/>
              </a:lnSpc>
              <a:spcBef>
                <a:spcPct val="20000"/>
              </a:spcBef>
            </a:pPr>
            <a:r>
              <a:rPr lang="ru-RU" sz="2400" dirty="0">
                <a:solidFill>
                  <a:prstClr val="black"/>
                </a:solidFill>
                <a:latin typeface="Arial" panose="020B0604020202020204" pitchFamily="34" charset="0"/>
                <a:cs typeface="Arial" panose="020B0604020202020204" pitchFamily="34" charset="0"/>
              </a:rPr>
              <a:t>исключение причин и условий, способствующих возникновению коррупционных проявлений в городе Владивостоке; </a:t>
            </a:r>
          </a:p>
          <a:p>
            <a:pPr algn="just">
              <a:lnSpc>
                <a:spcPct val="100000"/>
              </a:lnSpc>
              <a:spcBef>
                <a:spcPct val="20000"/>
              </a:spcBef>
            </a:pPr>
            <a:r>
              <a:rPr lang="ru-RU" sz="2400" dirty="0">
                <a:solidFill>
                  <a:prstClr val="black"/>
                </a:solidFill>
                <a:latin typeface="Arial" panose="020B0604020202020204" pitchFamily="34" charset="0"/>
                <a:cs typeface="Arial" panose="020B0604020202020204" pitchFamily="34" charset="0"/>
              </a:rPr>
              <a:t>усиление влияния этических и нравственных норм на соблюдение лицами, замещающими должности муниципальной службы, запретов, ограничений и требований, установленных в целях противодействия коррупции;</a:t>
            </a:r>
          </a:p>
          <a:p>
            <a:pPr algn="just">
              <a:lnSpc>
                <a:spcPct val="100000"/>
              </a:lnSpc>
              <a:spcBef>
                <a:spcPct val="20000"/>
              </a:spcBef>
            </a:pPr>
            <a:r>
              <a:rPr lang="ru-RU" sz="2400" dirty="0">
                <a:solidFill>
                  <a:prstClr val="black"/>
                </a:solidFill>
                <a:latin typeface="Arial" panose="020B0604020202020204" pitchFamily="34" charset="0"/>
                <a:cs typeface="Arial" panose="020B0604020202020204" pitchFamily="34" charset="0"/>
              </a:rPr>
              <a:t>повышение эффективности информационных и просветительских мер, направленных на создание в городе Владивостоке атмосферы нетерпимости к коррупционным проявлениям;</a:t>
            </a:r>
          </a:p>
          <a:p>
            <a:pPr algn="just">
              <a:lnSpc>
                <a:spcPct val="100000"/>
              </a:lnSpc>
              <a:spcBef>
                <a:spcPct val="20000"/>
              </a:spcBef>
            </a:pPr>
            <a:r>
              <a:rPr lang="ru-RU" sz="2400" dirty="0">
                <a:solidFill>
                  <a:prstClr val="black"/>
                </a:solidFill>
                <a:latin typeface="Arial" panose="020B0604020202020204" pitchFamily="34" charset="0"/>
                <a:cs typeface="Arial" panose="020B0604020202020204" pitchFamily="34" charset="0"/>
              </a:rPr>
              <a:t>формирование в администрации состава высококвалифицированных кадров, способных участвовать в решении задач социально-экономического развития города Владивостока</a:t>
            </a:r>
          </a:p>
          <a:p>
            <a:pPr marL="0" lvl="0" indent="0" algn="just">
              <a:lnSpc>
                <a:spcPct val="100000"/>
              </a:lnSpc>
              <a:spcBef>
                <a:spcPct val="20000"/>
              </a:spcBef>
              <a:buNone/>
            </a:pPr>
            <a:endParaRPr lang="ru-RU" sz="2400" dirty="0">
              <a:solidFill>
                <a:prstClr val="black"/>
              </a:solidFill>
              <a:latin typeface="Arial" panose="020B0604020202020204" pitchFamily="34" charset="0"/>
              <a:cs typeface="Arial" panose="020B0604020202020204" pitchFamily="34" charset="0"/>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Задачи антикоррупционных мероприятий</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262534"/>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a:bodyPr>
          <a:lstStyle/>
          <a:p>
            <a:pPr marL="0" indent="0">
              <a:spcBef>
                <a:spcPts val="600"/>
              </a:spcBef>
              <a:buNone/>
              <a:defRPr/>
            </a:pPr>
            <a:r>
              <a:rPr lang="ru-RU" b="1" dirty="0" smtClean="0">
                <a:latin typeface="Arial" panose="020B0604020202020204" pitchFamily="34" charset="0"/>
                <a:cs typeface="Arial" panose="020B0604020202020204" pitchFamily="34" charset="0"/>
                <a:sym typeface="Wingdings" panose="05000000000000000000" pitchFamily="2" charset="2"/>
              </a:rPr>
              <a:t>1. Характеристика </a:t>
            </a:r>
            <a:r>
              <a:rPr lang="ru-RU" b="1" dirty="0">
                <a:latin typeface="Arial" panose="020B0604020202020204" pitchFamily="34" charset="0"/>
                <a:cs typeface="Arial" panose="020B0604020202020204" pitchFamily="34" charset="0"/>
                <a:sym typeface="Wingdings" panose="05000000000000000000" pitchFamily="2" charset="2"/>
              </a:rPr>
              <a:t>проблемы, обоснование необходимости ее решения </a:t>
            </a:r>
            <a:r>
              <a:rPr lang="ru-RU" dirty="0">
                <a:latin typeface="Arial" panose="020B0604020202020204" pitchFamily="34" charset="0"/>
                <a:cs typeface="Arial" panose="020B0604020202020204" pitchFamily="34" charset="0"/>
                <a:sym typeface="Wingdings" panose="05000000000000000000" pitchFamily="2" charset="2"/>
              </a:rPr>
              <a:t>- </a:t>
            </a:r>
            <a:r>
              <a:rPr lang="ru-RU" dirty="0" smtClean="0">
                <a:latin typeface="Arial" panose="020B0604020202020204" pitchFamily="34" charset="0"/>
                <a:cs typeface="Arial" panose="020B0604020202020204" pitchFamily="34" charset="0"/>
                <a:sym typeface="Wingdings" panose="05000000000000000000" pitchFamily="2" charset="2"/>
              </a:rPr>
              <a:t>постановка </a:t>
            </a:r>
            <a:r>
              <a:rPr lang="ru-RU" dirty="0">
                <a:latin typeface="Arial" panose="020B0604020202020204" pitchFamily="34" charset="0"/>
                <a:cs typeface="Arial" panose="020B0604020202020204" pitchFamily="34" charset="0"/>
                <a:sym typeface="Wingdings" panose="05000000000000000000" pitchFamily="2" charset="2"/>
              </a:rPr>
              <a:t>проблемы, включая анализ причин ее возникновения, обоснование связи решаемой проблемы с приоритетными направлениями социально-экономического </a:t>
            </a:r>
            <a:r>
              <a:rPr lang="ru-RU" dirty="0" smtClean="0">
                <a:latin typeface="Arial" panose="020B0604020202020204" pitchFamily="34" charset="0"/>
                <a:cs typeface="Arial" panose="020B0604020202020204" pitchFamily="34" charset="0"/>
                <a:sym typeface="Wingdings" panose="05000000000000000000" pitchFamily="2" charset="2"/>
              </a:rPr>
              <a:t>развития органа (учреждения)</a:t>
            </a:r>
          </a:p>
          <a:p>
            <a:pPr marL="0" indent="0">
              <a:spcBef>
                <a:spcPts val="600"/>
              </a:spcBef>
              <a:buNone/>
              <a:defRPr/>
            </a:pPr>
            <a:r>
              <a:rPr lang="ru-RU" b="1" dirty="0" smtClean="0">
                <a:latin typeface="Arial" panose="020B0604020202020204" pitchFamily="34" charset="0"/>
                <a:cs typeface="Arial" panose="020B0604020202020204" pitchFamily="34" charset="0"/>
                <a:sym typeface="Wingdings" panose="05000000000000000000" pitchFamily="2" charset="2"/>
              </a:rPr>
              <a:t>2. Цель и задачи </a:t>
            </a:r>
            <a:r>
              <a:rPr lang="ru-RU" dirty="0" smtClean="0">
                <a:latin typeface="Arial" panose="020B0604020202020204" pitchFamily="34" charset="0"/>
                <a:cs typeface="Arial" panose="020B0604020202020204" pitchFamily="34" charset="0"/>
                <a:sym typeface="Wingdings" panose="05000000000000000000" pitchFamily="2" charset="2"/>
              </a:rPr>
              <a:t>- </a:t>
            </a:r>
            <a:r>
              <a:rPr lang="ru-RU" dirty="0">
                <a:latin typeface="Arial" panose="020B0604020202020204" pitchFamily="34" charset="0"/>
                <a:cs typeface="Arial" panose="020B0604020202020204" pitchFamily="34" charset="0"/>
                <a:sym typeface="Wingdings" panose="05000000000000000000" pitchFamily="2" charset="2"/>
              </a:rPr>
              <a:t>будущий результат и </a:t>
            </a:r>
            <a:r>
              <a:rPr lang="ru-RU" dirty="0" smtClean="0">
                <a:latin typeface="Arial" panose="020B0604020202020204" pitchFamily="34" charset="0"/>
                <a:cs typeface="Arial" panose="020B0604020202020204" pitchFamily="34" charset="0"/>
                <a:sym typeface="Wingdings" panose="05000000000000000000" pitchFamily="2" charset="2"/>
              </a:rPr>
              <a:t>максимально тщательно прописанные шаги </a:t>
            </a:r>
            <a:r>
              <a:rPr lang="ru-RU" dirty="0">
                <a:latin typeface="Arial" panose="020B0604020202020204" pitchFamily="34" charset="0"/>
                <a:cs typeface="Arial" panose="020B0604020202020204" pitchFamily="34" charset="0"/>
                <a:sym typeface="Wingdings" panose="05000000000000000000" pitchFamily="2" charset="2"/>
              </a:rPr>
              <a:t>к достижению цели, </a:t>
            </a:r>
            <a:r>
              <a:rPr lang="ru-RU" dirty="0" smtClean="0">
                <a:latin typeface="Arial" panose="020B0604020202020204" pitchFamily="34" charset="0"/>
                <a:cs typeface="Arial" panose="020B0604020202020204" pitchFamily="34" charset="0"/>
                <a:sym typeface="Wingdings" panose="05000000000000000000" pitchFamily="2" charset="2"/>
              </a:rPr>
              <a:t>способы </a:t>
            </a:r>
            <a:r>
              <a:rPr lang="ru-RU" dirty="0">
                <a:latin typeface="Arial" panose="020B0604020202020204" pitchFamily="34" charset="0"/>
                <a:cs typeface="Arial" panose="020B0604020202020204" pitchFamily="34" charset="0"/>
                <a:sym typeface="Wingdings" panose="05000000000000000000" pitchFamily="2" charset="2"/>
              </a:rPr>
              <a:t>ее реализации</a:t>
            </a:r>
            <a:endParaRPr lang="ru-RU" dirty="0" smtClean="0">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b="1" dirty="0" smtClean="0">
                <a:latin typeface="Arial" panose="020B0604020202020204" pitchFamily="34" charset="0"/>
                <a:cs typeface="Arial" panose="020B0604020202020204" pitchFamily="34" charset="0"/>
                <a:sym typeface="Wingdings" panose="05000000000000000000" pitchFamily="2" charset="2"/>
              </a:rPr>
              <a:t>3</a:t>
            </a:r>
            <a:r>
              <a:rPr lang="ru-RU" b="1" dirty="0">
                <a:latin typeface="Arial" panose="020B0604020202020204" pitchFamily="34" charset="0"/>
                <a:cs typeface="Arial" panose="020B0604020202020204" pitchFamily="34" charset="0"/>
                <a:sym typeface="Wingdings" panose="05000000000000000000" pitchFamily="2" charset="2"/>
              </a:rPr>
              <a:t>. Сроки реализации </a:t>
            </a:r>
            <a:r>
              <a:rPr lang="ru-RU" dirty="0">
                <a:latin typeface="Arial" panose="020B0604020202020204" pitchFamily="34" charset="0"/>
                <a:cs typeface="Arial" panose="020B0604020202020204" pitchFamily="34" charset="0"/>
                <a:sym typeface="Wingdings" panose="05000000000000000000" pitchFamily="2" charset="2"/>
              </a:rPr>
              <a:t>– рекомендован 2-х или 3-летний период</a:t>
            </a:r>
            <a:endParaRPr lang="ru-RU" dirty="0" smtClean="0">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b="1" dirty="0" smtClean="0">
                <a:solidFill>
                  <a:srgbClr val="0000FF"/>
                </a:solidFill>
                <a:latin typeface="Arial" panose="020B0604020202020204" pitchFamily="34" charset="0"/>
                <a:cs typeface="Arial" panose="020B0604020202020204" pitchFamily="34" charset="0"/>
                <a:sym typeface="Wingdings" panose="05000000000000000000" pitchFamily="2" charset="2"/>
              </a:rPr>
              <a:t>4</a:t>
            </a:r>
            <a:r>
              <a:rPr lang="ru-RU" b="1" dirty="0">
                <a:solidFill>
                  <a:srgbClr val="0000FF"/>
                </a:solidFill>
                <a:latin typeface="Arial" panose="020B0604020202020204" pitchFamily="34" charset="0"/>
                <a:cs typeface="Arial" panose="020B0604020202020204" pitchFamily="34" charset="0"/>
                <a:sym typeface="Wingdings" panose="05000000000000000000" pitchFamily="2" charset="2"/>
              </a:rPr>
              <a:t>. </a:t>
            </a:r>
            <a:r>
              <a:rPr lang="ru-RU" b="1" dirty="0" smtClean="0">
                <a:solidFill>
                  <a:srgbClr val="0000FF"/>
                </a:solidFill>
                <a:latin typeface="Arial" panose="020B0604020202020204" pitchFamily="34" charset="0"/>
                <a:cs typeface="Arial" panose="020B0604020202020204" pitchFamily="34" charset="0"/>
                <a:sym typeface="Wingdings" panose="05000000000000000000" pitchFamily="2" charset="2"/>
              </a:rPr>
              <a:t>Перечень мероприятий </a:t>
            </a:r>
            <a:r>
              <a:rPr lang="ru-RU" dirty="0">
                <a:latin typeface="Arial" panose="020B0604020202020204" pitchFamily="34" charset="0"/>
                <a:cs typeface="Arial" panose="020B0604020202020204" pitchFamily="34" charset="0"/>
                <a:sym typeface="Wingdings" panose="05000000000000000000" pitchFamily="2" charset="2"/>
              </a:rPr>
              <a:t>- </a:t>
            </a:r>
            <a:r>
              <a:rPr lang="ru-RU" dirty="0" smtClean="0">
                <a:latin typeface="Arial" panose="020B0604020202020204" pitchFamily="34" charset="0"/>
                <a:cs typeface="Arial" panose="020B0604020202020204" pitchFamily="34" charset="0"/>
                <a:sym typeface="Wingdings" panose="05000000000000000000" pitchFamily="2" charset="2"/>
              </a:rPr>
              <a:t>наименование </a:t>
            </a:r>
            <a:r>
              <a:rPr lang="ru-RU" dirty="0">
                <a:latin typeface="Arial" panose="020B0604020202020204" pitchFamily="34" charset="0"/>
                <a:cs typeface="Arial" panose="020B0604020202020204" pitchFamily="34" charset="0"/>
                <a:sym typeface="Wingdings" panose="05000000000000000000" pitchFamily="2" charset="2"/>
              </a:rPr>
              <a:t>мероприятия; </a:t>
            </a:r>
            <a:r>
              <a:rPr lang="ru-RU" dirty="0" smtClean="0">
                <a:latin typeface="Arial" panose="020B0604020202020204" pitchFamily="34" charset="0"/>
                <a:cs typeface="Arial" panose="020B0604020202020204" pitchFamily="34" charset="0"/>
                <a:sym typeface="Wingdings" panose="05000000000000000000" pitchFamily="2" charset="2"/>
              </a:rPr>
              <a:t>конкретные сроки </a:t>
            </a:r>
            <a:r>
              <a:rPr lang="ru-RU" dirty="0">
                <a:latin typeface="Arial" panose="020B0604020202020204" pitchFamily="34" charset="0"/>
                <a:cs typeface="Arial" panose="020B0604020202020204" pitchFamily="34" charset="0"/>
                <a:sym typeface="Wingdings" panose="05000000000000000000" pitchFamily="2" charset="2"/>
              </a:rPr>
              <a:t>исполнения; </a:t>
            </a:r>
            <a:r>
              <a:rPr lang="ru-RU" dirty="0" smtClean="0">
                <a:latin typeface="Arial" panose="020B0604020202020204" pitchFamily="34" charset="0"/>
                <a:cs typeface="Arial" panose="020B0604020202020204" pitchFamily="34" charset="0"/>
                <a:sym typeface="Wingdings" panose="05000000000000000000" pitchFamily="2" charset="2"/>
              </a:rPr>
              <a:t>источники </a:t>
            </a:r>
            <a:r>
              <a:rPr lang="ru-RU" dirty="0">
                <a:latin typeface="Arial" panose="020B0604020202020204" pitchFamily="34" charset="0"/>
                <a:cs typeface="Arial" panose="020B0604020202020204" pitchFamily="34" charset="0"/>
                <a:sym typeface="Wingdings" panose="05000000000000000000" pitchFamily="2" charset="2"/>
              </a:rPr>
              <a:t>и </a:t>
            </a:r>
            <a:r>
              <a:rPr lang="ru-RU" dirty="0" smtClean="0">
                <a:latin typeface="Arial" panose="020B0604020202020204" pitchFamily="34" charset="0"/>
                <a:cs typeface="Arial" panose="020B0604020202020204" pitchFamily="34" charset="0"/>
                <a:sym typeface="Wingdings" panose="05000000000000000000" pitchFamily="2" charset="2"/>
              </a:rPr>
              <a:t>объемы финансирования </a:t>
            </a:r>
            <a:r>
              <a:rPr lang="ru-RU" dirty="0">
                <a:latin typeface="Arial" panose="020B0604020202020204" pitchFamily="34" charset="0"/>
                <a:cs typeface="Arial" panose="020B0604020202020204" pitchFamily="34" charset="0"/>
                <a:sym typeface="Wingdings" panose="05000000000000000000" pitchFamily="2" charset="2"/>
              </a:rPr>
              <a:t>по годам реализации (при необходимости); </a:t>
            </a:r>
            <a:r>
              <a:rPr lang="ru-RU" dirty="0" smtClean="0">
                <a:latin typeface="Arial" panose="020B0604020202020204" pitchFamily="34" charset="0"/>
                <a:cs typeface="Arial" panose="020B0604020202020204" pitchFamily="34" charset="0"/>
                <a:sym typeface="Wingdings" panose="05000000000000000000" pitchFamily="2" charset="2"/>
              </a:rPr>
              <a:t>исполнители; ожидаемые результаты</a:t>
            </a: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Основные разделы плана</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1060350"/>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a:bodyPr>
          <a:lstStyle/>
          <a:p>
            <a:pPr marL="0" indent="0">
              <a:spcBef>
                <a:spcPts val="600"/>
              </a:spcBef>
              <a:buNone/>
              <a:defRPr/>
            </a:pPr>
            <a:r>
              <a:rPr lang="ru-RU" b="1" dirty="0" smtClean="0">
                <a:latin typeface="Arial" panose="020B0604020202020204" pitchFamily="34" charset="0"/>
                <a:cs typeface="Arial" panose="020B0604020202020204" pitchFamily="34" charset="0"/>
                <a:sym typeface="Wingdings" panose="05000000000000000000" pitchFamily="2" charset="2"/>
              </a:rPr>
              <a:t>5</a:t>
            </a:r>
            <a:r>
              <a:rPr lang="ru-RU" b="1" dirty="0">
                <a:latin typeface="Arial" panose="020B0604020202020204" pitchFamily="34" charset="0"/>
                <a:cs typeface="Arial" panose="020B0604020202020204" pitchFamily="34" charset="0"/>
                <a:sym typeface="Wingdings" panose="05000000000000000000" pitchFamily="2" charset="2"/>
              </a:rPr>
              <a:t>. Ресурсное </a:t>
            </a:r>
            <a:r>
              <a:rPr lang="ru-RU" b="1" dirty="0" smtClean="0">
                <a:latin typeface="Arial" panose="020B0604020202020204" pitchFamily="34" charset="0"/>
                <a:cs typeface="Arial" panose="020B0604020202020204" pitchFamily="34" charset="0"/>
                <a:sym typeface="Wingdings" panose="05000000000000000000" pitchFamily="2" charset="2"/>
              </a:rPr>
              <a:t>обеспечение </a:t>
            </a:r>
            <a:r>
              <a:rPr lang="ru-RU" dirty="0">
                <a:latin typeface="Arial" panose="020B0604020202020204" pitchFamily="34" charset="0"/>
                <a:cs typeface="Arial" panose="020B0604020202020204" pitchFamily="34" charset="0"/>
                <a:sym typeface="Wingdings" panose="05000000000000000000" pitchFamily="2" charset="2"/>
              </a:rPr>
              <a:t>- источники финансирования</a:t>
            </a:r>
          </a:p>
          <a:p>
            <a:pPr marL="0" indent="0">
              <a:spcBef>
                <a:spcPts val="600"/>
              </a:spcBef>
              <a:buNone/>
              <a:defRPr/>
            </a:pPr>
            <a:r>
              <a:rPr lang="ru-RU" b="1" dirty="0">
                <a:latin typeface="Arial" panose="020B0604020202020204" pitchFamily="34" charset="0"/>
                <a:cs typeface="Arial" panose="020B0604020202020204" pitchFamily="34" charset="0"/>
                <a:sym typeface="Wingdings" panose="05000000000000000000" pitchFamily="2" charset="2"/>
              </a:rPr>
              <a:t>6. Оценка ожидаемой эффективности от </a:t>
            </a:r>
            <a:r>
              <a:rPr lang="ru-RU" b="1" dirty="0" smtClean="0">
                <a:latin typeface="Arial" panose="020B0604020202020204" pitchFamily="34" charset="0"/>
                <a:cs typeface="Arial" panose="020B0604020202020204" pitchFamily="34" charset="0"/>
                <a:sym typeface="Wingdings" panose="05000000000000000000" pitchFamily="2" charset="2"/>
              </a:rPr>
              <a:t>реализации </a:t>
            </a:r>
            <a:r>
              <a:rPr lang="ru-RU" dirty="0" smtClean="0">
                <a:latin typeface="Arial" panose="020B0604020202020204" pitchFamily="34" charset="0"/>
                <a:cs typeface="Arial" panose="020B0604020202020204" pitchFamily="34" charset="0"/>
                <a:sym typeface="Wingdings" panose="05000000000000000000" pitchFamily="2" charset="2"/>
              </a:rPr>
              <a:t>– ожидаемые результаты и порядок оценки (на основе целевых показателей)</a:t>
            </a:r>
            <a:endParaRPr lang="ru-RU" dirty="0">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b="1" dirty="0">
                <a:latin typeface="Arial" panose="020B0604020202020204" pitchFamily="34" charset="0"/>
                <a:cs typeface="Arial" panose="020B0604020202020204" pitchFamily="34" charset="0"/>
                <a:sym typeface="Wingdings" panose="05000000000000000000" pitchFamily="2" charset="2"/>
              </a:rPr>
              <a:t>7. Целевые показатели (индикаторы</a:t>
            </a:r>
            <a:r>
              <a:rPr lang="ru-RU" b="1" dirty="0" smtClean="0">
                <a:latin typeface="Arial" panose="020B0604020202020204" pitchFamily="34" charset="0"/>
                <a:cs typeface="Arial" panose="020B0604020202020204" pitchFamily="34" charset="0"/>
                <a:sym typeface="Wingdings" panose="05000000000000000000" pitchFamily="2" charset="2"/>
              </a:rPr>
              <a:t>)</a:t>
            </a:r>
            <a:r>
              <a:rPr lang="ru-RU" dirty="0" smtClean="0">
                <a:latin typeface="Arial" panose="020B0604020202020204" pitchFamily="34" charset="0"/>
                <a:cs typeface="Arial" panose="020B0604020202020204" pitchFamily="34" charset="0"/>
                <a:sym typeface="Wingdings" panose="05000000000000000000" pitchFamily="2" charset="2"/>
              </a:rPr>
              <a:t> </a:t>
            </a:r>
            <a:r>
              <a:rPr lang="ru-RU" dirty="0">
                <a:latin typeface="Arial" panose="020B0604020202020204" pitchFamily="34" charset="0"/>
                <a:cs typeface="Arial" panose="020B0604020202020204" pitchFamily="34" charset="0"/>
                <a:sym typeface="Wingdings" panose="05000000000000000000" pitchFamily="2" charset="2"/>
              </a:rPr>
              <a:t>- количественные и динамические критерии оценки (последние отражаются в сравнении с годом, предшествующим разработке </a:t>
            </a:r>
            <a:r>
              <a:rPr lang="ru-RU" dirty="0" smtClean="0">
                <a:latin typeface="Arial" panose="020B0604020202020204" pitchFamily="34" charset="0"/>
                <a:cs typeface="Arial" panose="020B0604020202020204" pitchFamily="34" charset="0"/>
                <a:sym typeface="Wingdings" panose="05000000000000000000" pitchFamily="2" charset="2"/>
              </a:rPr>
              <a:t>плана)</a:t>
            </a:r>
            <a:endParaRPr lang="ru-RU" dirty="0">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b="1" dirty="0">
                <a:latin typeface="Arial" panose="020B0604020202020204" pitchFamily="34" charset="0"/>
                <a:cs typeface="Arial" panose="020B0604020202020204" pitchFamily="34" charset="0"/>
                <a:sym typeface="Wingdings" panose="05000000000000000000" pitchFamily="2" charset="2"/>
              </a:rPr>
              <a:t>8. Система управления и </a:t>
            </a:r>
            <a:r>
              <a:rPr lang="ru-RU" b="1" dirty="0" smtClean="0">
                <a:latin typeface="Arial" panose="020B0604020202020204" pitchFamily="34" charset="0"/>
                <a:cs typeface="Arial" panose="020B0604020202020204" pitchFamily="34" charset="0"/>
                <a:sym typeface="Wingdings" panose="05000000000000000000" pitchFamily="2" charset="2"/>
              </a:rPr>
              <a:t>контроля </a:t>
            </a:r>
            <a:r>
              <a:rPr lang="ru-RU" dirty="0" smtClean="0">
                <a:latin typeface="Arial" panose="020B0604020202020204" pitchFamily="34" charset="0"/>
                <a:cs typeface="Arial" panose="020B0604020202020204" pitchFamily="34" charset="0"/>
                <a:sym typeface="Wingdings" panose="05000000000000000000" pitchFamily="2" charset="2"/>
              </a:rPr>
              <a:t>– кто осуществляет общее руководство, контроль, координацию, непосредственное руководство и исполнение мероприятий плана</a:t>
            </a:r>
            <a:endParaRPr lang="ru-RU"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Основные разделы плана</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342327"/>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a:bodyPr>
          <a:lstStyle/>
          <a:p>
            <a:pPr>
              <a:spcBef>
                <a:spcPts val="600"/>
              </a:spcBef>
              <a:defRPr/>
            </a:pPr>
            <a:r>
              <a:rPr lang="ru-RU" b="1" dirty="0" smtClean="0">
                <a:latin typeface="Arial" panose="020B0604020202020204" pitchFamily="34" charset="0"/>
                <a:cs typeface="Arial" panose="020B0604020202020204" pitchFamily="34" charset="0"/>
                <a:sym typeface="Wingdings" panose="05000000000000000000" pitchFamily="2" charset="2"/>
              </a:rPr>
              <a:t>Совершенствование </a:t>
            </a:r>
            <a:r>
              <a:rPr lang="ru-RU" b="1" dirty="0">
                <a:latin typeface="Arial" panose="020B0604020202020204" pitchFamily="34" charset="0"/>
                <a:cs typeface="Arial" panose="020B0604020202020204" pitchFamily="34" charset="0"/>
                <a:sym typeface="Wingdings" panose="05000000000000000000" pitchFamily="2" charset="2"/>
              </a:rPr>
              <a:t>организационных и правовых основ противодействия </a:t>
            </a:r>
            <a:r>
              <a:rPr lang="ru-RU" b="1" dirty="0" smtClean="0">
                <a:latin typeface="Arial" panose="020B0604020202020204" pitchFamily="34" charset="0"/>
                <a:cs typeface="Arial" panose="020B0604020202020204" pitchFamily="34" charset="0"/>
                <a:sym typeface="Wingdings" panose="05000000000000000000" pitchFamily="2" charset="2"/>
              </a:rPr>
              <a:t>коррупции </a:t>
            </a:r>
            <a:r>
              <a:rPr lang="ru-RU" dirty="0" smtClean="0">
                <a:latin typeface="Arial" panose="020B0604020202020204" pitchFamily="34" charset="0"/>
                <a:cs typeface="Arial" panose="020B0604020202020204" pitchFamily="34" charset="0"/>
                <a:sym typeface="Wingdings" panose="05000000000000000000" pitchFamily="2" charset="2"/>
              </a:rPr>
              <a:t>– </a:t>
            </a:r>
            <a:r>
              <a:rPr lang="ru-RU" b="1" dirty="0">
                <a:solidFill>
                  <a:srgbClr val="FF0000"/>
                </a:solidFill>
                <a:latin typeface="Arial" panose="020B0604020202020204" pitchFamily="34" charset="0"/>
                <a:cs typeface="Arial" panose="020B0604020202020204" pitchFamily="34" charset="0"/>
                <a:sym typeface="Wingdings" panose="05000000000000000000" pitchFamily="2" charset="2"/>
              </a:rPr>
              <a:t>что делать: </a:t>
            </a:r>
            <a:r>
              <a:rPr lang="ru-RU" dirty="0" smtClean="0">
                <a:latin typeface="Arial" panose="020B0604020202020204" pitchFamily="34" charset="0"/>
                <a:cs typeface="Arial" panose="020B0604020202020204" pitchFamily="34" charset="0"/>
                <a:sym typeface="Wingdings" panose="05000000000000000000" pitchFamily="2" charset="2"/>
              </a:rPr>
              <a:t>принятие новых НПА и ЛПА, внесения изменения в действующие НПА и ЛПА с учётом изменений законодательства и повышения эффективности, методическая работа</a:t>
            </a:r>
            <a:r>
              <a:rPr lang="ru-RU" dirty="0">
                <a:latin typeface="Arial" panose="020B0604020202020204" pitchFamily="34" charset="0"/>
                <a:cs typeface="Arial" panose="020B0604020202020204" pitchFamily="34" charset="0"/>
                <a:sym typeface="Wingdings" panose="05000000000000000000" pitchFamily="2" charset="2"/>
              </a:rPr>
              <a:t>, мониторинг, антикоррупционная экспертиза </a:t>
            </a:r>
            <a:endParaRPr lang="ru-RU" dirty="0" smtClean="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b="1" dirty="0">
                <a:latin typeface="Arial" panose="020B0604020202020204" pitchFamily="34" charset="0"/>
                <a:cs typeface="Arial" panose="020B0604020202020204" pitchFamily="34" charset="0"/>
                <a:sym typeface="Wingdings" panose="05000000000000000000" pitchFamily="2" charset="2"/>
              </a:rPr>
              <a:t>Совершенствование </a:t>
            </a:r>
            <a:r>
              <a:rPr lang="ru-RU" b="1" dirty="0" smtClean="0">
                <a:latin typeface="Arial" panose="020B0604020202020204" pitchFamily="34" charset="0"/>
                <a:cs typeface="Arial" panose="020B0604020202020204" pitchFamily="34" charset="0"/>
                <a:sym typeface="Wingdings" panose="05000000000000000000" pitchFamily="2" charset="2"/>
              </a:rPr>
              <a:t>механизмов </a:t>
            </a:r>
            <a:r>
              <a:rPr lang="ru-RU" b="1" dirty="0">
                <a:latin typeface="Arial" panose="020B0604020202020204" pitchFamily="34" charset="0"/>
                <a:cs typeface="Arial" panose="020B0604020202020204" pitchFamily="34" charset="0"/>
                <a:sym typeface="Wingdings" panose="05000000000000000000" pitchFamily="2" charset="2"/>
              </a:rPr>
              <a:t>контроля за соблюдением запретов, ограничений и требований, установленных в целях противодействия </a:t>
            </a:r>
            <a:r>
              <a:rPr lang="ru-RU" b="1" dirty="0" smtClean="0">
                <a:latin typeface="Arial" panose="020B0604020202020204" pitchFamily="34" charset="0"/>
                <a:cs typeface="Arial" panose="020B0604020202020204" pitchFamily="34" charset="0"/>
                <a:sym typeface="Wingdings" panose="05000000000000000000" pitchFamily="2" charset="2"/>
              </a:rPr>
              <a:t>коррупции </a:t>
            </a:r>
            <a:r>
              <a:rPr lang="ru-RU" dirty="0" smtClean="0">
                <a:latin typeface="Arial" panose="020B0604020202020204" pitchFamily="34" charset="0"/>
                <a:cs typeface="Arial" panose="020B0604020202020204" pitchFamily="34" charset="0"/>
                <a:sym typeface="Wingdings" panose="05000000000000000000" pitchFamily="2" charset="2"/>
              </a:rPr>
              <a:t>– </a:t>
            </a:r>
            <a:r>
              <a:rPr lang="ru-RU" b="1" dirty="0">
                <a:solidFill>
                  <a:srgbClr val="FF0000"/>
                </a:solidFill>
                <a:latin typeface="Arial" panose="020B0604020202020204" pitchFamily="34" charset="0"/>
                <a:cs typeface="Arial" panose="020B0604020202020204" pitchFamily="34" charset="0"/>
                <a:sym typeface="Wingdings" panose="05000000000000000000" pitchFamily="2" charset="2"/>
              </a:rPr>
              <a:t>что делать: </a:t>
            </a:r>
            <a:r>
              <a:rPr lang="ru-RU" dirty="0" smtClean="0">
                <a:latin typeface="Arial" panose="020B0604020202020204" pitchFamily="34" charset="0"/>
                <a:cs typeface="Arial" panose="020B0604020202020204" pitchFamily="34" charset="0"/>
                <a:sym typeface="Wingdings" panose="05000000000000000000" pitchFamily="2" charset="2"/>
              </a:rPr>
              <a:t>анализ справок о доходах/расходах, проведение проверок, размещение сведений в Интернете</a:t>
            </a:r>
            <a:r>
              <a:rPr lang="ru-RU" dirty="0">
                <a:latin typeface="Arial" panose="020B0604020202020204" pitchFamily="34" charset="0"/>
                <a:cs typeface="Arial" panose="020B0604020202020204" pitchFamily="34" charset="0"/>
                <a:sym typeface="Wingdings" panose="05000000000000000000" pitchFamily="2" charset="2"/>
              </a:rPr>
              <a:t>, </a:t>
            </a:r>
            <a:r>
              <a:rPr lang="ru-RU" dirty="0" smtClean="0">
                <a:latin typeface="Arial" panose="020B0604020202020204" pitchFamily="34" charset="0"/>
                <a:cs typeface="Arial" panose="020B0604020202020204" pitchFamily="34" charset="0"/>
                <a:sym typeface="Wingdings" panose="05000000000000000000" pitchFamily="2" charset="2"/>
              </a:rPr>
              <a:t>заседания </a:t>
            </a:r>
            <a:r>
              <a:rPr lang="ru-RU" dirty="0">
                <a:latin typeface="Arial" panose="020B0604020202020204" pitchFamily="34" charset="0"/>
                <a:cs typeface="Arial" panose="020B0604020202020204" pitchFamily="34" charset="0"/>
                <a:sym typeface="Wingdings" panose="05000000000000000000" pitchFamily="2" charset="2"/>
              </a:rPr>
              <a:t>комиссии по конфликту интересов</a:t>
            </a:r>
            <a:endParaRPr lang="ru-RU" dirty="0" smtClean="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endParaRPr lang="ru-RU" dirty="0" smtClean="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endParaRPr lang="ru-RU"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Основные направления плана</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183837"/>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0005" y="1389413"/>
            <a:ext cx="11661569" cy="5189517"/>
          </a:xfrm>
        </p:spPr>
        <p:txBody>
          <a:bodyPr>
            <a:normAutofit/>
          </a:bodyPr>
          <a:lstStyle/>
          <a:p>
            <a:pPr>
              <a:spcBef>
                <a:spcPts val="600"/>
              </a:spcBef>
              <a:defRPr/>
            </a:pPr>
            <a:r>
              <a:rPr lang="ru-RU" b="1" dirty="0" smtClean="0">
                <a:latin typeface="Arial" panose="020B0604020202020204" pitchFamily="34" charset="0"/>
                <a:cs typeface="Arial" panose="020B0604020202020204" pitchFamily="34" charset="0"/>
                <a:sym typeface="Wingdings" panose="05000000000000000000" pitchFamily="2" charset="2"/>
              </a:rPr>
              <a:t>Антикоррупционное обучение </a:t>
            </a:r>
            <a:r>
              <a:rPr lang="ru-RU" b="1" dirty="0">
                <a:latin typeface="Arial" panose="020B0604020202020204" pitchFamily="34" charset="0"/>
                <a:cs typeface="Arial" panose="020B0604020202020204" pitchFamily="34" charset="0"/>
                <a:sym typeface="Wingdings" panose="05000000000000000000" pitchFamily="2" charset="2"/>
              </a:rPr>
              <a:t>и </a:t>
            </a:r>
            <a:r>
              <a:rPr lang="ru-RU" b="1" dirty="0" smtClean="0">
                <a:latin typeface="Arial" panose="020B0604020202020204" pitchFamily="34" charset="0"/>
                <a:cs typeface="Arial" panose="020B0604020202020204" pitchFamily="34" charset="0"/>
                <a:sym typeface="Wingdings" panose="05000000000000000000" pitchFamily="2" charset="2"/>
              </a:rPr>
              <a:t>антикоррупционная пропаганда, вовлечение </a:t>
            </a:r>
            <a:r>
              <a:rPr lang="ru-RU" b="1" dirty="0">
                <a:latin typeface="Arial" panose="020B0604020202020204" pitchFamily="34" charset="0"/>
                <a:cs typeface="Arial" panose="020B0604020202020204" pitchFamily="34" charset="0"/>
                <a:sym typeface="Wingdings" panose="05000000000000000000" pitchFamily="2" charset="2"/>
              </a:rPr>
              <a:t>кадровых, материальных, информационных и иных </a:t>
            </a:r>
            <a:r>
              <a:rPr lang="ru-RU" b="1" dirty="0" smtClean="0">
                <a:latin typeface="Arial" panose="020B0604020202020204" pitchFamily="34" charset="0"/>
                <a:cs typeface="Arial" panose="020B0604020202020204" pitchFamily="34" charset="0"/>
                <a:sym typeface="Wingdings" panose="05000000000000000000" pitchFamily="2" charset="2"/>
              </a:rPr>
              <a:t>ресурсов </a:t>
            </a:r>
            <a:r>
              <a:rPr lang="ru-RU" dirty="0" smtClean="0">
                <a:latin typeface="Arial" panose="020B0604020202020204" pitchFamily="34" charset="0"/>
                <a:cs typeface="Arial" panose="020B0604020202020204" pitchFamily="34" charset="0"/>
                <a:sym typeface="Wingdings" panose="05000000000000000000" pitchFamily="2" charset="2"/>
              </a:rPr>
              <a:t>– </a:t>
            </a:r>
            <a:r>
              <a:rPr lang="ru-RU" b="1" dirty="0">
                <a:solidFill>
                  <a:srgbClr val="FF0000"/>
                </a:solidFill>
                <a:latin typeface="Arial" panose="020B0604020202020204" pitchFamily="34" charset="0"/>
                <a:cs typeface="Arial" panose="020B0604020202020204" pitchFamily="34" charset="0"/>
                <a:sym typeface="Wingdings" panose="05000000000000000000" pitchFamily="2" charset="2"/>
              </a:rPr>
              <a:t>что делать: </a:t>
            </a:r>
            <a:r>
              <a:rPr lang="ru-RU" dirty="0" smtClean="0">
                <a:latin typeface="Arial" panose="020B0604020202020204" pitchFamily="34" charset="0"/>
                <a:cs typeface="Arial" panose="020B0604020202020204" pitchFamily="34" charset="0"/>
                <a:sym typeface="Wingdings" panose="05000000000000000000" pitchFamily="2" charset="2"/>
              </a:rPr>
              <a:t>обучение служащих (повышение квалификации, семинары, доклады и т.п.), статьи и ролики в СМИ, конкурсы и гранты, «внешние» мероприятия (конференции и т.п.), печатная агитация (стенды, плакаты и т.п.), социальные опросы, тестирование/анкетирование служащих</a:t>
            </a:r>
          </a:p>
          <a:p>
            <a:pPr>
              <a:spcBef>
                <a:spcPts val="600"/>
              </a:spcBef>
              <a:defRPr/>
            </a:pPr>
            <a:r>
              <a:rPr lang="ru-RU" b="1" dirty="0" smtClean="0">
                <a:latin typeface="Arial" panose="020B0604020202020204" pitchFamily="34" charset="0"/>
                <a:cs typeface="Arial" panose="020B0604020202020204" pitchFamily="34" charset="0"/>
                <a:sym typeface="Wingdings" panose="05000000000000000000" pitchFamily="2" charset="2"/>
              </a:rPr>
              <a:t>Повышение </a:t>
            </a:r>
            <a:r>
              <a:rPr lang="ru-RU" b="1" dirty="0">
                <a:latin typeface="Arial" panose="020B0604020202020204" pitchFamily="34" charset="0"/>
                <a:cs typeface="Arial" panose="020B0604020202020204" pitchFamily="34" charset="0"/>
                <a:sym typeface="Wingdings" panose="05000000000000000000" pitchFamily="2" charset="2"/>
              </a:rPr>
              <a:t>эффективности противодействия коррупции при осуществлении закупок товаров, работ, услуг для обеспечения </a:t>
            </a:r>
            <a:r>
              <a:rPr lang="ru-RU" b="1" dirty="0" smtClean="0">
                <a:latin typeface="Arial" panose="020B0604020202020204" pitchFamily="34" charset="0"/>
                <a:cs typeface="Arial" panose="020B0604020202020204" pitchFamily="34" charset="0"/>
                <a:sym typeface="Wingdings" panose="05000000000000000000" pitchFamily="2" charset="2"/>
              </a:rPr>
              <a:t>государственных и муниципальных нужд </a:t>
            </a:r>
            <a:r>
              <a:rPr lang="ru-RU" dirty="0" smtClean="0">
                <a:latin typeface="Arial" panose="020B0604020202020204" pitchFamily="34" charset="0"/>
                <a:cs typeface="Arial" panose="020B0604020202020204" pitchFamily="34" charset="0"/>
                <a:sym typeface="Wingdings" panose="05000000000000000000" pitchFamily="2" charset="2"/>
              </a:rPr>
              <a:t>– </a:t>
            </a:r>
            <a:r>
              <a:rPr lang="ru-RU" b="1" dirty="0">
                <a:solidFill>
                  <a:srgbClr val="FF0000"/>
                </a:solidFill>
                <a:latin typeface="Arial" panose="020B0604020202020204" pitchFamily="34" charset="0"/>
                <a:cs typeface="Arial" panose="020B0604020202020204" pitchFamily="34" charset="0"/>
                <a:sym typeface="Wingdings" panose="05000000000000000000" pitchFamily="2" charset="2"/>
              </a:rPr>
              <a:t>что делать: </a:t>
            </a:r>
            <a:r>
              <a:rPr lang="ru-RU" dirty="0" smtClean="0">
                <a:latin typeface="Arial" panose="020B0604020202020204" pitchFamily="34" charset="0"/>
                <a:cs typeface="Arial" panose="020B0604020202020204" pitchFamily="34" charset="0"/>
                <a:sym typeface="Wingdings" panose="05000000000000000000" pitchFamily="2" charset="2"/>
              </a:rPr>
              <a:t>типовые документы для заказчиков, методическое обеспечение, проверки</a:t>
            </a:r>
          </a:p>
          <a:p>
            <a:pPr>
              <a:spcBef>
                <a:spcPts val="600"/>
              </a:spcBef>
              <a:defRPr/>
            </a:pPr>
            <a:endParaRPr lang="ru-RU"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Основные направления плана</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1270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p:txBody>
          <a:bodyPr>
            <a:normAutofit/>
          </a:bodyPr>
          <a:lstStyle/>
          <a:p>
            <a:pPr>
              <a:lnSpc>
                <a:spcPct val="100000"/>
              </a:lnSpc>
            </a:pPr>
            <a:r>
              <a:rPr lang="ru-RU" sz="2400" b="1" dirty="0" smtClean="0">
                <a:latin typeface="Arial" panose="020B0604020202020204" pitchFamily="34" charset="0"/>
                <a:cs typeface="Arial" panose="020B0604020202020204" pitchFamily="34" charset="0"/>
              </a:rPr>
              <a:t>Критерии оценки эффективности работы органов и лиц, ответственных за предупреждение (профилактику) коррупции</a:t>
            </a:r>
            <a:endParaRPr lang="ru-RU" altLang="ru-RU" sz="2400" b="1" dirty="0">
              <a:latin typeface="Arial" panose="020B0604020202020204" pitchFamily="34" charset="0"/>
              <a:cs typeface="Arial" panose="020B0604020202020204" pitchFamily="34" charset="0"/>
            </a:endParaRPr>
          </a:p>
        </p:txBody>
      </p:sp>
      <p:sp>
        <p:nvSpPr>
          <p:cNvPr id="3" name="Объект 2"/>
          <p:cNvSpPr>
            <a:spLocks noGrp="1"/>
          </p:cNvSpPr>
          <p:nvPr>
            <p:ph sz="half" idx="1"/>
          </p:nvPr>
        </p:nvSpPr>
        <p:spPr>
          <a:xfrm>
            <a:off x="190006" y="1690688"/>
            <a:ext cx="5829794" cy="4947618"/>
          </a:xfrm>
        </p:spPr>
        <p:txBody>
          <a:bodyPr anchor="t">
            <a:noAutofit/>
          </a:bodyPr>
          <a:lstStyle/>
          <a:p>
            <a:pPr marL="0" indent="0">
              <a:buNone/>
            </a:pPr>
            <a:r>
              <a:rPr lang="ru-RU" sz="1800" b="1" dirty="0">
                <a:latin typeface="Arial" panose="020B0604020202020204" pitchFamily="34" charset="0"/>
                <a:cs typeface="Arial" panose="020B0604020202020204" pitchFamily="34" charset="0"/>
              </a:rPr>
              <a:t>осуществление </a:t>
            </a:r>
            <a:r>
              <a:rPr lang="ru-RU" sz="1800" b="1" dirty="0" smtClean="0">
                <a:latin typeface="Arial" panose="020B0604020202020204" pitchFamily="34" charset="0"/>
                <a:cs typeface="Arial" panose="020B0604020202020204" pitchFamily="34" charset="0"/>
              </a:rPr>
              <a:t>проверки </a:t>
            </a:r>
            <a:r>
              <a:rPr lang="ru-RU" sz="1800" b="1" dirty="0">
                <a:latin typeface="Arial" panose="020B0604020202020204" pitchFamily="34" charset="0"/>
                <a:cs typeface="Arial" panose="020B0604020202020204" pitchFamily="34" charset="0"/>
              </a:rPr>
              <a:t>достоверности и </a:t>
            </a:r>
            <a:r>
              <a:rPr lang="ru-RU" sz="1800" b="1" dirty="0" smtClean="0">
                <a:latin typeface="Arial" panose="020B0604020202020204" pitchFamily="34" charset="0"/>
                <a:cs typeface="Arial" panose="020B0604020202020204" pitchFamily="34" charset="0"/>
              </a:rPr>
              <a:t>полноты:</a:t>
            </a:r>
          </a:p>
          <a:p>
            <a:r>
              <a:rPr lang="ru-RU" sz="1800" dirty="0" smtClean="0">
                <a:latin typeface="Arial" panose="020B0604020202020204" pitchFamily="34" charset="0"/>
                <a:cs typeface="Arial" panose="020B0604020202020204" pitchFamily="34" charset="0"/>
              </a:rPr>
              <a:t>сведений </a:t>
            </a:r>
            <a:r>
              <a:rPr lang="ru-RU" sz="1800" dirty="0">
                <a:latin typeface="Arial" panose="020B0604020202020204" pitchFamily="34" charset="0"/>
                <a:cs typeface="Arial" panose="020B0604020202020204" pitchFamily="34" charset="0"/>
              </a:rPr>
              <a:t>о доходах, об имуществе и обязательствах имущественного характера, представляемых гражданами, претендующими на замещение должностей федеральной государственной службы, и федеральными государственными </a:t>
            </a:r>
            <a:r>
              <a:rPr lang="ru-RU" sz="1800" dirty="0" smtClean="0">
                <a:latin typeface="Arial" panose="020B0604020202020204" pitchFamily="34" charset="0"/>
                <a:cs typeface="Arial" panose="020B0604020202020204" pitchFamily="34" charset="0"/>
              </a:rPr>
              <a:t>служащими </a:t>
            </a:r>
          </a:p>
          <a:p>
            <a:r>
              <a:rPr lang="ru-RU" sz="1800" dirty="0" smtClean="0">
                <a:latin typeface="Arial" panose="020B0604020202020204" pitchFamily="34" charset="0"/>
                <a:cs typeface="Arial" panose="020B0604020202020204" pitchFamily="34" charset="0"/>
              </a:rPr>
              <a:t>сведений </a:t>
            </a:r>
            <a:r>
              <a:rPr lang="ru-RU" sz="1800" dirty="0">
                <a:latin typeface="Arial" panose="020B0604020202020204" pitchFamily="34" charset="0"/>
                <a:cs typeface="Arial" panose="020B0604020202020204" pitchFamily="34" charset="0"/>
              </a:rPr>
              <a:t>(в части, касающейся профилактики коррупционных правонарушений), представляемых гражданами, претендующими на замещение должностей федеральной государственной службы, в соответствии с нормативными правовыми актами Российской Федерации, проверки соблюдения федеральными государственными служащими требований к служебному </a:t>
            </a:r>
            <a:r>
              <a:rPr lang="ru-RU" sz="1800" dirty="0" smtClean="0">
                <a:latin typeface="Arial" panose="020B0604020202020204" pitchFamily="34" charset="0"/>
                <a:cs typeface="Arial" panose="020B0604020202020204" pitchFamily="34" charset="0"/>
              </a:rPr>
              <a:t>поведению</a:t>
            </a:r>
          </a:p>
        </p:txBody>
      </p:sp>
      <p:sp>
        <p:nvSpPr>
          <p:cNvPr id="6" name="Объект 5"/>
          <p:cNvSpPr>
            <a:spLocks noGrp="1"/>
          </p:cNvSpPr>
          <p:nvPr>
            <p:ph sz="half" idx="2"/>
          </p:nvPr>
        </p:nvSpPr>
        <p:spPr>
          <a:xfrm>
            <a:off x="6019799" y="1690688"/>
            <a:ext cx="5982195" cy="4947618"/>
          </a:xfrm>
        </p:spPr>
        <p:txBody>
          <a:bodyPr anchor="t">
            <a:noAutofit/>
          </a:bodyPr>
          <a:lstStyle/>
          <a:p>
            <a:r>
              <a:rPr lang="ru-RU" sz="1800" dirty="0" smtClean="0">
                <a:latin typeface="Arial" panose="020B0604020202020204" pitchFamily="34" charset="0"/>
                <a:cs typeface="Arial" panose="020B0604020202020204" pitchFamily="34" charset="0"/>
              </a:rPr>
              <a:t>подготовка </a:t>
            </a:r>
            <a:r>
              <a:rPr lang="ru-RU" sz="1800" dirty="0">
                <a:latin typeface="Arial" panose="020B0604020202020204" pitchFamily="34" charset="0"/>
                <a:cs typeface="Arial" panose="020B0604020202020204" pitchFamily="34" charset="0"/>
              </a:rPr>
              <a:t>указанными подразделениями кадровых служб (их должностными лицами) в соответствии с их компетенцией проектов нормативных правовых актов о противодействии </a:t>
            </a:r>
            <a:r>
              <a:rPr lang="ru-RU" sz="1800" dirty="0" smtClean="0">
                <a:latin typeface="Arial" panose="020B0604020202020204" pitchFamily="34" charset="0"/>
                <a:cs typeface="Arial" panose="020B0604020202020204" pitchFamily="34" charset="0"/>
              </a:rPr>
              <a:t>коррупции</a:t>
            </a:r>
            <a:endParaRPr lang="ru-RU" sz="1800" dirty="0">
              <a:latin typeface="Arial" panose="020B0604020202020204" pitchFamily="34" charset="0"/>
              <a:cs typeface="Arial" panose="020B0604020202020204" pitchFamily="34" charset="0"/>
            </a:endParaRPr>
          </a:p>
          <a:p>
            <a:r>
              <a:rPr lang="ru-RU" sz="1800" dirty="0" smtClean="0">
                <a:latin typeface="Arial" panose="020B0604020202020204" pitchFamily="34" charset="0"/>
                <a:cs typeface="Arial" panose="020B0604020202020204" pitchFamily="34" charset="0"/>
              </a:rPr>
              <a:t>взаимодействие </a:t>
            </a:r>
            <a:r>
              <a:rPr lang="ru-RU" sz="1800" dirty="0">
                <a:latin typeface="Arial" panose="020B0604020202020204" pitchFamily="34" charset="0"/>
                <a:cs typeface="Arial" panose="020B0604020202020204" pitchFamily="34" charset="0"/>
              </a:rPr>
              <a:t>с правоохранительными органами в установленной сфере </a:t>
            </a:r>
            <a:r>
              <a:rPr lang="ru-RU" sz="1800" dirty="0" smtClean="0">
                <a:latin typeface="Arial" panose="020B0604020202020204" pitchFamily="34" charset="0"/>
                <a:cs typeface="Arial" panose="020B0604020202020204" pitchFamily="34" charset="0"/>
              </a:rPr>
              <a:t>деятельности</a:t>
            </a:r>
          </a:p>
          <a:p>
            <a:r>
              <a:rPr lang="ru-RU" sz="1800" dirty="0" smtClean="0">
                <a:latin typeface="Arial" panose="020B0604020202020204" pitchFamily="34" charset="0"/>
                <a:cs typeface="Arial" panose="020B0604020202020204" pitchFamily="34" charset="0"/>
              </a:rPr>
              <a:t>ежеквартальный анализ и рассмотрение вопросов правоприменительной практики</a:t>
            </a:r>
          </a:p>
          <a:p>
            <a:r>
              <a:rPr lang="ru-RU" sz="1800" dirty="0">
                <a:latin typeface="Arial" panose="020B0604020202020204" pitchFamily="34" charset="0"/>
                <a:cs typeface="Arial" panose="020B0604020202020204" pitchFamily="34" charset="0"/>
              </a:rPr>
              <a:t>анализ представляемых сведений в отношении </a:t>
            </a:r>
            <a:r>
              <a:rPr lang="ru-RU" sz="1800" dirty="0" smtClean="0">
                <a:latin typeface="Arial" panose="020B0604020202020204" pitchFamily="34" charset="0"/>
                <a:cs typeface="Arial" panose="020B0604020202020204" pitchFamily="34" charset="0"/>
              </a:rPr>
              <a:t>служащих</a:t>
            </a:r>
          </a:p>
          <a:p>
            <a:r>
              <a:rPr lang="ru-RU" sz="1800" dirty="0" smtClean="0">
                <a:latin typeface="Arial" panose="020B0604020202020204" pitchFamily="34" charset="0"/>
                <a:cs typeface="Arial" panose="020B0604020202020204" pitchFamily="34" charset="0"/>
              </a:rPr>
              <a:t>осуществление </a:t>
            </a:r>
            <a:r>
              <a:rPr lang="ru-RU" sz="1800" dirty="0">
                <a:latin typeface="Arial" panose="020B0604020202020204" pitchFamily="34" charset="0"/>
                <a:cs typeface="Arial" panose="020B0604020202020204" pitchFamily="34" charset="0"/>
              </a:rPr>
              <a:t>проверки соблюдения </a:t>
            </a:r>
            <a:r>
              <a:rPr lang="ru-RU" sz="1800" dirty="0" smtClean="0">
                <a:latin typeface="Arial" panose="020B0604020202020204" pitchFamily="34" charset="0"/>
                <a:cs typeface="Arial" panose="020B0604020202020204" pitchFamily="34" charset="0"/>
              </a:rPr>
              <a:t>бывшими служащими требований ст. 12 ФЗ «О противодействии коррупции»</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8774133"/>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Пример анкетирования служащих</a:t>
            </a:r>
            <a:endParaRPr lang="ru-RU" altLang="ru-RU" sz="4000" b="1" dirty="0">
              <a:latin typeface="Arial" panose="020B0604020202020204" pitchFamily="34" charset="0"/>
              <a:cs typeface="Arial" panose="020B0604020202020204"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20980117"/>
              </p:ext>
            </p:extLst>
          </p:nvPr>
        </p:nvGraphicFramePr>
        <p:xfrm>
          <a:off x="332507" y="1162050"/>
          <a:ext cx="11519067" cy="5497060"/>
        </p:xfrm>
        <a:graphic>
          <a:graphicData uri="http://schemas.openxmlformats.org/drawingml/2006/table">
            <a:tbl>
              <a:tblPr/>
              <a:tblGrid>
                <a:gridCol w="9761518"/>
                <a:gridCol w="938152"/>
                <a:gridCol w="819397"/>
              </a:tblGrid>
              <a:tr h="327862">
                <a:tc rowSpan="2">
                  <a:txBody>
                    <a:bodyPr/>
                    <a:lstStyle>
                      <a:lvl1pPr defTabSz="455613">
                        <a:spcBef>
                          <a:spcPct val="20000"/>
                        </a:spcBef>
                        <a:buFont typeface="Arial" panose="020B0604020202020204" pitchFamily="34" charset="0"/>
                        <a:defRPr sz="1200" b="1">
                          <a:solidFill>
                            <a:schemeClr val="accent1"/>
                          </a:solidFill>
                          <a:latin typeface="Arial" panose="020B0604020202020204" pitchFamily="34" charset="0"/>
                        </a:defRPr>
                      </a:lvl1pPr>
                      <a:lvl2pPr defTabSz="455613">
                        <a:spcBef>
                          <a:spcPct val="20000"/>
                        </a:spcBef>
                        <a:buFont typeface="Arial" panose="020B0604020202020204" pitchFamily="34" charset="0"/>
                        <a:defRPr sz="1200">
                          <a:solidFill>
                            <a:srgbClr val="000000"/>
                          </a:solidFill>
                          <a:latin typeface="Arial" panose="020B0604020202020204" pitchFamily="34" charset="0"/>
                        </a:defRPr>
                      </a:lvl2pPr>
                      <a:lvl3pPr defTabSz="455613">
                        <a:spcBef>
                          <a:spcPct val="20000"/>
                        </a:spcBef>
                        <a:buFont typeface="Arial" panose="020B0604020202020204" pitchFamily="34" charset="0"/>
                        <a:defRPr sz="900" b="1">
                          <a:solidFill>
                            <a:schemeClr val="accent1"/>
                          </a:solidFill>
                          <a:latin typeface="Arial" panose="020B0604020202020204" pitchFamily="34" charset="0"/>
                        </a:defRPr>
                      </a:lvl3pPr>
                      <a:lvl4pPr defTabSz="455613">
                        <a:spcBef>
                          <a:spcPct val="20000"/>
                        </a:spcBef>
                        <a:buFont typeface="Arial" panose="020B0604020202020204" pitchFamily="34" charset="0"/>
                        <a:defRPr sz="900">
                          <a:solidFill>
                            <a:srgbClr val="000000"/>
                          </a:solidFill>
                          <a:latin typeface="Arial" panose="020B0604020202020204" pitchFamily="34" charset="0"/>
                        </a:defRPr>
                      </a:lvl4pPr>
                      <a:lvl5pPr defTabSz="455613">
                        <a:spcBef>
                          <a:spcPct val="20000"/>
                        </a:spcBef>
                        <a:buFont typeface="Arial" panose="020B0604020202020204" pitchFamily="34" charset="0"/>
                        <a:defRPr sz="700">
                          <a:solidFill>
                            <a:srgbClr val="000000"/>
                          </a:solidFill>
                          <a:latin typeface="Arial" panose="020B0604020202020204" pitchFamily="34" charset="0"/>
                        </a:defRPr>
                      </a:lvl5pPr>
                      <a:lvl6pPr marL="22844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6pPr>
                      <a:lvl7pPr marL="27416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7pPr>
                      <a:lvl8pPr marL="31988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8pPr>
                      <a:lvl9pPr marL="36560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311D15"/>
                          </a:solidFill>
                          <a:effectLst/>
                          <a:latin typeface="Times New Roman" panose="02020603050405020304" pitchFamily="18" charset="0"/>
                          <a:cs typeface="Times New Roman" panose="02020603050405020304" pitchFamily="18" charset="0"/>
                        </a:rPr>
                        <a:t>Вопросы</a:t>
                      </a:r>
                      <a:endParaRPr kumimoji="0" lang="ru-RU" sz="1800" b="0" i="0" u="none" strike="noStrike" cap="none" normalizeH="0" baseline="0" dirty="0" smtClean="0">
                        <a:ln>
                          <a:noFill/>
                        </a:ln>
                        <a:solidFill>
                          <a:srgbClr val="311D15"/>
                        </a:solidFill>
                        <a:effectLst/>
                        <a:latin typeface="Times New Roman" panose="02020603050405020304" pitchFamily="18" charset="0"/>
                        <a:cs typeface="Times New Roman" panose="02020603050405020304" pitchFamily="18" charset="0"/>
                      </a:endParaRPr>
                    </a:p>
                  </a:txBody>
                  <a:tcPr marL="68581" marR="6858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defTabSz="455613">
                        <a:spcBef>
                          <a:spcPct val="20000"/>
                        </a:spcBef>
                        <a:buFont typeface="Arial" panose="020B0604020202020204" pitchFamily="34" charset="0"/>
                        <a:defRPr sz="1200" b="1">
                          <a:solidFill>
                            <a:schemeClr val="accent1"/>
                          </a:solidFill>
                          <a:latin typeface="Arial" panose="020B0604020202020204" pitchFamily="34" charset="0"/>
                        </a:defRPr>
                      </a:lvl1pPr>
                      <a:lvl2pPr defTabSz="455613">
                        <a:spcBef>
                          <a:spcPct val="20000"/>
                        </a:spcBef>
                        <a:buFont typeface="Arial" panose="020B0604020202020204" pitchFamily="34" charset="0"/>
                        <a:defRPr sz="1200">
                          <a:solidFill>
                            <a:srgbClr val="000000"/>
                          </a:solidFill>
                          <a:latin typeface="Arial" panose="020B0604020202020204" pitchFamily="34" charset="0"/>
                        </a:defRPr>
                      </a:lvl2pPr>
                      <a:lvl3pPr defTabSz="455613">
                        <a:spcBef>
                          <a:spcPct val="20000"/>
                        </a:spcBef>
                        <a:buFont typeface="Arial" panose="020B0604020202020204" pitchFamily="34" charset="0"/>
                        <a:defRPr sz="900" b="1">
                          <a:solidFill>
                            <a:schemeClr val="accent1"/>
                          </a:solidFill>
                          <a:latin typeface="Arial" panose="020B0604020202020204" pitchFamily="34" charset="0"/>
                        </a:defRPr>
                      </a:lvl3pPr>
                      <a:lvl4pPr defTabSz="455613">
                        <a:spcBef>
                          <a:spcPct val="20000"/>
                        </a:spcBef>
                        <a:buFont typeface="Arial" panose="020B0604020202020204" pitchFamily="34" charset="0"/>
                        <a:defRPr sz="900">
                          <a:solidFill>
                            <a:srgbClr val="000000"/>
                          </a:solidFill>
                          <a:latin typeface="Arial" panose="020B0604020202020204" pitchFamily="34" charset="0"/>
                        </a:defRPr>
                      </a:lvl4pPr>
                      <a:lvl5pPr defTabSz="455613">
                        <a:spcBef>
                          <a:spcPct val="20000"/>
                        </a:spcBef>
                        <a:buFont typeface="Arial" panose="020B0604020202020204" pitchFamily="34" charset="0"/>
                        <a:defRPr sz="700">
                          <a:solidFill>
                            <a:srgbClr val="000000"/>
                          </a:solidFill>
                          <a:latin typeface="Arial" panose="020B0604020202020204" pitchFamily="34" charset="0"/>
                        </a:defRPr>
                      </a:lvl5pPr>
                      <a:lvl6pPr marL="22844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6pPr>
                      <a:lvl7pPr marL="27416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7pPr>
                      <a:lvl8pPr marL="31988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8pPr>
                      <a:lvl9pPr marL="36560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smtClean="0">
                          <a:ln>
                            <a:noFill/>
                          </a:ln>
                          <a:solidFill>
                            <a:srgbClr val="311D15"/>
                          </a:solidFill>
                          <a:effectLst/>
                          <a:latin typeface="Times New Roman" panose="02020603050405020304" pitchFamily="18" charset="0"/>
                          <a:cs typeface="Times New Roman" panose="02020603050405020304" pitchFamily="18" charset="0"/>
                        </a:rPr>
                        <a:t>Вариант ответа</a:t>
                      </a:r>
                      <a:endParaRPr kumimoji="0" lang="ru-RU" sz="1600" b="0" i="0" u="none" strike="noStrike" cap="none" normalizeH="0" baseline="0" smtClean="0">
                        <a:ln>
                          <a:noFill/>
                        </a:ln>
                        <a:solidFill>
                          <a:srgbClr val="311D15"/>
                        </a:solidFill>
                        <a:effectLst/>
                        <a:latin typeface="Times New Roman" panose="02020603050405020304" pitchFamily="18" charset="0"/>
                        <a:cs typeface="Times New Roman" panose="02020603050405020304" pitchFamily="18" charset="0"/>
                      </a:endParaRPr>
                    </a:p>
                  </a:txBody>
                  <a:tcPr marL="68581" marR="6858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182777">
                <a:tc vMerge="1">
                  <a:txBody>
                    <a:bodyPr/>
                    <a:lstStyle/>
                    <a:p>
                      <a:endParaRPr lang="ru-RU"/>
                    </a:p>
                  </a:txBody>
                  <a:tcPr/>
                </a:tc>
                <a:tc>
                  <a:txBody>
                    <a:bodyPr/>
                    <a:lstStyle>
                      <a:lvl1pPr defTabSz="455613">
                        <a:spcBef>
                          <a:spcPct val="20000"/>
                        </a:spcBef>
                        <a:buFont typeface="Arial" panose="020B0604020202020204" pitchFamily="34" charset="0"/>
                        <a:defRPr sz="1200" b="1">
                          <a:solidFill>
                            <a:schemeClr val="accent1"/>
                          </a:solidFill>
                          <a:latin typeface="Arial" panose="020B0604020202020204" pitchFamily="34" charset="0"/>
                        </a:defRPr>
                      </a:lvl1pPr>
                      <a:lvl2pPr defTabSz="455613">
                        <a:spcBef>
                          <a:spcPct val="20000"/>
                        </a:spcBef>
                        <a:buFont typeface="Arial" panose="020B0604020202020204" pitchFamily="34" charset="0"/>
                        <a:defRPr sz="1200">
                          <a:solidFill>
                            <a:srgbClr val="000000"/>
                          </a:solidFill>
                          <a:latin typeface="Arial" panose="020B0604020202020204" pitchFamily="34" charset="0"/>
                        </a:defRPr>
                      </a:lvl2pPr>
                      <a:lvl3pPr defTabSz="455613">
                        <a:spcBef>
                          <a:spcPct val="20000"/>
                        </a:spcBef>
                        <a:buFont typeface="Arial" panose="020B0604020202020204" pitchFamily="34" charset="0"/>
                        <a:defRPr sz="900" b="1">
                          <a:solidFill>
                            <a:schemeClr val="accent1"/>
                          </a:solidFill>
                          <a:latin typeface="Arial" panose="020B0604020202020204" pitchFamily="34" charset="0"/>
                        </a:defRPr>
                      </a:lvl3pPr>
                      <a:lvl4pPr defTabSz="455613">
                        <a:spcBef>
                          <a:spcPct val="20000"/>
                        </a:spcBef>
                        <a:buFont typeface="Arial" panose="020B0604020202020204" pitchFamily="34" charset="0"/>
                        <a:defRPr sz="900">
                          <a:solidFill>
                            <a:srgbClr val="000000"/>
                          </a:solidFill>
                          <a:latin typeface="Arial" panose="020B0604020202020204" pitchFamily="34" charset="0"/>
                        </a:defRPr>
                      </a:lvl4pPr>
                      <a:lvl5pPr defTabSz="455613">
                        <a:spcBef>
                          <a:spcPct val="20000"/>
                        </a:spcBef>
                        <a:buFont typeface="Arial" panose="020B0604020202020204" pitchFamily="34" charset="0"/>
                        <a:defRPr sz="700">
                          <a:solidFill>
                            <a:srgbClr val="000000"/>
                          </a:solidFill>
                          <a:latin typeface="Arial" panose="020B0604020202020204" pitchFamily="34" charset="0"/>
                        </a:defRPr>
                      </a:lvl5pPr>
                      <a:lvl6pPr marL="22844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6pPr>
                      <a:lvl7pPr marL="27416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7pPr>
                      <a:lvl8pPr marL="31988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8pPr>
                      <a:lvl9pPr marL="36560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smtClean="0">
                          <a:ln>
                            <a:noFill/>
                          </a:ln>
                          <a:solidFill>
                            <a:srgbClr val="311D15"/>
                          </a:solidFill>
                          <a:effectLst/>
                          <a:latin typeface="Times New Roman" panose="02020603050405020304" pitchFamily="18" charset="0"/>
                          <a:cs typeface="Times New Roman" panose="02020603050405020304" pitchFamily="18" charset="0"/>
                        </a:rPr>
                        <a:t>Да</a:t>
                      </a:r>
                      <a:endParaRPr kumimoji="0" lang="ru-RU" sz="1600" b="0" i="0" u="none" strike="noStrike" cap="none" normalizeH="0" baseline="0" smtClean="0">
                        <a:ln>
                          <a:noFill/>
                        </a:ln>
                        <a:solidFill>
                          <a:srgbClr val="311D15"/>
                        </a:solidFill>
                        <a:effectLst/>
                        <a:latin typeface="Times New Roman" panose="02020603050405020304" pitchFamily="18" charset="0"/>
                        <a:cs typeface="Times New Roman" panose="02020603050405020304" pitchFamily="18" charset="0"/>
                      </a:endParaRPr>
                    </a:p>
                  </a:txBody>
                  <a:tcPr marL="68581" marR="6858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5613">
                        <a:spcBef>
                          <a:spcPct val="20000"/>
                        </a:spcBef>
                        <a:buFont typeface="Arial" panose="020B0604020202020204" pitchFamily="34" charset="0"/>
                        <a:defRPr sz="1200" b="1">
                          <a:solidFill>
                            <a:schemeClr val="accent1"/>
                          </a:solidFill>
                          <a:latin typeface="Arial" panose="020B0604020202020204" pitchFamily="34" charset="0"/>
                        </a:defRPr>
                      </a:lvl1pPr>
                      <a:lvl2pPr defTabSz="455613">
                        <a:spcBef>
                          <a:spcPct val="20000"/>
                        </a:spcBef>
                        <a:buFont typeface="Arial" panose="020B0604020202020204" pitchFamily="34" charset="0"/>
                        <a:defRPr sz="1200">
                          <a:solidFill>
                            <a:srgbClr val="000000"/>
                          </a:solidFill>
                          <a:latin typeface="Arial" panose="020B0604020202020204" pitchFamily="34" charset="0"/>
                        </a:defRPr>
                      </a:lvl2pPr>
                      <a:lvl3pPr defTabSz="455613">
                        <a:spcBef>
                          <a:spcPct val="20000"/>
                        </a:spcBef>
                        <a:buFont typeface="Arial" panose="020B0604020202020204" pitchFamily="34" charset="0"/>
                        <a:defRPr sz="900" b="1">
                          <a:solidFill>
                            <a:schemeClr val="accent1"/>
                          </a:solidFill>
                          <a:latin typeface="Arial" panose="020B0604020202020204" pitchFamily="34" charset="0"/>
                        </a:defRPr>
                      </a:lvl3pPr>
                      <a:lvl4pPr defTabSz="455613">
                        <a:spcBef>
                          <a:spcPct val="20000"/>
                        </a:spcBef>
                        <a:buFont typeface="Arial" panose="020B0604020202020204" pitchFamily="34" charset="0"/>
                        <a:defRPr sz="900">
                          <a:solidFill>
                            <a:srgbClr val="000000"/>
                          </a:solidFill>
                          <a:latin typeface="Arial" panose="020B0604020202020204" pitchFamily="34" charset="0"/>
                        </a:defRPr>
                      </a:lvl4pPr>
                      <a:lvl5pPr defTabSz="455613">
                        <a:spcBef>
                          <a:spcPct val="20000"/>
                        </a:spcBef>
                        <a:buFont typeface="Arial" panose="020B0604020202020204" pitchFamily="34" charset="0"/>
                        <a:defRPr sz="700">
                          <a:solidFill>
                            <a:srgbClr val="000000"/>
                          </a:solidFill>
                          <a:latin typeface="Arial" panose="020B0604020202020204" pitchFamily="34" charset="0"/>
                        </a:defRPr>
                      </a:lvl5pPr>
                      <a:lvl6pPr marL="22844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6pPr>
                      <a:lvl7pPr marL="27416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7pPr>
                      <a:lvl8pPr marL="31988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8pPr>
                      <a:lvl9pPr marL="36560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smtClean="0">
                          <a:ln>
                            <a:noFill/>
                          </a:ln>
                          <a:solidFill>
                            <a:srgbClr val="311D15"/>
                          </a:solidFill>
                          <a:effectLst/>
                          <a:latin typeface="Times New Roman" panose="02020603050405020304" pitchFamily="18" charset="0"/>
                          <a:cs typeface="Times New Roman" panose="02020603050405020304" pitchFamily="18" charset="0"/>
                        </a:rPr>
                        <a:t>Нет</a:t>
                      </a:r>
                      <a:endParaRPr kumimoji="0" lang="ru-RU" sz="1600" b="0" i="0" u="none" strike="noStrike" cap="none" normalizeH="0" baseline="0" smtClean="0">
                        <a:ln>
                          <a:noFill/>
                        </a:ln>
                        <a:solidFill>
                          <a:srgbClr val="311D15"/>
                        </a:solidFill>
                        <a:effectLst/>
                        <a:latin typeface="Times New Roman" panose="02020603050405020304" pitchFamily="18" charset="0"/>
                        <a:cs typeface="Times New Roman" panose="02020603050405020304" pitchFamily="18" charset="0"/>
                      </a:endParaRPr>
                    </a:p>
                  </a:txBody>
                  <a:tcPr marL="68581" marR="6858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5189">
                <a:tc>
                  <a:txBody>
                    <a:bodyPr/>
                    <a:lstStyle>
                      <a:lvl1pPr defTabSz="455613">
                        <a:spcBef>
                          <a:spcPct val="20000"/>
                        </a:spcBef>
                        <a:buFont typeface="Arial" panose="020B0604020202020204" pitchFamily="34" charset="0"/>
                        <a:defRPr sz="1200" b="1">
                          <a:solidFill>
                            <a:schemeClr val="accent1"/>
                          </a:solidFill>
                          <a:latin typeface="Arial" panose="020B0604020202020204" pitchFamily="34" charset="0"/>
                        </a:defRPr>
                      </a:lvl1pPr>
                      <a:lvl2pPr defTabSz="455613">
                        <a:spcBef>
                          <a:spcPct val="20000"/>
                        </a:spcBef>
                        <a:buFont typeface="Arial" panose="020B0604020202020204" pitchFamily="34" charset="0"/>
                        <a:defRPr sz="1200">
                          <a:solidFill>
                            <a:srgbClr val="000000"/>
                          </a:solidFill>
                          <a:latin typeface="Arial" panose="020B0604020202020204" pitchFamily="34" charset="0"/>
                        </a:defRPr>
                      </a:lvl2pPr>
                      <a:lvl3pPr defTabSz="455613">
                        <a:spcBef>
                          <a:spcPct val="20000"/>
                        </a:spcBef>
                        <a:buFont typeface="Arial" panose="020B0604020202020204" pitchFamily="34" charset="0"/>
                        <a:defRPr sz="900" b="1">
                          <a:solidFill>
                            <a:schemeClr val="accent1"/>
                          </a:solidFill>
                          <a:latin typeface="Arial" panose="020B0604020202020204" pitchFamily="34" charset="0"/>
                        </a:defRPr>
                      </a:lvl3pPr>
                      <a:lvl4pPr defTabSz="455613">
                        <a:spcBef>
                          <a:spcPct val="20000"/>
                        </a:spcBef>
                        <a:buFont typeface="Arial" panose="020B0604020202020204" pitchFamily="34" charset="0"/>
                        <a:defRPr sz="900">
                          <a:solidFill>
                            <a:srgbClr val="000000"/>
                          </a:solidFill>
                          <a:latin typeface="Arial" panose="020B0604020202020204" pitchFamily="34" charset="0"/>
                        </a:defRPr>
                      </a:lvl4pPr>
                      <a:lvl5pPr defTabSz="455613">
                        <a:spcBef>
                          <a:spcPct val="20000"/>
                        </a:spcBef>
                        <a:buFont typeface="Arial" panose="020B0604020202020204" pitchFamily="34" charset="0"/>
                        <a:defRPr sz="700">
                          <a:solidFill>
                            <a:srgbClr val="000000"/>
                          </a:solidFill>
                          <a:latin typeface="Arial" panose="020B0604020202020204" pitchFamily="34" charset="0"/>
                        </a:defRPr>
                      </a:lvl5pPr>
                      <a:lvl6pPr marL="22844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6pPr>
                      <a:lvl7pPr marL="27416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7pPr>
                      <a:lvl8pPr marL="31988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8pPr>
                      <a:lvl9pPr marL="36560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9pPr>
                    </a:lstStyle>
                    <a:p>
                      <a:pPr marL="0" marR="0" lvl="0" indent="0" algn="just" defTabSz="455613" rtl="0" eaLnBrk="1" fontAlgn="base" latinLnBrk="0" hangingPunct="1">
                        <a:lnSpc>
                          <a:spcPct val="100000"/>
                        </a:lnSpc>
                        <a:spcBef>
                          <a:spcPct val="0"/>
                        </a:spcBef>
                        <a:spcAft>
                          <a:spcPts val="475"/>
                        </a:spcAft>
                        <a:buClrTx/>
                        <a:buSzTx/>
                        <a:buFontTx/>
                        <a:buNone/>
                        <a:tabLst/>
                      </a:pPr>
                      <a:r>
                        <a:rPr kumimoji="0" lang="ru-RU" sz="1800" b="0" i="0" u="none" strike="noStrike" cap="none" normalizeH="0" baseline="0" dirty="0" smtClean="0">
                          <a:ln>
                            <a:noFill/>
                          </a:ln>
                          <a:solidFill>
                            <a:srgbClr val="311D15"/>
                          </a:solidFill>
                          <a:effectLst/>
                          <a:latin typeface="Times New Roman" panose="02020603050405020304" pitchFamily="18" charset="0"/>
                          <a:cs typeface="Times New Roman" panose="02020603050405020304" pitchFamily="18" charset="0"/>
                        </a:rPr>
                        <a:t>При исполнении должностных обязанностей у Вас возникает личная заинтересованность, которая влияет или может повлиять на надлежащее исполнение должностных (служебных) обязанностей?</a:t>
                      </a:r>
                    </a:p>
                  </a:txBody>
                  <a:tcPr marL="68581" marR="6858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5613">
                        <a:spcBef>
                          <a:spcPct val="20000"/>
                        </a:spcBef>
                        <a:buFont typeface="Arial" panose="020B0604020202020204" pitchFamily="34" charset="0"/>
                        <a:defRPr sz="1200" b="1">
                          <a:solidFill>
                            <a:schemeClr val="accent1"/>
                          </a:solidFill>
                          <a:latin typeface="Arial" panose="020B0604020202020204" pitchFamily="34" charset="0"/>
                        </a:defRPr>
                      </a:lvl1pPr>
                      <a:lvl2pPr defTabSz="455613">
                        <a:spcBef>
                          <a:spcPct val="20000"/>
                        </a:spcBef>
                        <a:buFont typeface="Arial" panose="020B0604020202020204" pitchFamily="34" charset="0"/>
                        <a:defRPr sz="1200">
                          <a:solidFill>
                            <a:srgbClr val="000000"/>
                          </a:solidFill>
                          <a:latin typeface="Arial" panose="020B0604020202020204" pitchFamily="34" charset="0"/>
                        </a:defRPr>
                      </a:lvl2pPr>
                      <a:lvl3pPr defTabSz="455613">
                        <a:spcBef>
                          <a:spcPct val="20000"/>
                        </a:spcBef>
                        <a:buFont typeface="Arial" panose="020B0604020202020204" pitchFamily="34" charset="0"/>
                        <a:defRPr sz="900" b="1">
                          <a:solidFill>
                            <a:schemeClr val="accent1"/>
                          </a:solidFill>
                          <a:latin typeface="Arial" panose="020B0604020202020204" pitchFamily="34" charset="0"/>
                        </a:defRPr>
                      </a:lvl3pPr>
                      <a:lvl4pPr defTabSz="455613">
                        <a:spcBef>
                          <a:spcPct val="20000"/>
                        </a:spcBef>
                        <a:buFont typeface="Arial" panose="020B0604020202020204" pitchFamily="34" charset="0"/>
                        <a:defRPr sz="900">
                          <a:solidFill>
                            <a:srgbClr val="000000"/>
                          </a:solidFill>
                          <a:latin typeface="Arial" panose="020B0604020202020204" pitchFamily="34" charset="0"/>
                        </a:defRPr>
                      </a:lvl4pPr>
                      <a:lvl5pPr defTabSz="455613">
                        <a:spcBef>
                          <a:spcPct val="20000"/>
                        </a:spcBef>
                        <a:buFont typeface="Arial" panose="020B0604020202020204" pitchFamily="34" charset="0"/>
                        <a:defRPr sz="700">
                          <a:solidFill>
                            <a:srgbClr val="000000"/>
                          </a:solidFill>
                          <a:latin typeface="Arial" panose="020B0604020202020204" pitchFamily="34" charset="0"/>
                        </a:defRPr>
                      </a:lvl5pPr>
                      <a:lvl6pPr marL="22844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6pPr>
                      <a:lvl7pPr marL="27416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7pPr>
                      <a:lvl8pPr marL="31988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8pPr>
                      <a:lvl9pPr marL="36560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9pPr>
                    </a:lstStyle>
                    <a:p>
                      <a:pPr marL="0" marR="0" lvl="0" indent="0" algn="l" defTabSz="455613"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5613">
                        <a:spcBef>
                          <a:spcPct val="20000"/>
                        </a:spcBef>
                        <a:buFont typeface="Arial" panose="020B0604020202020204" pitchFamily="34" charset="0"/>
                        <a:defRPr sz="1200" b="1">
                          <a:solidFill>
                            <a:schemeClr val="accent1"/>
                          </a:solidFill>
                          <a:latin typeface="Arial" panose="020B0604020202020204" pitchFamily="34" charset="0"/>
                        </a:defRPr>
                      </a:lvl1pPr>
                      <a:lvl2pPr defTabSz="455613">
                        <a:spcBef>
                          <a:spcPct val="20000"/>
                        </a:spcBef>
                        <a:buFont typeface="Arial" panose="020B0604020202020204" pitchFamily="34" charset="0"/>
                        <a:defRPr sz="1200">
                          <a:solidFill>
                            <a:srgbClr val="000000"/>
                          </a:solidFill>
                          <a:latin typeface="Arial" panose="020B0604020202020204" pitchFamily="34" charset="0"/>
                        </a:defRPr>
                      </a:lvl2pPr>
                      <a:lvl3pPr defTabSz="455613">
                        <a:spcBef>
                          <a:spcPct val="20000"/>
                        </a:spcBef>
                        <a:buFont typeface="Arial" panose="020B0604020202020204" pitchFamily="34" charset="0"/>
                        <a:defRPr sz="900" b="1">
                          <a:solidFill>
                            <a:schemeClr val="accent1"/>
                          </a:solidFill>
                          <a:latin typeface="Arial" panose="020B0604020202020204" pitchFamily="34" charset="0"/>
                        </a:defRPr>
                      </a:lvl3pPr>
                      <a:lvl4pPr defTabSz="455613">
                        <a:spcBef>
                          <a:spcPct val="20000"/>
                        </a:spcBef>
                        <a:buFont typeface="Arial" panose="020B0604020202020204" pitchFamily="34" charset="0"/>
                        <a:defRPr sz="900">
                          <a:solidFill>
                            <a:srgbClr val="000000"/>
                          </a:solidFill>
                          <a:latin typeface="Arial" panose="020B0604020202020204" pitchFamily="34" charset="0"/>
                        </a:defRPr>
                      </a:lvl4pPr>
                      <a:lvl5pPr defTabSz="455613">
                        <a:spcBef>
                          <a:spcPct val="20000"/>
                        </a:spcBef>
                        <a:buFont typeface="Arial" panose="020B0604020202020204" pitchFamily="34" charset="0"/>
                        <a:defRPr sz="700">
                          <a:solidFill>
                            <a:srgbClr val="000000"/>
                          </a:solidFill>
                          <a:latin typeface="Arial" panose="020B0604020202020204" pitchFamily="34" charset="0"/>
                        </a:defRPr>
                      </a:lvl5pPr>
                      <a:lvl6pPr marL="22844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6pPr>
                      <a:lvl7pPr marL="27416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7pPr>
                      <a:lvl8pPr marL="31988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8pPr>
                      <a:lvl9pPr marL="36560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9pPr>
                    </a:lstStyle>
                    <a:p>
                      <a:pPr marL="0" marR="0" lvl="0" indent="0" algn="l" defTabSz="455613"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4736">
                <a:tc>
                  <a:txBody>
                    <a:bodyPr/>
                    <a:lstStyle/>
                    <a:p>
                      <a:pPr marL="0" marR="0" lvl="0" indent="0" algn="just" defTabSz="455613" rtl="0" eaLnBrk="1" fontAlgn="base" latinLnBrk="0" hangingPunct="1">
                        <a:lnSpc>
                          <a:spcPct val="100000"/>
                        </a:lnSpc>
                        <a:spcBef>
                          <a:spcPct val="0"/>
                        </a:spcBef>
                        <a:spcAft>
                          <a:spcPts val="475"/>
                        </a:spcAft>
                        <a:buClrTx/>
                        <a:buSzTx/>
                        <a:buFontTx/>
                        <a:buNone/>
                        <a:tabLst/>
                      </a:pPr>
                      <a:r>
                        <a:rPr kumimoji="0" lang="ru-RU" sz="1800" b="0" i="0" u="none" strike="noStrike" kern="1200" cap="none" normalizeH="0" baseline="0" dirty="0">
                          <a:ln>
                            <a:noFill/>
                          </a:ln>
                          <a:solidFill>
                            <a:srgbClr val="311D15"/>
                          </a:solidFill>
                          <a:effectLst/>
                          <a:latin typeface="Times New Roman" panose="02020603050405020304" pitchFamily="18" charset="0"/>
                          <a:ea typeface="+mn-ea"/>
                          <a:cs typeface="Times New Roman" panose="02020603050405020304" pitchFamily="18" charset="0"/>
                        </a:rPr>
                        <a:t>Вы осуществляете функции </a:t>
                      </a:r>
                      <a:r>
                        <a:rPr kumimoji="0" lang="ru-RU" sz="1800" b="0" i="0" u="none" strike="noStrike" kern="1200" cap="none" normalizeH="0" baseline="0" dirty="0" smtClean="0">
                          <a:ln>
                            <a:noFill/>
                          </a:ln>
                          <a:solidFill>
                            <a:srgbClr val="311D15"/>
                          </a:solidFill>
                          <a:effectLst/>
                          <a:latin typeface="Times New Roman" panose="02020603050405020304" pitchFamily="18" charset="0"/>
                          <a:ea typeface="+mn-ea"/>
                          <a:cs typeface="Times New Roman" panose="02020603050405020304" pitchFamily="18" charset="0"/>
                        </a:rPr>
                        <a:t>государственного управления </a:t>
                      </a:r>
                      <a:r>
                        <a:rPr kumimoji="0" lang="ru-RU" sz="1800" b="0" i="0" u="none" strike="noStrike" kern="1200" cap="none" normalizeH="0" baseline="0" dirty="0">
                          <a:ln>
                            <a:noFill/>
                          </a:ln>
                          <a:solidFill>
                            <a:srgbClr val="311D15"/>
                          </a:solidFill>
                          <a:effectLst/>
                          <a:latin typeface="Times New Roman" panose="02020603050405020304" pitchFamily="18" charset="0"/>
                          <a:ea typeface="+mn-ea"/>
                          <a:cs typeface="Times New Roman" panose="02020603050405020304" pitchFamily="18" charset="0"/>
                        </a:rPr>
                        <a:t>в отношении организации, где Вы выполняете иную оплачиваемую работу?</a:t>
                      </a: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defTabSz="455613">
                        <a:spcBef>
                          <a:spcPct val="20000"/>
                        </a:spcBef>
                        <a:buFont typeface="Arial" panose="020B0604020202020204" pitchFamily="34" charset="0"/>
                        <a:defRPr sz="1200" b="1">
                          <a:solidFill>
                            <a:schemeClr val="accent1"/>
                          </a:solidFill>
                          <a:latin typeface="Arial" panose="020B0604020202020204" pitchFamily="34" charset="0"/>
                        </a:defRPr>
                      </a:lvl1pPr>
                      <a:lvl2pPr defTabSz="455613">
                        <a:spcBef>
                          <a:spcPct val="20000"/>
                        </a:spcBef>
                        <a:buFont typeface="Arial" panose="020B0604020202020204" pitchFamily="34" charset="0"/>
                        <a:defRPr sz="1200">
                          <a:solidFill>
                            <a:srgbClr val="000000"/>
                          </a:solidFill>
                          <a:latin typeface="Arial" panose="020B0604020202020204" pitchFamily="34" charset="0"/>
                        </a:defRPr>
                      </a:lvl2pPr>
                      <a:lvl3pPr defTabSz="455613">
                        <a:spcBef>
                          <a:spcPct val="20000"/>
                        </a:spcBef>
                        <a:buFont typeface="Arial" panose="020B0604020202020204" pitchFamily="34" charset="0"/>
                        <a:defRPr sz="900" b="1">
                          <a:solidFill>
                            <a:schemeClr val="accent1"/>
                          </a:solidFill>
                          <a:latin typeface="Arial" panose="020B0604020202020204" pitchFamily="34" charset="0"/>
                        </a:defRPr>
                      </a:lvl3pPr>
                      <a:lvl4pPr defTabSz="455613">
                        <a:spcBef>
                          <a:spcPct val="20000"/>
                        </a:spcBef>
                        <a:buFont typeface="Arial" panose="020B0604020202020204" pitchFamily="34" charset="0"/>
                        <a:defRPr sz="900">
                          <a:solidFill>
                            <a:srgbClr val="000000"/>
                          </a:solidFill>
                          <a:latin typeface="Arial" panose="020B0604020202020204" pitchFamily="34" charset="0"/>
                        </a:defRPr>
                      </a:lvl4pPr>
                      <a:lvl5pPr defTabSz="455613">
                        <a:spcBef>
                          <a:spcPct val="20000"/>
                        </a:spcBef>
                        <a:buFont typeface="Arial" panose="020B0604020202020204" pitchFamily="34" charset="0"/>
                        <a:defRPr sz="700">
                          <a:solidFill>
                            <a:srgbClr val="000000"/>
                          </a:solidFill>
                          <a:latin typeface="Arial" panose="020B0604020202020204" pitchFamily="34" charset="0"/>
                        </a:defRPr>
                      </a:lvl5pPr>
                      <a:lvl6pPr marL="22844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6pPr>
                      <a:lvl7pPr marL="27416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7pPr>
                      <a:lvl8pPr marL="31988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8pPr>
                      <a:lvl9pPr marL="36560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9pPr>
                    </a:lstStyle>
                    <a:p>
                      <a:pPr marL="0" marR="0" lvl="0" indent="0" algn="l" defTabSz="455613"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defTabSz="455613">
                        <a:spcBef>
                          <a:spcPct val="20000"/>
                        </a:spcBef>
                        <a:buFont typeface="Arial" panose="020B0604020202020204" pitchFamily="34" charset="0"/>
                        <a:defRPr sz="1200" b="1">
                          <a:solidFill>
                            <a:schemeClr val="accent1"/>
                          </a:solidFill>
                          <a:latin typeface="Arial" panose="020B0604020202020204" pitchFamily="34" charset="0"/>
                        </a:defRPr>
                      </a:lvl1pPr>
                      <a:lvl2pPr defTabSz="455613">
                        <a:spcBef>
                          <a:spcPct val="20000"/>
                        </a:spcBef>
                        <a:buFont typeface="Arial" panose="020B0604020202020204" pitchFamily="34" charset="0"/>
                        <a:defRPr sz="1200">
                          <a:solidFill>
                            <a:srgbClr val="000000"/>
                          </a:solidFill>
                          <a:latin typeface="Arial" panose="020B0604020202020204" pitchFamily="34" charset="0"/>
                        </a:defRPr>
                      </a:lvl2pPr>
                      <a:lvl3pPr defTabSz="455613">
                        <a:spcBef>
                          <a:spcPct val="20000"/>
                        </a:spcBef>
                        <a:buFont typeface="Arial" panose="020B0604020202020204" pitchFamily="34" charset="0"/>
                        <a:defRPr sz="900" b="1">
                          <a:solidFill>
                            <a:schemeClr val="accent1"/>
                          </a:solidFill>
                          <a:latin typeface="Arial" panose="020B0604020202020204" pitchFamily="34" charset="0"/>
                        </a:defRPr>
                      </a:lvl3pPr>
                      <a:lvl4pPr defTabSz="455613">
                        <a:spcBef>
                          <a:spcPct val="20000"/>
                        </a:spcBef>
                        <a:buFont typeface="Arial" panose="020B0604020202020204" pitchFamily="34" charset="0"/>
                        <a:defRPr sz="900">
                          <a:solidFill>
                            <a:srgbClr val="000000"/>
                          </a:solidFill>
                          <a:latin typeface="Arial" panose="020B0604020202020204" pitchFamily="34" charset="0"/>
                        </a:defRPr>
                      </a:lvl4pPr>
                      <a:lvl5pPr defTabSz="455613">
                        <a:spcBef>
                          <a:spcPct val="20000"/>
                        </a:spcBef>
                        <a:buFont typeface="Arial" panose="020B0604020202020204" pitchFamily="34" charset="0"/>
                        <a:defRPr sz="700">
                          <a:solidFill>
                            <a:srgbClr val="000000"/>
                          </a:solidFill>
                          <a:latin typeface="Arial" panose="020B0604020202020204" pitchFamily="34" charset="0"/>
                        </a:defRPr>
                      </a:lvl5pPr>
                      <a:lvl6pPr marL="22844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6pPr>
                      <a:lvl7pPr marL="27416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7pPr>
                      <a:lvl8pPr marL="31988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8pPr>
                      <a:lvl9pPr marL="36560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9pPr>
                    </a:lstStyle>
                    <a:p>
                      <a:pPr marL="0" marR="0" lvl="0" indent="0" algn="l" defTabSz="455613"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1755">
                <a:tc>
                  <a:txBody>
                    <a:bodyPr/>
                    <a:lstStyle/>
                    <a:p>
                      <a:pPr marL="0" marR="0" lvl="0" indent="0" algn="just" defTabSz="455613" rtl="0" eaLnBrk="1" fontAlgn="base" latinLnBrk="0" hangingPunct="1">
                        <a:lnSpc>
                          <a:spcPct val="100000"/>
                        </a:lnSpc>
                        <a:spcBef>
                          <a:spcPct val="0"/>
                        </a:spcBef>
                        <a:spcAft>
                          <a:spcPts val="475"/>
                        </a:spcAft>
                        <a:buClrTx/>
                        <a:buSzTx/>
                        <a:buFontTx/>
                        <a:buNone/>
                        <a:tabLst/>
                      </a:pPr>
                      <a:r>
                        <a:rPr kumimoji="0" lang="ru-RU" sz="1800" b="0" i="0" u="none" strike="noStrike" kern="1200" cap="none" normalizeH="0" baseline="0" dirty="0">
                          <a:ln>
                            <a:noFill/>
                          </a:ln>
                          <a:solidFill>
                            <a:srgbClr val="311D15"/>
                          </a:solidFill>
                          <a:effectLst/>
                          <a:latin typeface="Times New Roman" panose="02020603050405020304" pitchFamily="18" charset="0"/>
                          <a:ea typeface="+mn-ea"/>
                          <a:cs typeface="Times New Roman" panose="02020603050405020304" pitchFamily="18" charset="0"/>
                        </a:rPr>
                        <a:t>Вы осуществляете отдельные функции </a:t>
                      </a:r>
                      <a:r>
                        <a:rPr kumimoji="0" lang="ru-RU" sz="1800" b="0" i="0" u="none" strike="noStrike" kern="1200" cap="none" normalizeH="0" baseline="0" dirty="0" smtClean="0">
                          <a:ln>
                            <a:noFill/>
                          </a:ln>
                          <a:solidFill>
                            <a:srgbClr val="311D15"/>
                          </a:solidFill>
                          <a:effectLst/>
                          <a:latin typeface="Times New Roman" panose="02020603050405020304" pitchFamily="18" charset="0"/>
                          <a:ea typeface="+mn-ea"/>
                          <a:cs typeface="Times New Roman" panose="02020603050405020304" pitchFamily="18" charset="0"/>
                        </a:rPr>
                        <a:t>государственного управления </a:t>
                      </a:r>
                      <a:r>
                        <a:rPr kumimoji="0" lang="ru-RU" sz="1800" b="0" i="0" u="none" strike="noStrike" kern="1200" cap="none" normalizeH="0" baseline="0" dirty="0">
                          <a:ln>
                            <a:noFill/>
                          </a:ln>
                          <a:solidFill>
                            <a:srgbClr val="311D15"/>
                          </a:solidFill>
                          <a:effectLst/>
                          <a:latin typeface="Times New Roman" panose="02020603050405020304" pitchFamily="18" charset="0"/>
                          <a:ea typeface="+mn-ea"/>
                          <a:cs typeface="Times New Roman" panose="02020603050405020304" pitchFamily="18" charset="0"/>
                        </a:rPr>
                        <a:t>в отношении родственников и (или) лиц, с которыми Вас связывает личная </a:t>
                      </a:r>
                      <a:r>
                        <a:rPr kumimoji="0" lang="ru-RU" sz="1800" b="0" i="0" u="none" strike="noStrike" kern="1200" cap="none" normalizeH="0" baseline="0" dirty="0" smtClean="0">
                          <a:ln>
                            <a:noFill/>
                          </a:ln>
                          <a:solidFill>
                            <a:srgbClr val="311D15"/>
                          </a:solidFill>
                          <a:effectLst/>
                          <a:latin typeface="Times New Roman" panose="02020603050405020304" pitchFamily="18" charset="0"/>
                          <a:ea typeface="+mn-ea"/>
                          <a:cs typeface="Times New Roman" panose="02020603050405020304" pitchFamily="18" charset="0"/>
                        </a:rPr>
                        <a:t>заинтересованность?</a:t>
                      </a:r>
                      <a:endParaRPr kumimoji="0" lang="ru-RU" sz="1800" b="0" i="0" u="none" strike="noStrike" kern="1200" cap="none" normalizeH="0" baseline="0" dirty="0">
                        <a:ln>
                          <a:noFill/>
                        </a:ln>
                        <a:solidFill>
                          <a:srgbClr val="311D15"/>
                        </a:solidFill>
                        <a:effectLst/>
                        <a:latin typeface="Times New Roman" panose="02020603050405020304" pitchFamily="18" charset="0"/>
                        <a:ea typeface="+mn-ea"/>
                        <a:cs typeface="Times New Roman" panose="02020603050405020304" pitchFamily="18" charset="0"/>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r>
              <a:tr h="1129471">
                <a:tc>
                  <a:txBody>
                    <a:bodyPr/>
                    <a:lstStyle>
                      <a:lvl1pPr defTabSz="455613">
                        <a:spcBef>
                          <a:spcPct val="20000"/>
                        </a:spcBef>
                        <a:buFont typeface="Arial" panose="020B0604020202020204" pitchFamily="34" charset="0"/>
                        <a:defRPr sz="1200" b="1">
                          <a:solidFill>
                            <a:schemeClr val="accent1"/>
                          </a:solidFill>
                          <a:latin typeface="Arial" panose="020B0604020202020204" pitchFamily="34" charset="0"/>
                        </a:defRPr>
                      </a:lvl1pPr>
                      <a:lvl2pPr defTabSz="455613">
                        <a:spcBef>
                          <a:spcPct val="20000"/>
                        </a:spcBef>
                        <a:buFont typeface="Arial" panose="020B0604020202020204" pitchFamily="34" charset="0"/>
                        <a:defRPr sz="1200">
                          <a:solidFill>
                            <a:srgbClr val="000000"/>
                          </a:solidFill>
                          <a:latin typeface="Arial" panose="020B0604020202020204" pitchFamily="34" charset="0"/>
                        </a:defRPr>
                      </a:lvl2pPr>
                      <a:lvl3pPr defTabSz="455613">
                        <a:spcBef>
                          <a:spcPct val="20000"/>
                        </a:spcBef>
                        <a:buFont typeface="Arial" panose="020B0604020202020204" pitchFamily="34" charset="0"/>
                        <a:defRPr sz="900" b="1">
                          <a:solidFill>
                            <a:schemeClr val="accent1"/>
                          </a:solidFill>
                          <a:latin typeface="Arial" panose="020B0604020202020204" pitchFamily="34" charset="0"/>
                        </a:defRPr>
                      </a:lvl3pPr>
                      <a:lvl4pPr defTabSz="455613">
                        <a:spcBef>
                          <a:spcPct val="20000"/>
                        </a:spcBef>
                        <a:buFont typeface="Arial" panose="020B0604020202020204" pitchFamily="34" charset="0"/>
                        <a:defRPr sz="900">
                          <a:solidFill>
                            <a:srgbClr val="000000"/>
                          </a:solidFill>
                          <a:latin typeface="Arial" panose="020B0604020202020204" pitchFamily="34" charset="0"/>
                        </a:defRPr>
                      </a:lvl4pPr>
                      <a:lvl5pPr defTabSz="455613">
                        <a:spcBef>
                          <a:spcPct val="20000"/>
                        </a:spcBef>
                        <a:buFont typeface="Arial" panose="020B0604020202020204" pitchFamily="34" charset="0"/>
                        <a:defRPr sz="700">
                          <a:solidFill>
                            <a:srgbClr val="000000"/>
                          </a:solidFill>
                          <a:latin typeface="Arial" panose="020B0604020202020204" pitchFamily="34" charset="0"/>
                        </a:defRPr>
                      </a:lvl5pPr>
                      <a:lvl6pPr marL="22844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6pPr>
                      <a:lvl7pPr marL="27416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7pPr>
                      <a:lvl8pPr marL="31988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8pPr>
                      <a:lvl9pPr marL="36560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9pPr>
                    </a:lstStyle>
                    <a:p>
                      <a:pPr marL="0" marR="0" lvl="0" indent="0" algn="just" defTabSz="455613" rtl="0" eaLnBrk="1" fontAlgn="base" latinLnBrk="0" hangingPunct="1">
                        <a:lnSpc>
                          <a:spcPct val="100000"/>
                        </a:lnSpc>
                        <a:spcBef>
                          <a:spcPct val="0"/>
                        </a:spcBef>
                        <a:spcAft>
                          <a:spcPts val="475"/>
                        </a:spcAft>
                        <a:buClrTx/>
                        <a:buSzTx/>
                        <a:buFontTx/>
                        <a:buNone/>
                        <a:tabLst/>
                      </a:pPr>
                      <a:r>
                        <a:rPr kumimoji="0" lang="ru-RU" sz="1800" b="0" i="0" u="none" strike="noStrike" cap="none" normalizeH="0" baseline="0" dirty="0" smtClean="0">
                          <a:ln>
                            <a:noFill/>
                          </a:ln>
                          <a:solidFill>
                            <a:srgbClr val="311D15"/>
                          </a:solidFill>
                          <a:effectLst/>
                          <a:latin typeface="Times New Roman" panose="02020603050405020304" pitchFamily="18" charset="0"/>
                          <a:cs typeface="Times New Roman" panose="02020603050405020304" pitchFamily="18" charset="0"/>
                        </a:rPr>
                        <a:t>Вы осуществляете функции </a:t>
                      </a:r>
                      <a:r>
                        <a:rPr kumimoji="0" lang="ru-RU" sz="1800" b="0" i="0" u="none" strike="noStrike" kern="1200" cap="none" normalizeH="0" baseline="0" dirty="0" smtClean="0">
                          <a:ln>
                            <a:noFill/>
                          </a:ln>
                          <a:solidFill>
                            <a:srgbClr val="311D15"/>
                          </a:solidFill>
                          <a:effectLst/>
                          <a:latin typeface="Times New Roman" panose="02020603050405020304" pitchFamily="18" charset="0"/>
                          <a:ea typeface="+mn-ea"/>
                          <a:cs typeface="Times New Roman" panose="02020603050405020304" pitchFamily="18" charset="0"/>
                        </a:rPr>
                        <a:t>государственного </a:t>
                      </a:r>
                      <a:r>
                        <a:rPr kumimoji="0" lang="ru-RU" sz="1800" b="0" i="0" u="none" strike="noStrike" cap="none" normalizeH="0" baseline="0" dirty="0" smtClean="0">
                          <a:ln>
                            <a:noFill/>
                          </a:ln>
                          <a:solidFill>
                            <a:srgbClr val="311D15"/>
                          </a:solidFill>
                          <a:effectLst/>
                          <a:latin typeface="Times New Roman" panose="02020603050405020304" pitchFamily="18" charset="0"/>
                          <a:cs typeface="Times New Roman" panose="02020603050405020304" pitchFamily="18" charset="0"/>
                        </a:rPr>
                        <a:t>управления в отношении организации, с которой у Ваших родственников и (или) лиц, с которыми Вас связывает личная заинтересованность, заключен трудовой договор или гражданско-правовой договор на оказание оплачиваемых услуг?</a:t>
                      </a:r>
                    </a:p>
                  </a:txBody>
                  <a:tcPr marL="68581" marR="6858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defTabSz="455613">
                        <a:spcBef>
                          <a:spcPct val="20000"/>
                        </a:spcBef>
                        <a:buFont typeface="Arial" panose="020B0604020202020204" pitchFamily="34" charset="0"/>
                        <a:defRPr sz="1200" b="1">
                          <a:solidFill>
                            <a:schemeClr val="accent1"/>
                          </a:solidFill>
                          <a:latin typeface="Arial" panose="020B0604020202020204" pitchFamily="34" charset="0"/>
                        </a:defRPr>
                      </a:lvl1pPr>
                      <a:lvl2pPr defTabSz="455613">
                        <a:spcBef>
                          <a:spcPct val="20000"/>
                        </a:spcBef>
                        <a:buFont typeface="Arial" panose="020B0604020202020204" pitchFamily="34" charset="0"/>
                        <a:defRPr sz="1200">
                          <a:solidFill>
                            <a:srgbClr val="000000"/>
                          </a:solidFill>
                          <a:latin typeface="Arial" panose="020B0604020202020204" pitchFamily="34" charset="0"/>
                        </a:defRPr>
                      </a:lvl2pPr>
                      <a:lvl3pPr defTabSz="455613">
                        <a:spcBef>
                          <a:spcPct val="20000"/>
                        </a:spcBef>
                        <a:buFont typeface="Arial" panose="020B0604020202020204" pitchFamily="34" charset="0"/>
                        <a:defRPr sz="900" b="1">
                          <a:solidFill>
                            <a:schemeClr val="accent1"/>
                          </a:solidFill>
                          <a:latin typeface="Arial" panose="020B0604020202020204" pitchFamily="34" charset="0"/>
                        </a:defRPr>
                      </a:lvl3pPr>
                      <a:lvl4pPr defTabSz="455613">
                        <a:spcBef>
                          <a:spcPct val="20000"/>
                        </a:spcBef>
                        <a:buFont typeface="Arial" panose="020B0604020202020204" pitchFamily="34" charset="0"/>
                        <a:defRPr sz="900">
                          <a:solidFill>
                            <a:srgbClr val="000000"/>
                          </a:solidFill>
                          <a:latin typeface="Arial" panose="020B0604020202020204" pitchFamily="34" charset="0"/>
                        </a:defRPr>
                      </a:lvl4pPr>
                      <a:lvl5pPr defTabSz="455613">
                        <a:spcBef>
                          <a:spcPct val="20000"/>
                        </a:spcBef>
                        <a:buFont typeface="Arial" panose="020B0604020202020204" pitchFamily="34" charset="0"/>
                        <a:defRPr sz="700">
                          <a:solidFill>
                            <a:srgbClr val="000000"/>
                          </a:solidFill>
                          <a:latin typeface="Arial" panose="020B0604020202020204" pitchFamily="34" charset="0"/>
                        </a:defRPr>
                      </a:lvl5pPr>
                      <a:lvl6pPr marL="22844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6pPr>
                      <a:lvl7pPr marL="27416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7pPr>
                      <a:lvl8pPr marL="31988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8pPr>
                      <a:lvl9pPr marL="36560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9pPr>
                    </a:lstStyle>
                    <a:p>
                      <a:pPr marL="0" marR="0" lvl="0" indent="0" algn="l" defTabSz="455613"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defTabSz="455613">
                        <a:spcBef>
                          <a:spcPct val="20000"/>
                        </a:spcBef>
                        <a:buFont typeface="Arial" panose="020B0604020202020204" pitchFamily="34" charset="0"/>
                        <a:defRPr sz="1200" b="1">
                          <a:solidFill>
                            <a:schemeClr val="accent1"/>
                          </a:solidFill>
                          <a:latin typeface="Arial" panose="020B0604020202020204" pitchFamily="34" charset="0"/>
                        </a:defRPr>
                      </a:lvl1pPr>
                      <a:lvl2pPr defTabSz="455613">
                        <a:spcBef>
                          <a:spcPct val="20000"/>
                        </a:spcBef>
                        <a:buFont typeface="Arial" panose="020B0604020202020204" pitchFamily="34" charset="0"/>
                        <a:defRPr sz="1200">
                          <a:solidFill>
                            <a:srgbClr val="000000"/>
                          </a:solidFill>
                          <a:latin typeface="Arial" panose="020B0604020202020204" pitchFamily="34" charset="0"/>
                        </a:defRPr>
                      </a:lvl2pPr>
                      <a:lvl3pPr defTabSz="455613">
                        <a:spcBef>
                          <a:spcPct val="20000"/>
                        </a:spcBef>
                        <a:buFont typeface="Arial" panose="020B0604020202020204" pitchFamily="34" charset="0"/>
                        <a:defRPr sz="900" b="1">
                          <a:solidFill>
                            <a:schemeClr val="accent1"/>
                          </a:solidFill>
                          <a:latin typeface="Arial" panose="020B0604020202020204" pitchFamily="34" charset="0"/>
                        </a:defRPr>
                      </a:lvl3pPr>
                      <a:lvl4pPr defTabSz="455613">
                        <a:spcBef>
                          <a:spcPct val="20000"/>
                        </a:spcBef>
                        <a:buFont typeface="Arial" panose="020B0604020202020204" pitchFamily="34" charset="0"/>
                        <a:defRPr sz="900">
                          <a:solidFill>
                            <a:srgbClr val="000000"/>
                          </a:solidFill>
                          <a:latin typeface="Arial" panose="020B0604020202020204" pitchFamily="34" charset="0"/>
                        </a:defRPr>
                      </a:lvl4pPr>
                      <a:lvl5pPr defTabSz="455613">
                        <a:spcBef>
                          <a:spcPct val="20000"/>
                        </a:spcBef>
                        <a:buFont typeface="Arial" panose="020B0604020202020204" pitchFamily="34" charset="0"/>
                        <a:defRPr sz="700">
                          <a:solidFill>
                            <a:srgbClr val="000000"/>
                          </a:solidFill>
                          <a:latin typeface="Arial" panose="020B0604020202020204" pitchFamily="34" charset="0"/>
                        </a:defRPr>
                      </a:lvl5pPr>
                      <a:lvl6pPr marL="22844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6pPr>
                      <a:lvl7pPr marL="27416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7pPr>
                      <a:lvl8pPr marL="31988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8pPr>
                      <a:lvl9pPr marL="36560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9pPr>
                    </a:lstStyle>
                    <a:p>
                      <a:pPr marL="0" marR="0" lvl="0" indent="0" algn="l" defTabSz="455613"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9471">
                <a:tc>
                  <a:txBody>
                    <a:bodyPr/>
                    <a:lstStyle>
                      <a:lvl1pPr defTabSz="455613">
                        <a:spcBef>
                          <a:spcPct val="20000"/>
                        </a:spcBef>
                        <a:buFont typeface="Arial" panose="020B0604020202020204" pitchFamily="34" charset="0"/>
                        <a:defRPr sz="1200" b="1">
                          <a:solidFill>
                            <a:schemeClr val="accent1"/>
                          </a:solidFill>
                          <a:latin typeface="Arial" panose="020B0604020202020204" pitchFamily="34" charset="0"/>
                        </a:defRPr>
                      </a:lvl1pPr>
                      <a:lvl2pPr defTabSz="455613">
                        <a:spcBef>
                          <a:spcPct val="20000"/>
                        </a:spcBef>
                        <a:buFont typeface="Arial" panose="020B0604020202020204" pitchFamily="34" charset="0"/>
                        <a:defRPr sz="1200">
                          <a:solidFill>
                            <a:srgbClr val="000000"/>
                          </a:solidFill>
                          <a:latin typeface="Arial" panose="020B0604020202020204" pitchFamily="34" charset="0"/>
                        </a:defRPr>
                      </a:lvl2pPr>
                      <a:lvl3pPr defTabSz="455613">
                        <a:spcBef>
                          <a:spcPct val="20000"/>
                        </a:spcBef>
                        <a:buFont typeface="Arial" panose="020B0604020202020204" pitchFamily="34" charset="0"/>
                        <a:defRPr sz="900" b="1">
                          <a:solidFill>
                            <a:schemeClr val="accent1"/>
                          </a:solidFill>
                          <a:latin typeface="Arial" panose="020B0604020202020204" pitchFamily="34" charset="0"/>
                        </a:defRPr>
                      </a:lvl3pPr>
                      <a:lvl4pPr defTabSz="455613">
                        <a:spcBef>
                          <a:spcPct val="20000"/>
                        </a:spcBef>
                        <a:buFont typeface="Arial" panose="020B0604020202020204" pitchFamily="34" charset="0"/>
                        <a:defRPr sz="900">
                          <a:solidFill>
                            <a:srgbClr val="000000"/>
                          </a:solidFill>
                          <a:latin typeface="Arial" panose="020B0604020202020204" pitchFamily="34" charset="0"/>
                        </a:defRPr>
                      </a:lvl4pPr>
                      <a:lvl5pPr defTabSz="455613">
                        <a:spcBef>
                          <a:spcPct val="20000"/>
                        </a:spcBef>
                        <a:buFont typeface="Arial" panose="020B0604020202020204" pitchFamily="34" charset="0"/>
                        <a:defRPr sz="700">
                          <a:solidFill>
                            <a:srgbClr val="000000"/>
                          </a:solidFill>
                          <a:latin typeface="Arial" panose="020B0604020202020204" pitchFamily="34" charset="0"/>
                        </a:defRPr>
                      </a:lvl5pPr>
                      <a:lvl6pPr marL="22844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6pPr>
                      <a:lvl7pPr marL="27416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7pPr>
                      <a:lvl8pPr marL="31988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8pPr>
                      <a:lvl9pPr marL="36560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9pPr>
                    </a:lstStyle>
                    <a:p>
                      <a:pPr marL="0" marR="0" lvl="0" indent="0" algn="just" defTabSz="455613" rtl="0" eaLnBrk="1" fontAlgn="base" latinLnBrk="0" hangingPunct="1">
                        <a:lnSpc>
                          <a:spcPct val="100000"/>
                        </a:lnSpc>
                        <a:spcBef>
                          <a:spcPct val="0"/>
                        </a:spcBef>
                        <a:spcAft>
                          <a:spcPts val="475"/>
                        </a:spcAft>
                        <a:buClrTx/>
                        <a:buSzTx/>
                        <a:buFontTx/>
                        <a:buNone/>
                        <a:tabLst/>
                      </a:pPr>
                      <a:r>
                        <a:rPr kumimoji="0" lang="ru-RU" sz="1800" b="0" i="0" u="none" strike="noStrike" cap="none" normalizeH="0" baseline="0" dirty="0" smtClean="0">
                          <a:ln>
                            <a:noFill/>
                          </a:ln>
                          <a:solidFill>
                            <a:srgbClr val="311D15"/>
                          </a:solidFill>
                          <a:effectLst/>
                          <a:latin typeface="Times New Roman" panose="02020603050405020304" pitchFamily="18" charset="0"/>
                          <a:cs typeface="Times New Roman" panose="02020603050405020304" pitchFamily="18" charset="0"/>
                        </a:rPr>
                        <a:t>Вы, Ваши родственники и (или) лица, с которыми Вас связывает личная заинтересованность, осуществляете оплачиваемую деятельность в организации, оказывающей платные услуги какой-либо организации, в отношении которой Вы осуществляете функции </a:t>
                      </a:r>
                      <a:r>
                        <a:rPr kumimoji="0" lang="ru-RU" sz="1800" b="0" i="0" u="none" strike="noStrike" kern="1200" cap="none" normalizeH="0" baseline="0" dirty="0" smtClean="0">
                          <a:ln>
                            <a:noFill/>
                          </a:ln>
                          <a:solidFill>
                            <a:srgbClr val="311D15"/>
                          </a:solidFill>
                          <a:effectLst/>
                          <a:latin typeface="Times New Roman" panose="02020603050405020304" pitchFamily="18" charset="0"/>
                          <a:ea typeface="+mn-ea"/>
                          <a:cs typeface="Times New Roman" panose="02020603050405020304" pitchFamily="18" charset="0"/>
                        </a:rPr>
                        <a:t>государственного </a:t>
                      </a:r>
                      <a:r>
                        <a:rPr kumimoji="0" lang="ru-RU" sz="1800" b="0" i="0" u="none" strike="noStrike" cap="none" normalizeH="0" baseline="0" dirty="0" smtClean="0">
                          <a:ln>
                            <a:noFill/>
                          </a:ln>
                          <a:solidFill>
                            <a:srgbClr val="311D15"/>
                          </a:solidFill>
                          <a:effectLst/>
                          <a:latin typeface="Times New Roman" panose="02020603050405020304" pitchFamily="18" charset="0"/>
                          <a:cs typeface="Times New Roman" panose="02020603050405020304" pitchFamily="18" charset="0"/>
                        </a:rPr>
                        <a:t>управления?</a:t>
                      </a:r>
                    </a:p>
                  </a:txBody>
                  <a:tcPr marL="68581" marR="6858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r>
              <a:tr h="564736">
                <a:tc>
                  <a:txBody>
                    <a:bodyPr/>
                    <a:lstStyle>
                      <a:lvl1pPr defTabSz="455613">
                        <a:spcBef>
                          <a:spcPct val="20000"/>
                        </a:spcBef>
                        <a:buFont typeface="Arial" panose="020B0604020202020204" pitchFamily="34" charset="0"/>
                        <a:defRPr sz="1200" b="1">
                          <a:solidFill>
                            <a:schemeClr val="accent1"/>
                          </a:solidFill>
                          <a:latin typeface="Arial" panose="020B0604020202020204" pitchFamily="34" charset="0"/>
                        </a:defRPr>
                      </a:lvl1pPr>
                      <a:lvl2pPr defTabSz="455613">
                        <a:spcBef>
                          <a:spcPct val="20000"/>
                        </a:spcBef>
                        <a:buFont typeface="Arial" panose="020B0604020202020204" pitchFamily="34" charset="0"/>
                        <a:defRPr sz="1200">
                          <a:solidFill>
                            <a:srgbClr val="000000"/>
                          </a:solidFill>
                          <a:latin typeface="Arial" panose="020B0604020202020204" pitchFamily="34" charset="0"/>
                        </a:defRPr>
                      </a:lvl2pPr>
                      <a:lvl3pPr defTabSz="455613">
                        <a:spcBef>
                          <a:spcPct val="20000"/>
                        </a:spcBef>
                        <a:buFont typeface="Arial" panose="020B0604020202020204" pitchFamily="34" charset="0"/>
                        <a:defRPr sz="900" b="1">
                          <a:solidFill>
                            <a:schemeClr val="accent1"/>
                          </a:solidFill>
                          <a:latin typeface="Arial" panose="020B0604020202020204" pitchFamily="34" charset="0"/>
                        </a:defRPr>
                      </a:lvl3pPr>
                      <a:lvl4pPr defTabSz="455613">
                        <a:spcBef>
                          <a:spcPct val="20000"/>
                        </a:spcBef>
                        <a:buFont typeface="Arial" panose="020B0604020202020204" pitchFamily="34" charset="0"/>
                        <a:defRPr sz="900">
                          <a:solidFill>
                            <a:srgbClr val="000000"/>
                          </a:solidFill>
                          <a:latin typeface="Arial" panose="020B0604020202020204" pitchFamily="34" charset="0"/>
                        </a:defRPr>
                      </a:lvl4pPr>
                      <a:lvl5pPr defTabSz="455613">
                        <a:spcBef>
                          <a:spcPct val="20000"/>
                        </a:spcBef>
                        <a:buFont typeface="Arial" panose="020B0604020202020204" pitchFamily="34" charset="0"/>
                        <a:defRPr sz="700">
                          <a:solidFill>
                            <a:srgbClr val="000000"/>
                          </a:solidFill>
                          <a:latin typeface="Arial" panose="020B0604020202020204" pitchFamily="34" charset="0"/>
                        </a:defRPr>
                      </a:lvl5pPr>
                      <a:lvl6pPr marL="22844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6pPr>
                      <a:lvl7pPr marL="27416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7pPr>
                      <a:lvl8pPr marL="31988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8pPr>
                      <a:lvl9pPr marL="36560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9pPr>
                    </a:lstStyle>
                    <a:p>
                      <a:pPr marL="0" marR="0" lvl="0" indent="0" algn="just" defTabSz="455613" rtl="0" eaLnBrk="1" fontAlgn="base" latinLnBrk="0" hangingPunct="1">
                        <a:lnSpc>
                          <a:spcPct val="100000"/>
                        </a:lnSpc>
                        <a:spcBef>
                          <a:spcPct val="0"/>
                        </a:spcBef>
                        <a:spcAft>
                          <a:spcPts val="475"/>
                        </a:spcAft>
                        <a:buClrTx/>
                        <a:buSzTx/>
                        <a:buFontTx/>
                        <a:buNone/>
                        <a:tabLst/>
                      </a:pPr>
                      <a:r>
                        <a:rPr kumimoji="0" lang="ru-RU" sz="1800" b="0" i="0" u="none" strike="noStrike" cap="none" normalizeH="0" baseline="0" dirty="0" smtClean="0">
                          <a:ln>
                            <a:noFill/>
                          </a:ln>
                          <a:solidFill>
                            <a:srgbClr val="311D15"/>
                          </a:solidFill>
                          <a:effectLst/>
                          <a:latin typeface="Times New Roman" panose="02020603050405020304" pitchFamily="18" charset="0"/>
                          <a:cs typeface="Times New Roman" panose="02020603050405020304" pitchFamily="18" charset="0"/>
                        </a:rPr>
                        <a:t>Вы участвуете на платной основе в выполнении работы, заказчиком которой является орган, в котором Вы замещаете должность?</a:t>
                      </a:r>
                      <a:endParaRPr kumimoji="0" lang="ru-RU" sz="1800" b="0" i="0" u="none" strike="noStrike" cap="none" normalizeH="0" baseline="0" dirty="0" smtClean="0">
                        <a:ln>
                          <a:noFill/>
                        </a:ln>
                        <a:solidFill>
                          <a:srgbClr val="311D15"/>
                        </a:solidFill>
                        <a:effectLst/>
                        <a:latin typeface="Arial" panose="020B0604020202020204" pitchFamily="34" charset="0"/>
                        <a:cs typeface="Times New Roman" panose="02020603050405020304" pitchFamily="18" charset="0"/>
                      </a:endParaRPr>
                    </a:p>
                  </a:txBody>
                  <a:tcPr marL="68581" marR="6858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5613">
                        <a:spcBef>
                          <a:spcPct val="20000"/>
                        </a:spcBef>
                        <a:buFont typeface="Arial" panose="020B0604020202020204" pitchFamily="34" charset="0"/>
                        <a:defRPr sz="1200" b="1">
                          <a:solidFill>
                            <a:schemeClr val="accent1"/>
                          </a:solidFill>
                          <a:latin typeface="Arial" panose="020B0604020202020204" pitchFamily="34" charset="0"/>
                        </a:defRPr>
                      </a:lvl1pPr>
                      <a:lvl2pPr defTabSz="455613">
                        <a:spcBef>
                          <a:spcPct val="20000"/>
                        </a:spcBef>
                        <a:buFont typeface="Arial" panose="020B0604020202020204" pitchFamily="34" charset="0"/>
                        <a:defRPr sz="1200">
                          <a:solidFill>
                            <a:srgbClr val="000000"/>
                          </a:solidFill>
                          <a:latin typeface="Arial" panose="020B0604020202020204" pitchFamily="34" charset="0"/>
                        </a:defRPr>
                      </a:lvl2pPr>
                      <a:lvl3pPr defTabSz="455613">
                        <a:spcBef>
                          <a:spcPct val="20000"/>
                        </a:spcBef>
                        <a:buFont typeface="Arial" panose="020B0604020202020204" pitchFamily="34" charset="0"/>
                        <a:defRPr sz="900" b="1">
                          <a:solidFill>
                            <a:schemeClr val="accent1"/>
                          </a:solidFill>
                          <a:latin typeface="Arial" panose="020B0604020202020204" pitchFamily="34" charset="0"/>
                        </a:defRPr>
                      </a:lvl3pPr>
                      <a:lvl4pPr defTabSz="455613">
                        <a:spcBef>
                          <a:spcPct val="20000"/>
                        </a:spcBef>
                        <a:buFont typeface="Arial" panose="020B0604020202020204" pitchFamily="34" charset="0"/>
                        <a:defRPr sz="900">
                          <a:solidFill>
                            <a:srgbClr val="000000"/>
                          </a:solidFill>
                          <a:latin typeface="Arial" panose="020B0604020202020204" pitchFamily="34" charset="0"/>
                        </a:defRPr>
                      </a:lvl4pPr>
                      <a:lvl5pPr defTabSz="455613">
                        <a:spcBef>
                          <a:spcPct val="20000"/>
                        </a:spcBef>
                        <a:buFont typeface="Arial" panose="020B0604020202020204" pitchFamily="34" charset="0"/>
                        <a:defRPr sz="700">
                          <a:solidFill>
                            <a:srgbClr val="000000"/>
                          </a:solidFill>
                          <a:latin typeface="Arial" panose="020B0604020202020204" pitchFamily="34" charset="0"/>
                        </a:defRPr>
                      </a:lvl5pPr>
                      <a:lvl6pPr marL="22844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6pPr>
                      <a:lvl7pPr marL="27416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7pPr>
                      <a:lvl8pPr marL="31988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8pPr>
                      <a:lvl9pPr marL="36560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9pPr>
                    </a:lstStyle>
                    <a:p>
                      <a:pPr marL="0" marR="0" lvl="0" indent="0" algn="l" defTabSz="455613"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5613">
                        <a:spcBef>
                          <a:spcPct val="20000"/>
                        </a:spcBef>
                        <a:buFont typeface="Arial" panose="020B0604020202020204" pitchFamily="34" charset="0"/>
                        <a:defRPr sz="1200" b="1">
                          <a:solidFill>
                            <a:schemeClr val="accent1"/>
                          </a:solidFill>
                          <a:latin typeface="Arial" panose="020B0604020202020204" pitchFamily="34" charset="0"/>
                        </a:defRPr>
                      </a:lvl1pPr>
                      <a:lvl2pPr defTabSz="455613">
                        <a:spcBef>
                          <a:spcPct val="20000"/>
                        </a:spcBef>
                        <a:buFont typeface="Arial" panose="020B0604020202020204" pitchFamily="34" charset="0"/>
                        <a:defRPr sz="1200">
                          <a:solidFill>
                            <a:srgbClr val="000000"/>
                          </a:solidFill>
                          <a:latin typeface="Arial" panose="020B0604020202020204" pitchFamily="34" charset="0"/>
                        </a:defRPr>
                      </a:lvl2pPr>
                      <a:lvl3pPr defTabSz="455613">
                        <a:spcBef>
                          <a:spcPct val="20000"/>
                        </a:spcBef>
                        <a:buFont typeface="Arial" panose="020B0604020202020204" pitchFamily="34" charset="0"/>
                        <a:defRPr sz="900" b="1">
                          <a:solidFill>
                            <a:schemeClr val="accent1"/>
                          </a:solidFill>
                          <a:latin typeface="Arial" panose="020B0604020202020204" pitchFamily="34" charset="0"/>
                        </a:defRPr>
                      </a:lvl3pPr>
                      <a:lvl4pPr defTabSz="455613">
                        <a:spcBef>
                          <a:spcPct val="20000"/>
                        </a:spcBef>
                        <a:buFont typeface="Arial" panose="020B0604020202020204" pitchFamily="34" charset="0"/>
                        <a:defRPr sz="900">
                          <a:solidFill>
                            <a:srgbClr val="000000"/>
                          </a:solidFill>
                          <a:latin typeface="Arial" panose="020B0604020202020204" pitchFamily="34" charset="0"/>
                        </a:defRPr>
                      </a:lvl4pPr>
                      <a:lvl5pPr defTabSz="455613">
                        <a:spcBef>
                          <a:spcPct val="20000"/>
                        </a:spcBef>
                        <a:buFont typeface="Arial" panose="020B0604020202020204" pitchFamily="34" charset="0"/>
                        <a:defRPr sz="700">
                          <a:solidFill>
                            <a:srgbClr val="000000"/>
                          </a:solidFill>
                          <a:latin typeface="Arial" panose="020B0604020202020204" pitchFamily="34" charset="0"/>
                        </a:defRPr>
                      </a:lvl5pPr>
                      <a:lvl6pPr marL="22844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6pPr>
                      <a:lvl7pPr marL="27416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7pPr>
                      <a:lvl8pPr marL="31988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8pPr>
                      <a:lvl9pPr marL="3656013" indent="1588" defTabSz="455613" eaLnBrk="0" fontAlgn="base" hangingPunct="0">
                        <a:spcBef>
                          <a:spcPct val="20000"/>
                        </a:spcBef>
                        <a:spcAft>
                          <a:spcPct val="0"/>
                        </a:spcAft>
                        <a:buFont typeface="Arial" panose="020B0604020202020204" pitchFamily="34" charset="0"/>
                        <a:defRPr sz="700">
                          <a:solidFill>
                            <a:srgbClr val="000000"/>
                          </a:solidFill>
                          <a:latin typeface="Arial" panose="020B0604020202020204" pitchFamily="34" charset="0"/>
                        </a:defRPr>
                      </a:lvl9pPr>
                    </a:lstStyle>
                    <a:p>
                      <a:pPr marL="0" marR="0" lvl="0" indent="0" algn="l" defTabSz="455613"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41" marR="91441"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05807587"/>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a:bodyPr>
          <a:lstStyle/>
          <a:p>
            <a:pPr>
              <a:spcBef>
                <a:spcPts val="600"/>
              </a:spcBef>
              <a:defRPr/>
            </a:pPr>
            <a:r>
              <a:rPr lang="ru-RU" b="1" dirty="0" smtClean="0">
                <a:latin typeface="Arial" panose="020B0604020202020204" pitchFamily="34" charset="0"/>
                <a:cs typeface="Arial" panose="020B0604020202020204" pitchFamily="34" charset="0"/>
                <a:sym typeface="Wingdings" panose="05000000000000000000" pitchFamily="2" charset="2"/>
              </a:rPr>
              <a:t>Обеспечение </a:t>
            </a:r>
            <a:r>
              <a:rPr lang="ru-RU" b="1" dirty="0">
                <a:latin typeface="Arial" panose="020B0604020202020204" pitchFamily="34" charset="0"/>
                <a:cs typeface="Arial" panose="020B0604020202020204" pitchFamily="34" charset="0"/>
                <a:sym typeface="Wingdings" panose="05000000000000000000" pitchFamily="2" charset="2"/>
              </a:rPr>
              <a:t>открытости, доступности для населения деятельности </a:t>
            </a:r>
            <a:r>
              <a:rPr lang="ru-RU" b="1" dirty="0" smtClean="0">
                <a:latin typeface="Arial" panose="020B0604020202020204" pitchFamily="34" charset="0"/>
                <a:cs typeface="Arial" panose="020B0604020202020204" pitchFamily="34" charset="0"/>
                <a:sym typeface="Wingdings" panose="05000000000000000000" pitchFamily="2" charset="2"/>
              </a:rPr>
              <a:t>органов и учреждений, </a:t>
            </a:r>
            <a:r>
              <a:rPr lang="ru-RU" b="1" dirty="0">
                <a:latin typeface="Arial" panose="020B0604020202020204" pitchFamily="34" charset="0"/>
                <a:cs typeface="Arial" panose="020B0604020202020204" pitchFamily="34" charset="0"/>
                <a:sym typeface="Wingdings" panose="05000000000000000000" pitchFamily="2" charset="2"/>
              </a:rPr>
              <a:t>укрепления их связи с гражданским </a:t>
            </a:r>
            <a:r>
              <a:rPr lang="ru-RU" b="1" dirty="0" smtClean="0">
                <a:latin typeface="Arial" panose="020B0604020202020204" pitchFamily="34" charset="0"/>
                <a:cs typeface="Arial" panose="020B0604020202020204" pitchFamily="34" charset="0"/>
                <a:sym typeface="Wingdings" panose="05000000000000000000" pitchFamily="2" charset="2"/>
              </a:rPr>
              <a:t>обществом </a:t>
            </a:r>
            <a:r>
              <a:rPr lang="ru-RU" dirty="0">
                <a:latin typeface="Arial" panose="020B0604020202020204" pitchFamily="34" charset="0"/>
                <a:cs typeface="Arial" panose="020B0604020202020204" pitchFamily="34" charset="0"/>
                <a:sym typeface="Wingdings" panose="05000000000000000000" pitchFamily="2" charset="2"/>
              </a:rPr>
              <a:t>– </a:t>
            </a:r>
            <a:r>
              <a:rPr lang="ru-RU"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что делать: </a:t>
            </a:r>
            <a:r>
              <a:rPr lang="ru-RU" dirty="0" smtClean="0">
                <a:latin typeface="Arial" panose="020B0604020202020204" pitchFamily="34" charset="0"/>
                <a:cs typeface="Arial" panose="020B0604020202020204" pitchFamily="34" charset="0"/>
                <a:sym typeface="Wingdings" panose="05000000000000000000" pitchFamily="2" charset="2"/>
              </a:rPr>
              <a:t>наполнение </a:t>
            </a:r>
            <a:r>
              <a:rPr lang="ru-RU" dirty="0">
                <a:latin typeface="Arial" panose="020B0604020202020204" pitchFamily="34" charset="0"/>
                <a:cs typeface="Arial" panose="020B0604020202020204" pitchFamily="34" charset="0"/>
                <a:sym typeface="Wingdings" panose="05000000000000000000" pitchFamily="2" charset="2"/>
              </a:rPr>
              <a:t>раздела «Противодействие коррупции» </a:t>
            </a:r>
            <a:r>
              <a:rPr lang="ru-RU" dirty="0" smtClean="0">
                <a:latin typeface="Arial" panose="020B0604020202020204" pitchFamily="34" charset="0"/>
                <a:cs typeface="Arial" panose="020B0604020202020204" pitchFamily="34" charset="0"/>
                <a:sym typeface="Wingdings" panose="05000000000000000000" pitchFamily="2" charset="2"/>
              </a:rPr>
              <a:t>на </a:t>
            </a:r>
            <a:r>
              <a:rPr lang="ru-RU" dirty="0">
                <a:latin typeface="Arial" panose="020B0604020202020204" pitchFamily="34" charset="0"/>
                <a:cs typeface="Arial" panose="020B0604020202020204" pitchFamily="34" charset="0"/>
                <a:sym typeface="Wingdings" panose="05000000000000000000" pitchFamily="2" charset="2"/>
              </a:rPr>
              <a:t>официальных сайтах, </a:t>
            </a:r>
            <a:r>
              <a:rPr lang="ru-RU" dirty="0" smtClean="0">
                <a:latin typeface="Arial" panose="020B0604020202020204" pitchFamily="34" charset="0"/>
                <a:cs typeface="Arial" panose="020B0604020202020204" pitchFamily="34" charset="0"/>
                <a:sym typeface="Wingdings" panose="05000000000000000000" pitchFamily="2" charset="2"/>
              </a:rPr>
              <a:t>«телефоны </a:t>
            </a:r>
            <a:r>
              <a:rPr lang="ru-RU" dirty="0">
                <a:latin typeface="Arial" panose="020B0604020202020204" pitchFamily="34" charset="0"/>
                <a:cs typeface="Arial" panose="020B0604020202020204" pitchFamily="34" charset="0"/>
                <a:sym typeface="Wingdings" panose="05000000000000000000" pitchFamily="2" charset="2"/>
              </a:rPr>
              <a:t>доверия», «горячие линии», «интернет-приемные</a:t>
            </a:r>
            <a:r>
              <a:rPr lang="ru-RU" dirty="0" smtClean="0">
                <a:latin typeface="Arial" panose="020B0604020202020204" pitchFamily="34" charset="0"/>
                <a:cs typeface="Arial" panose="020B0604020202020204" pitchFamily="34" charset="0"/>
                <a:sym typeface="Wingdings" panose="05000000000000000000" pitchFamily="2" charset="2"/>
              </a:rPr>
              <a:t>», </a:t>
            </a:r>
            <a:r>
              <a:rPr lang="ru-RU" dirty="0">
                <a:latin typeface="Arial" panose="020B0604020202020204" pitchFamily="34" charset="0"/>
                <a:cs typeface="Arial" panose="020B0604020202020204" pitchFamily="34" charset="0"/>
                <a:sym typeface="Wingdings" panose="05000000000000000000" pitchFamily="2" charset="2"/>
              </a:rPr>
              <a:t>статьи и ролики в </a:t>
            </a:r>
            <a:r>
              <a:rPr lang="ru-RU" dirty="0" smtClean="0">
                <a:latin typeface="Arial" panose="020B0604020202020204" pitchFamily="34" charset="0"/>
                <a:cs typeface="Arial" panose="020B0604020202020204" pitchFamily="34" charset="0"/>
                <a:sym typeface="Wingdings" panose="05000000000000000000" pitchFamily="2" charset="2"/>
              </a:rPr>
              <a:t>СМИ, </a:t>
            </a:r>
            <a:r>
              <a:rPr lang="ru-RU" dirty="0">
                <a:latin typeface="Arial" panose="020B0604020202020204" pitchFamily="34" charset="0"/>
                <a:cs typeface="Arial" panose="020B0604020202020204" pitchFamily="34" charset="0"/>
                <a:sym typeface="Wingdings" panose="05000000000000000000" pitchFamily="2" charset="2"/>
              </a:rPr>
              <a:t>печатная агитация (стенды, плакаты и т.п</a:t>
            </a:r>
            <a:r>
              <a:rPr lang="ru-RU" dirty="0" smtClean="0">
                <a:latin typeface="Arial" panose="020B0604020202020204" pitchFamily="34" charset="0"/>
                <a:cs typeface="Arial" panose="020B0604020202020204" pitchFamily="34" charset="0"/>
                <a:sym typeface="Wingdings" panose="05000000000000000000" pitchFamily="2" charset="2"/>
              </a:rPr>
              <a:t>.)</a:t>
            </a: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Основные направления плана</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2266937"/>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6255" y="1330036"/>
            <a:ext cx="11875324" cy="5427024"/>
          </a:xfrm>
        </p:spPr>
        <p:txBody>
          <a:bodyPr>
            <a:noAutofit/>
          </a:bodyPr>
          <a:lstStyle/>
          <a:p>
            <a:pPr marL="0" indent="0">
              <a:spcBef>
                <a:spcPts val="600"/>
              </a:spcBef>
              <a:buNone/>
              <a:defRPr/>
            </a:pPr>
            <a:r>
              <a:rPr lang="ru-RU" sz="2400" dirty="0">
                <a:latin typeface="Arial" panose="020B0604020202020204" pitchFamily="34" charset="0"/>
                <a:cs typeface="Arial" panose="020B0604020202020204" pitchFamily="34" charset="0"/>
              </a:rPr>
              <a:t>рассмотрение обращений физических и юридических лиц, свидетельствующих о наличии в администрации, муниципальных учреждениях и предприятиях города Владивостока причин и условий, способствующих возникновению коррупционных проявлений;</a:t>
            </a:r>
          </a:p>
          <a:p>
            <a:pPr marL="0" indent="0">
              <a:spcBef>
                <a:spcPts val="600"/>
              </a:spcBef>
              <a:buNone/>
              <a:defRPr/>
            </a:pPr>
            <a:r>
              <a:rPr lang="ru-RU" sz="2400" dirty="0">
                <a:latin typeface="Arial" panose="020B0604020202020204" pitchFamily="34" charset="0"/>
                <a:cs typeface="Arial" panose="020B0604020202020204" pitchFamily="34" charset="0"/>
              </a:rPr>
              <a:t>организация и проведение мероприятий, посвященных вопросам противодействия коррупции;</a:t>
            </a:r>
          </a:p>
          <a:p>
            <a:pPr marL="0" indent="0">
              <a:spcBef>
                <a:spcPts val="600"/>
              </a:spcBef>
              <a:buNone/>
              <a:defRPr/>
            </a:pPr>
            <a:r>
              <a:rPr lang="ru-RU" sz="2400" dirty="0">
                <a:latin typeface="Arial" panose="020B0604020202020204" pitchFamily="34" charset="0"/>
                <a:cs typeface="Arial" panose="020B0604020202020204" pitchFamily="34" charset="0"/>
              </a:rPr>
              <a:t>проведение опросов об оценке уровня коррупции и эффективности принимаемых антикоррупционных мер;</a:t>
            </a:r>
          </a:p>
          <a:p>
            <a:pPr marL="0" indent="0">
              <a:spcBef>
                <a:spcPts val="600"/>
              </a:spcBef>
              <a:buNone/>
              <a:defRPr/>
            </a:pPr>
            <a:r>
              <a:rPr lang="ru-RU" sz="2400" dirty="0">
                <a:latin typeface="Arial" panose="020B0604020202020204" pitchFamily="34" charset="0"/>
                <a:cs typeface="Arial" panose="020B0604020202020204" pitchFamily="34" charset="0"/>
              </a:rPr>
              <a:t>координация мероприятий, направленных на проведение занятий с обучающимися 10-11 классов муниципальных общеобразовательных учреждений города Владивостока, предусматривающих рассмотрение коррупции как негативного социального явления и изучение основ государственной политики  Российской Федерации в сфере противодействия  коррупции</a:t>
            </a:r>
            <a:r>
              <a:rPr lang="ru-RU" sz="2400" dirty="0" smtClean="0">
                <a:latin typeface="Arial" panose="020B0604020202020204" pitchFamily="34" charset="0"/>
                <a:cs typeface="Arial" panose="020B0604020202020204" pitchFamily="34" charset="0"/>
              </a:rPr>
              <a:t>;</a:t>
            </a:r>
            <a:endParaRPr lang="ru-RU" sz="2400" dirty="0">
              <a:latin typeface="Arial" panose="020B0604020202020204" pitchFamily="34" charset="0"/>
              <a:cs typeface="Arial" panose="020B0604020202020204" pitchFamily="34" charset="0"/>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Примеры мероприятий</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3399042"/>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6255" y="1330036"/>
            <a:ext cx="11875324" cy="5427024"/>
          </a:xfrm>
        </p:spPr>
        <p:txBody>
          <a:bodyPr>
            <a:noAutofit/>
          </a:bodyPr>
          <a:lstStyle/>
          <a:p>
            <a:pPr marL="0" indent="0">
              <a:spcBef>
                <a:spcPts val="600"/>
              </a:spcBef>
              <a:buNone/>
              <a:defRPr/>
            </a:pPr>
            <a:r>
              <a:rPr lang="ru-RU" dirty="0" smtClean="0">
                <a:latin typeface="Arial" panose="020B0604020202020204" pitchFamily="34" charset="0"/>
                <a:cs typeface="Arial" panose="020B0604020202020204" pitchFamily="34" charset="0"/>
              </a:rPr>
              <a:t>участие </a:t>
            </a:r>
            <a:r>
              <a:rPr lang="ru-RU" dirty="0">
                <a:latin typeface="Arial" panose="020B0604020202020204" pitchFamily="34" charset="0"/>
                <a:cs typeface="Arial" panose="020B0604020202020204" pitchFamily="34" charset="0"/>
              </a:rPr>
              <a:t>в организации обучающих занятий для работников муниципальных учреждений и предприятий города Владивостока, предусматривающих изучение законодательства Российской Федерации в сфере противодействия коррупции;</a:t>
            </a:r>
          </a:p>
          <a:p>
            <a:pPr marL="0" indent="0">
              <a:spcBef>
                <a:spcPts val="600"/>
              </a:spcBef>
              <a:buNone/>
              <a:defRPr/>
            </a:pPr>
            <a:r>
              <a:rPr lang="ru-RU" dirty="0">
                <a:latin typeface="Arial" panose="020B0604020202020204" pitchFamily="34" charset="0"/>
                <a:cs typeface="Arial" panose="020B0604020202020204" pitchFamily="34" charset="0"/>
              </a:rPr>
              <a:t>подготовка и организация размещения  публикаций информационного, пропагандистского и профилактического характера по вопросам противодействия коррупции в печатных средствах массовой информации;</a:t>
            </a:r>
          </a:p>
          <a:p>
            <a:pPr marL="0" indent="0">
              <a:spcBef>
                <a:spcPts val="600"/>
              </a:spcBef>
              <a:buNone/>
              <a:defRPr/>
            </a:pPr>
            <a:r>
              <a:rPr lang="ru-RU" dirty="0">
                <a:latin typeface="Arial" panose="020B0604020202020204" pitchFamily="34" charset="0"/>
                <a:cs typeface="Arial" panose="020B0604020202020204" pitchFamily="34" charset="0"/>
              </a:rPr>
              <a:t>проведение антикоррупционной экспертизы проектов нормативных правовых актов главы города Владивостока, администрации при проведении их правовой экспертизы, а также нормативных правовых актов главы города Владивостока, администрации при мониторинге их </a:t>
            </a:r>
            <a:r>
              <a:rPr lang="ru-RU" dirty="0" smtClean="0">
                <a:latin typeface="Arial" panose="020B0604020202020204" pitchFamily="34" charset="0"/>
                <a:cs typeface="Arial" panose="020B0604020202020204" pitchFamily="34" charset="0"/>
              </a:rPr>
              <a:t>применения; </a:t>
            </a: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Примеры мероприятий</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547586"/>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6255" y="1330036"/>
            <a:ext cx="11875324" cy="5427024"/>
          </a:xfrm>
        </p:spPr>
        <p:txBody>
          <a:bodyPr>
            <a:noAutofit/>
          </a:bodyPr>
          <a:lstStyle/>
          <a:p>
            <a:pPr marL="0" indent="0">
              <a:spcBef>
                <a:spcPts val="600"/>
              </a:spcBef>
              <a:buNone/>
              <a:defRPr/>
            </a:pPr>
            <a:r>
              <a:rPr lang="ru-RU" sz="2400" dirty="0">
                <a:latin typeface="Arial" panose="020B0604020202020204" pitchFamily="34" charset="0"/>
                <a:cs typeface="Arial" panose="020B0604020202020204" pitchFamily="34" charset="0"/>
              </a:rPr>
              <a:t>рассмотрение на заседаниях комиссии по противодействию коррупции в администрации города Владивостока вопросов правоприменительной практики по результатам вступивших в законную силу решений судов о признании недействительными ненормативных правовых актов, незаконными действий (бездействия) федеральных органов государственной власти, органов государственной власти субъектов Российской Федерации, органов местного самоуправления, других органов, организаций, наделенных федеральным законом отдельными государственными или иными публичными полномочиями и их должностных лиц в целях выработки и принятия мер по предупреждению и устранению причин выявленных нарушений;</a:t>
            </a:r>
          </a:p>
          <a:p>
            <a:pPr marL="0" indent="0">
              <a:spcBef>
                <a:spcPts val="600"/>
              </a:spcBef>
              <a:buNone/>
              <a:defRPr/>
            </a:pPr>
            <a:r>
              <a:rPr lang="ru-RU" sz="2400" dirty="0">
                <a:latin typeface="Arial" panose="020B0604020202020204" pitchFamily="34" charset="0"/>
                <a:cs typeface="Arial" panose="020B0604020202020204" pitchFamily="34" charset="0"/>
              </a:rPr>
              <a:t>проведение проверок достоверности и полноты представленных муниципальными служащими администрации сведений о своих доходах, об имуществе и обязательствах имущественного характера, а также о доходах, об имуществе и обязательствах имущественного характера своих супруг (супругов) и несовершеннолетних детей;</a:t>
            </a: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Примеры мероприятий</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9497179"/>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6255" y="1330036"/>
            <a:ext cx="11875324" cy="5427024"/>
          </a:xfrm>
        </p:spPr>
        <p:txBody>
          <a:bodyPr>
            <a:noAutofit/>
          </a:bodyPr>
          <a:lstStyle/>
          <a:p>
            <a:pPr marL="0" indent="0">
              <a:spcBef>
                <a:spcPts val="600"/>
              </a:spcBef>
              <a:buNone/>
              <a:defRPr/>
            </a:pPr>
            <a:r>
              <a:rPr lang="ru-RU" sz="2400" dirty="0">
                <a:latin typeface="Arial" panose="020B0604020202020204" pitchFamily="34" charset="0"/>
                <a:cs typeface="Arial" panose="020B0604020202020204" pitchFamily="34" charset="0"/>
              </a:rPr>
              <a:t>организация дополнительного профессионального образования муниципальных служащих администрации, в том числе муниципальных служащих, в должностные обязанности которых входит участие в противодействии коррупции, и муниципальных служащих, впервые поступивших на муниципальную службу для замещения должностей, включенных в перечень, в сфере противодействия коррупции;</a:t>
            </a:r>
          </a:p>
          <a:p>
            <a:pPr marL="0" indent="0">
              <a:spcBef>
                <a:spcPts val="600"/>
              </a:spcBef>
              <a:buNone/>
              <a:defRPr/>
            </a:pPr>
            <a:r>
              <a:rPr lang="ru-RU" sz="2400" dirty="0">
                <a:latin typeface="Arial" panose="020B0604020202020204" pitchFamily="34" charset="0"/>
                <a:cs typeface="Arial" panose="020B0604020202020204" pitchFamily="34" charset="0"/>
              </a:rPr>
              <a:t>проведение проверок сведений, содержащихся в письменных  уведомлениях о фактах склонения к совершению коррупционных правонарушений;</a:t>
            </a:r>
          </a:p>
          <a:p>
            <a:pPr marL="0" indent="0">
              <a:spcBef>
                <a:spcPts val="600"/>
              </a:spcBef>
              <a:buNone/>
              <a:defRPr/>
            </a:pPr>
            <a:r>
              <a:rPr lang="ru-RU" sz="2400" dirty="0">
                <a:latin typeface="Arial" panose="020B0604020202020204" pitchFamily="34" charset="0"/>
                <a:cs typeface="Arial" panose="020B0604020202020204" pitchFamily="34" charset="0"/>
              </a:rPr>
              <a:t>размещение сведений о доходах, расходах, об имуществе и обязательствах имущественного характера, представленных лицом, замещающим должность главы города Владивостока, муниципальными служащими администрации, руководителями муниципальных учреждений города Владивостока на официальном сайте  </a:t>
            </a:r>
            <a:r>
              <a:rPr lang="ru-RU" sz="2400" dirty="0" smtClean="0">
                <a:latin typeface="Arial" panose="020B0604020202020204" pitchFamily="34" charset="0"/>
                <a:cs typeface="Arial" panose="020B0604020202020204" pitchFamily="34" charset="0"/>
              </a:rPr>
              <a:t>администрации.</a:t>
            </a:r>
            <a:endParaRPr lang="ru-RU" sz="2400" dirty="0">
              <a:latin typeface="Arial" panose="020B0604020202020204" pitchFamily="34" charset="0"/>
              <a:cs typeface="Arial" panose="020B0604020202020204" pitchFamily="34" charset="0"/>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Примеры мероприятий</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4462059"/>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6255" y="1330036"/>
            <a:ext cx="11875324" cy="5427024"/>
          </a:xfrm>
        </p:spPr>
        <p:txBody>
          <a:bodyPr>
            <a:noAutofit/>
          </a:bodyPr>
          <a:lstStyle/>
          <a:p>
            <a:pPr>
              <a:spcBef>
                <a:spcPts val="600"/>
              </a:spcBef>
              <a:defRPr/>
            </a:pPr>
            <a:r>
              <a:rPr lang="ru-RU" sz="2200" dirty="0">
                <a:latin typeface="Arial" panose="020B0604020202020204" pitchFamily="34" charset="0"/>
                <a:cs typeface="Arial" panose="020B0604020202020204" pitchFamily="34" charset="0"/>
              </a:rPr>
              <a:t>количество обучающих занятий для работников муниципальных учреждений и предприятий города Владивостока, предусматривающих изучение законодательства Российской Федерации в сфере противодействия коррупции: </a:t>
            </a:r>
            <a:r>
              <a:rPr lang="ru-RU" sz="2200" b="1" dirty="0">
                <a:latin typeface="Arial" panose="020B0604020202020204" pitchFamily="34" charset="0"/>
                <a:cs typeface="Arial" panose="020B0604020202020204" pitchFamily="34" charset="0"/>
              </a:rPr>
              <a:t>с 0 в 2017 году до 100 в 2022 году;</a:t>
            </a:r>
          </a:p>
          <a:p>
            <a:pPr>
              <a:spcBef>
                <a:spcPts val="600"/>
              </a:spcBef>
              <a:defRPr/>
            </a:pPr>
            <a:r>
              <a:rPr lang="ru-RU" sz="2200" dirty="0" smtClean="0">
                <a:latin typeface="Arial" panose="020B0604020202020204" pitchFamily="34" charset="0"/>
                <a:cs typeface="Arial" panose="020B0604020202020204" pitchFamily="34" charset="0"/>
              </a:rPr>
              <a:t>количество </a:t>
            </a:r>
            <a:r>
              <a:rPr lang="ru-RU" sz="2200" dirty="0">
                <a:latin typeface="Arial" panose="020B0604020202020204" pitchFamily="34" charset="0"/>
                <a:cs typeface="Arial" panose="020B0604020202020204" pitchFamily="34" charset="0"/>
              </a:rPr>
              <a:t>мероприятий, посвященных вопросам противодействия коррупции: </a:t>
            </a:r>
            <a:r>
              <a:rPr lang="ru-RU" sz="2200" b="1" dirty="0">
                <a:latin typeface="Arial" panose="020B0604020202020204" pitchFamily="34" charset="0"/>
                <a:cs typeface="Arial" panose="020B0604020202020204" pitchFamily="34" charset="0"/>
              </a:rPr>
              <a:t>с 1 в 2017 году до 5 в 2022 году;</a:t>
            </a:r>
          </a:p>
          <a:p>
            <a:pPr>
              <a:spcBef>
                <a:spcPts val="600"/>
              </a:spcBef>
              <a:defRPr/>
            </a:pPr>
            <a:r>
              <a:rPr lang="ru-RU" sz="2200" dirty="0">
                <a:latin typeface="Arial" panose="020B0604020202020204" pitchFamily="34" charset="0"/>
                <a:cs typeface="Arial" panose="020B0604020202020204" pitchFamily="34" charset="0"/>
              </a:rPr>
              <a:t>количество опросов об оценке уровня коррупции и эффективности принимаемых антикоррупционных мер: </a:t>
            </a:r>
            <a:r>
              <a:rPr lang="ru-RU" sz="2200" b="1" dirty="0">
                <a:latin typeface="Arial" panose="020B0604020202020204" pitchFamily="34" charset="0"/>
                <a:cs typeface="Arial" panose="020B0604020202020204" pitchFamily="34" charset="0"/>
              </a:rPr>
              <a:t>с 1 в 2017 году до 3 в 2022 году;</a:t>
            </a:r>
          </a:p>
          <a:p>
            <a:pPr>
              <a:spcBef>
                <a:spcPts val="600"/>
              </a:spcBef>
              <a:defRPr/>
            </a:pPr>
            <a:r>
              <a:rPr lang="ru-RU" sz="2200" dirty="0">
                <a:latin typeface="Arial" panose="020B0604020202020204" pitchFamily="34" charset="0"/>
                <a:cs typeface="Arial" panose="020B0604020202020204" pitchFamily="34" charset="0"/>
              </a:rPr>
              <a:t>количество занятий с обучающимися 10-11 классов муниципальных общеобразовательных учреждений города Владивостока, предусматривающих рассмотрение коррупции как негативного социального явления и изучение основ государственной политики  Российской Федерации в сфере противодействия  коррупции: </a:t>
            </a:r>
            <a:r>
              <a:rPr lang="ru-RU" sz="2200" b="1" dirty="0">
                <a:latin typeface="Arial" panose="020B0604020202020204" pitchFamily="34" charset="0"/>
                <a:cs typeface="Arial" panose="020B0604020202020204" pitchFamily="34" charset="0"/>
              </a:rPr>
              <a:t>с 0 в 2017 году до 200 в 2022 году</a:t>
            </a:r>
            <a:r>
              <a:rPr lang="ru-RU" sz="2200" b="1" dirty="0" smtClean="0">
                <a:latin typeface="Arial" panose="020B0604020202020204" pitchFamily="34" charset="0"/>
                <a:cs typeface="Arial" panose="020B0604020202020204" pitchFamily="34" charset="0"/>
              </a:rPr>
              <a:t>;</a:t>
            </a:r>
          </a:p>
          <a:p>
            <a:pPr>
              <a:spcBef>
                <a:spcPts val="600"/>
              </a:spcBef>
              <a:defRPr/>
            </a:pPr>
            <a:r>
              <a:rPr lang="ru-RU" sz="2200" dirty="0">
                <a:latin typeface="Arial" panose="020B0604020202020204" pitchFamily="34" charset="0"/>
                <a:cs typeface="Arial" panose="020B0604020202020204" pitchFamily="34" charset="0"/>
              </a:rPr>
              <a:t>количество муниципальных служащих администрации, получивших дополнительное профессиональное образование в сфере противодействия коррупции: </a:t>
            </a:r>
            <a:r>
              <a:rPr lang="ru-RU" sz="2200" b="1" dirty="0">
                <a:latin typeface="Arial" panose="020B0604020202020204" pitchFamily="34" charset="0"/>
                <a:cs typeface="Arial" panose="020B0604020202020204" pitchFamily="34" charset="0"/>
              </a:rPr>
              <a:t>с 0 в 2017 году до 204 к 2022 </a:t>
            </a:r>
            <a:r>
              <a:rPr lang="ru-RU" sz="2200" b="1" dirty="0" smtClean="0">
                <a:latin typeface="Arial" panose="020B0604020202020204" pitchFamily="34" charset="0"/>
                <a:cs typeface="Arial" panose="020B0604020202020204" pitchFamily="34" charset="0"/>
              </a:rPr>
              <a:t>году</a:t>
            </a:r>
            <a:r>
              <a:rPr lang="ru-RU" sz="2200" b="1" dirty="0">
                <a:latin typeface="Arial" panose="020B0604020202020204" pitchFamily="34" charset="0"/>
                <a:cs typeface="Arial" panose="020B0604020202020204" pitchFamily="34" charset="0"/>
              </a:rPr>
              <a:t>.</a:t>
            </a: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Примеры показателей (результатов)</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740360"/>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5266706"/>
          </a:xfrm>
        </p:spPr>
        <p:txBody>
          <a:bodyPr>
            <a:normAutofit lnSpcReduction="10000"/>
          </a:bodyPr>
          <a:lstStyle/>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Формальность </a:t>
            </a:r>
            <a:r>
              <a:rPr lang="ru-RU" dirty="0">
                <a:latin typeface="Arial" panose="020B0604020202020204" pitchFamily="34" charset="0"/>
                <a:cs typeface="Arial" panose="020B0604020202020204" pitchFamily="34" charset="0"/>
                <a:sym typeface="Wingdings" panose="05000000000000000000" pitchFamily="2" charset="2"/>
              </a:rPr>
              <a:t>планов мероприятий по </a:t>
            </a:r>
            <a:r>
              <a:rPr lang="ru-RU" dirty="0" smtClean="0">
                <a:latin typeface="Arial" panose="020B0604020202020204" pitchFamily="34" charset="0"/>
                <a:cs typeface="Arial" panose="020B0604020202020204" pitchFamily="34" charset="0"/>
                <a:sym typeface="Wingdings" panose="05000000000000000000" pitchFamily="2" charset="2"/>
              </a:rPr>
              <a:t>противодействию коррупции </a:t>
            </a: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Декларативный характер мероприятий </a:t>
            </a: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Мероприятия относятся к текущей деятельности</a:t>
            </a: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Мероприятия не учитывают специфику органа или организации (копируются у кого-то)</a:t>
            </a: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Мероприятия дублируются, повторяют друг друга</a:t>
            </a: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Не установлены конкретные сроки исполнения мероприятий</a:t>
            </a: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Неисполнение или ненадлежащее исполнение мероприятий</a:t>
            </a: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Индикаторы носят оценочный характер или «</a:t>
            </a:r>
            <a:r>
              <a:rPr lang="ru-RU" dirty="0" err="1" smtClean="0">
                <a:latin typeface="Arial" panose="020B0604020202020204" pitchFamily="34" charset="0"/>
                <a:cs typeface="Arial" panose="020B0604020202020204" pitchFamily="34" charset="0"/>
                <a:sym typeface="Wingdings" panose="05000000000000000000" pitchFamily="2" charset="2"/>
              </a:rPr>
              <a:t>задваиваются</a:t>
            </a:r>
            <a:r>
              <a:rPr lang="ru-RU" dirty="0" smtClean="0">
                <a:latin typeface="Arial" panose="020B0604020202020204" pitchFamily="34" charset="0"/>
                <a:cs typeface="Arial" panose="020B0604020202020204" pitchFamily="34" charset="0"/>
                <a:sym typeface="Wingdings" panose="05000000000000000000" pitchFamily="2" charset="2"/>
              </a:rPr>
              <a:t>»</a:t>
            </a:r>
          </a:p>
          <a:p>
            <a:pPr>
              <a:spcBef>
                <a:spcPts val="600"/>
              </a:spcBef>
              <a:defRPr/>
            </a:pPr>
            <a:r>
              <a:rPr lang="ru-RU" b="1" dirty="0">
                <a:latin typeface="Arial" panose="020B0604020202020204" pitchFamily="34" charset="0"/>
                <a:cs typeface="Arial" panose="020B0604020202020204" pitchFamily="34" charset="0"/>
                <a:sym typeface="Wingdings" panose="05000000000000000000" pitchFamily="2" charset="2"/>
              </a:rPr>
              <a:t>Резюме: </a:t>
            </a:r>
            <a:r>
              <a:rPr lang="ru-RU" b="1" dirty="0" smtClean="0">
                <a:latin typeface="Arial" panose="020B0604020202020204" pitchFamily="34" charset="0"/>
                <a:cs typeface="Arial" panose="020B0604020202020204" pitchFamily="34" charset="0"/>
                <a:sym typeface="Wingdings" panose="05000000000000000000" pitchFamily="2" charset="2"/>
              </a:rPr>
              <a:t>следует </a:t>
            </a:r>
            <a:r>
              <a:rPr lang="ru-RU" b="1" dirty="0">
                <a:latin typeface="Arial" panose="020B0604020202020204" pitchFamily="34" charset="0"/>
                <a:cs typeface="Arial" panose="020B0604020202020204" pitchFamily="34" charset="0"/>
                <a:sym typeface="Wingdings" panose="05000000000000000000" pitchFamily="2" charset="2"/>
              </a:rPr>
              <a:t>более детально и тщательно подходить к планированию </a:t>
            </a:r>
            <a:r>
              <a:rPr lang="ru-RU" b="1" dirty="0" smtClean="0">
                <a:latin typeface="Arial" panose="020B0604020202020204" pitchFamily="34" charset="0"/>
                <a:cs typeface="Arial" panose="020B0604020202020204" pitchFamily="34" charset="0"/>
                <a:sym typeface="Wingdings" panose="05000000000000000000" pitchFamily="2" charset="2"/>
              </a:rPr>
              <a:t>мероприятий</a:t>
            </a:r>
            <a:endParaRPr lang="ru-RU" dirty="0" smtClean="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fontScale="90000"/>
          </a:bodyPr>
          <a:lstStyle/>
          <a:p>
            <a:pPr algn="ctr"/>
            <a:r>
              <a:rPr lang="ru-RU" altLang="ru-RU" sz="4000" b="1" dirty="0" smtClean="0">
                <a:latin typeface="Arial" panose="020B0604020202020204" pitchFamily="34" charset="0"/>
                <a:cs typeface="Arial" panose="020B0604020202020204" pitchFamily="34" charset="0"/>
              </a:rPr>
              <a:t>Ошибки в планировании, по мнению прокуратуры</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9036681"/>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5266706"/>
          </a:xfrm>
        </p:spPr>
        <p:txBody>
          <a:bodyPr>
            <a:normAutofit fontScale="92500"/>
          </a:bodyPr>
          <a:lstStyle/>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Принятие </a:t>
            </a:r>
            <a:r>
              <a:rPr lang="ru-RU" dirty="0">
                <a:latin typeface="Arial" panose="020B0604020202020204" pitchFamily="34" charset="0"/>
                <a:cs typeface="Arial" panose="020B0604020202020204" pitchFamily="34" charset="0"/>
                <a:sym typeface="Wingdings" panose="05000000000000000000" pitchFamily="2" charset="2"/>
              </a:rPr>
              <a:t>информационно – разъяснительных мер, направленных на соблюдение государственными служащими и работниками запретов, ограничений и требований, установленных законодательством Российской Федерации в целях противодействия коррупции, в </a:t>
            </a:r>
            <a:r>
              <a:rPr lang="ru-RU" dirty="0" err="1">
                <a:latin typeface="Arial" panose="020B0604020202020204" pitchFamily="34" charset="0"/>
                <a:cs typeface="Arial" panose="020B0604020202020204" pitchFamily="34" charset="0"/>
                <a:sym typeface="Wingdings" panose="05000000000000000000" pitchFamily="2" charset="2"/>
              </a:rPr>
              <a:t>т.ч</a:t>
            </a:r>
            <a:r>
              <a:rPr lang="ru-RU" dirty="0">
                <a:latin typeface="Arial" panose="020B0604020202020204" pitchFamily="34" charset="0"/>
                <a:cs typeface="Arial" panose="020B0604020202020204" pitchFamily="34" charset="0"/>
                <a:sym typeface="Wingdings" panose="05000000000000000000" pitchFamily="2" charset="2"/>
              </a:rPr>
              <a:t>. мер по предотвращению и (или) урегулированию конфликта интересов (п. 2 работы плана по противодействию коррупции на 2018 - 2019 гг.), свелось к проведению в 2018 г. 2-х </a:t>
            </a:r>
            <a:r>
              <a:rPr lang="ru-RU" dirty="0" smtClean="0">
                <a:latin typeface="Arial" panose="020B0604020202020204" pitchFamily="34" charset="0"/>
                <a:cs typeface="Arial" panose="020B0604020202020204" pitchFamily="34" charset="0"/>
                <a:sym typeface="Wingdings" panose="05000000000000000000" pitchFamily="2" charset="2"/>
              </a:rPr>
              <a:t>лекций. </a:t>
            </a: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При </a:t>
            </a:r>
            <a:r>
              <a:rPr lang="ru-RU" dirty="0">
                <a:latin typeface="Arial" panose="020B0604020202020204" pitchFamily="34" charset="0"/>
                <a:cs typeface="Arial" panose="020B0604020202020204" pitchFamily="34" charset="0"/>
                <a:sym typeface="Wingdings" panose="05000000000000000000" pitchFamily="2" charset="2"/>
              </a:rPr>
              <a:t>этом, материал, изложенный в опорном плане-конспекте, свидетельствует о формальном подходе к его выполнению, поскольку по содержанию не соответствует теме лекции и имеет ссылки на правовые акты, утратившие актуальность, в </a:t>
            </a:r>
            <a:r>
              <a:rPr lang="ru-RU" dirty="0" err="1">
                <a:latin typeface="Arial" panose="020B0604020202020204" pitchFamily="34" charset="0"/>
                <a:cs typeface="Arial" panose="020B0604020202020204" pitchFamily="34" charset="0"/>
                <a:sym typeface="Wingdings" panose="05000000000000000000" pitchFamily="2" charset="2"/>
              </a:rPr>
              <a:t>т.ч</a:t>
            </a:r>
            <a:r>
              <a:rPr lang="ru-RU" dirty="0">
                <a:latin typeface="Arial" panose="020B0604020202020204" pitchFamily="34" charset="0"/>
                <a:cs typeface="Arial" panose="020B0604020202020204" pitchFamily="34" charset="0"/>
                <a:sym typeface="Wingdings" panose="05000000000000000000" pitchFamily="2" charset="2"/>
              </a:rPr>
              <a:t>. на Национальный план противодействия коррупции на 2014 – 2015 годы, утвержденный Указом Президента Российской Федерации  от </a:t>
            </a:r>
            <a:r>
              <a:rPr lang="ru-RU" dirty="0" smtClean="0">
                <a:latin typeface="Arial" panose="020B0604020202020204" pitchFamily="34" charset="0"/>
                <a:cs typeface="Arial" panose="020B0604020202020204" pitchFamily="34" charset="0"/>
                <a:sym typeface="Wingdings" panose="05000000000000000000" pitchFamily="2" charset="2"/>
              </a:rPr>
              <a:t>11.04.2014 № 226.</a:t>
            </a:r>
          </a:p>
        </p:txBody>
      </p:sp>
      <p:sp>
        <p:nvSpPr>
          <p:cNvPr id="5" name="Заголовок 1"/>
          <p:cNvSpPr>
            <a:spLocks noGrp="1"/>
          </p:cNvSpPr>
          <p:nvPr>
            <p:ph type="title"/>
          </p:nvPr>
        </p:nvSpPr>
        <p:spPr>
          <a:xfrm>
            <a:off x="522514" y="260351"/>
            <a:ext cx="11329060" cy="901699"/>
          </a:xfrm>
        </p:spPr>
        <p:txBody>
          <a:bodyPr>
            <a:normAutofit fontScale="90000"/>
          </a:bodyPr>
          <a:lstStyle/>
          <a:p>
            <a:pPr algn="ctr"/>
            <a:r>
              <a:rPr lang="ru-RU" altLang="ru-RU" sz="4000" b="1" dirty="0" smtClean="0">
                <a:latin typeface="Arial" panose="020B0604020202020204" pitchFamily="34" charset="0"/>
                <a:cs typeface="Arial" panose="020B0604020202020204" pitchFamily="34" charset="0"/>
              </a:rPr>
              <a:t>Ошибки в планировании, по мнению прокуратуры - пример</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4235677"/>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0011" y="142507"/>
            <a:ext cx="11495314" cy="2648194"/>
          </a:xfrm>
        </p:spPr>
        <p:txBody>
          <a:bodyPr>
            <a:normAutofit/>
          </a:bodyPr>
          <a:lstStyle/>
          <a:p>
            <a:r>
              <a:rPr lang="ru-RU" sz="4400" b="1" dirty="0">
                <a:solidFill>
                  <a:srgbClr val="FF0000"/>
                </a:solidFill>
                <a:latin typeface="Arial" panose="020B0604020202020204" pitchFamily="34" charset="0"/>
                <a:cs typeface="Arial" panose="020B0604020202020204" pitchFamily="34" charset="0"/>
              </a:rPr>
              <a:t>Антикоррупционная экспертиза нормативных правовых актов в механизме противодействия коррупции</a:t>
            </a:r>
          </a:p>
        </p:txBody>
      </p:sp>
    </p:spTree>
    <p:extLst>
      <p:ext uri="{BB962C8B-B14F-4D97-AF65-F5344CB8AC3E}">
        <p14:creationId xmlns:p14="http://schemas.microsoft.com/office/powerpoint/2010/main" val="6888331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0011" y="142507"/>
            <a:ext cx="11495314" cy="1638792"/>
          </a:xfrm>
        </p:spPr>
        <p:txBody>
          <a:bodyPr>
            <a:normAutofit/>
          </a:bodyPr>
          <a:lstStyle/>
          <a:p>
            <a:r>
              <a:rPr lang="ru-RU" sz="4400" b="1" dirty="0">
                <a:solidFill>
                  <a:srgbClr val="FF0000"/>
                </a:solidFill>
                <a:latin typeface="Arial" panose="020B0604020202020204" pitchFamily="34" charset="0"/>
                <a:cs typeface="Arial" panose="020B0604020202020204" pitchFamily="34" charset="0"/>
              </a:rPr>
              <a:t>Понятие и ситуации конфликта </a:t>
            </a:r>
            <a:r>
              <a:rPr lang="ru-RU" sz="4400" b="1" dirty="0" smtClean="0">
                <a:solidFill>
                  <a:srgbClr val="FF0000"/>
                </a:solidFill>
                <a:latin typeface="Arial" panose="020B0604020202020204" pitchFamily="34" charset="0"/>
                <a:cs typeface="Arial" panose="020B0604020202020204" pitchFamily="34" charset="0"/>
              </a:rPr>
              <a:t>интересов</a:t>
            </a:r>
            <a:endParaRPr lang="ru-RU"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2084842"/>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a:bodyPr>
          <a:lstStyle/>
          <a:p>
            <a:r>
              <a:rPr lang="ru-RU" b="1" dirty="0" smtClean="0"/>
              <a:t>Основные понятия</a:t>
            </a:r>
            <a:endParaRPr lang="ru-RU" b="1" dirty="0"/>
          </a:p>
        </p:txBody>
      </p:sp>
      <p:sp>
        <p:nvSpPr>
          <p:cNvPr id="20" name="Объект 19"/>
          <p:cNvSpPr>
            <a:spLocks noGrp="1"/>
          </p:cNvSpPr>
          <p:nvPr>
            <p:ph sz="half" idx="1"/>
          </p:nvPr>
        </p:nvSpPr>
        <p:spPr>
          <a:xfrm>
            <a:off x="273132" y="1825625"/>
            <a:ext cx="5746668" cy="4658302"/>
          </a:xfrm>
        </p:spPr>
        <p:txBody>
          <a:bodyPr anchor="t">
            <a:normAutofit fontScale="92500" lnSpcReduction="20000"/>
          </a:bodyPr>
          <a:lstStyle/>
          <a:p>
            <a:pPr marL="0" indent="0">
              <a:buNone/>
            </a:pPr>
            <a:r>
              <a:rPr lang="ru-RU" sz="2400" b="1" dirty="0">
                <a:solidFill>
                  <a:srgbClr val="C00000"/>
                </a:solidFill>
              </a:rPr>
              <a:t>Антикоррупционная экспертиза - </a:t>
            </a:r>
            <a:r>
              <a:rPr lang="ru-RU" sz="2400" dirty="0"/>
              <a:t>оценка нормативных правовых </a:t>
            </a:r>
            <a:r>
              <a:rPr lang="ru-RU" sz="2400" dirty="0" smtClean="0"/>
              <a:t>актов </a:t>
            </a:r>
            <a:r>
              <a:rPr lang="ru-RU" sz="2400" dirty="0"/>
              <a:t>и проектов нормативных правовых актов в целях выявления в них коррупциогенных факторов и их </a:t>
            </a:r>
            <a:r>
              <a:rPr lang="ru-RU" sz="2400" dirty="0" smtClean="0"/>
              <a:t>последующего устранения</a:t>
            </a:r>
          </a:p>
          <a:p>
            <a:pPr marL="0" indent="0">
              <a:buNone/>
            </a:pPr>
            <a:r>
              <a:rPr lang="ru-RU" sz="2400" b="1" dirty="0">
                <a:solidFill>
                  <a:srgbClr val="C00000"/>
                </a:solidFill>
              </a:rPr>
              <a:t>Нормативный правовой акт</a:t>
            </a:r>
            <a:r>
              <a:rPr lang="ru-RU" sz="2400" dirty="0"/>
              <a:t> - письменный официальный документ, принятый (изданный) в определенной форме правотворческим </a:t>
            </a:r>
            <a:r>
              <a:rPr lang="ru-RU" sz="2400" dirty="0" smtClean="0"/>
              <a:t>органом </a:t>
            </a:r>
            <a:r>
              <a:rPr lang="ru-RU" sz="2400" dirty="0"/>
              <a:t>в пределах его компетенции и направленный на установление, </a:t>
            </a:r>
            <a:r>
              <a:rPr lang="ru-RU" sz="2400" dirty="0" smtClean="0"/>
              <a:t>изменение </a:t>
            </a:r>
            <a:r>
              <a:rPr lang="ru-RU" sz="2400" dirty="0"/>
              <a:t>или отмену правовых норм. </a:t>
            </a:r>
            <a:endParaRPr lang="ru-RU" sz="2400" dirty="0" smtClean="0"/>
          </a:p>
          <a:p>
            <a:pPr marL="0" indent="0">
              <a:buNone/>
            </a:pPr>
            <a:r>
              <a:rPr lang="ru-RU" sz="2400" dirty="0" smtClean="0"/>
              <a:t>В </a:t>
            </a:r>
            <a:r>
              <a:rPr lang="ru-RU" sz="2400" dirty="0"/>
              <a:t>свою очередь, под </a:t>
            </a:r>
            <a:r>
              <a:rPr lang="ru-RU" sz="2400" b="1" dirty="0">
                <a:solidFill>
                  <a:srgbClr val="C00000"/>
                </a:solidFill>
              </a:rPr>
              <a:t>правовой </a:t>
            </a:r>
            <a:r>
              <a:rPr lang="ru-RU" sz="2400" b="1" dirty="0" smtClean="0">
                <a:solidFill>
                  <a:srgbClr val="C00000"/>
                </a:solidFill>
              </a:rPr>
              <a:t>нормой </a:t>
            </a:r>
            <a:r>
              <a:rPr lang="ru-RU" sz="2400" dirty="0"/>
              <a:t>принято понимать общеобязательное государственное предписание постоянного или временного характера, рассчитанное на многократное применение</a:t>
            </a:r>
            <a:endParaRPr lang="ru-RU" sz="2400" dirty="0" smtClean="0"/>
          </a:p>
        </p:txBody>
      </p:sp>
      <p:sp>
        <p:nvSpPr>
          <p:cNvPr id="14" name="Текст 11"/>
          <p:cNvSpPr>
            <a:spLocks noGrp="1"/>
          </p:cNvSpPr>
          <p:nvPr>
            <p:ph sz="half" idx="2"/>
          </p:nvPr>
        </p:nvSpPr>
        <p:spPr>
          <a:xfrm>
            <a:off x="6663026" y="1711575"/>
            <a:ext cx="5259800" cy="4855479"/>
          </a:xfrm>
        </p:spPr>
        <p:txBody>
          <a:bodyPr anchor="t">
            <a:noAutofit/>
          </a:bodyPr>
          <a:lstStyle/>
          <a:p>
            <a:pPr marL="0" indent="0">
              <a:buNone/>
            </a:pPr>
            <a:r>
              <a:rPr lang="ru-RU" sz="2000" b="1" dirty="0">
                <a:solidFill>
                  <a:srgbClr val="C00000"/>
                </a:solidFill>
              </a:rPr>
              <a:t>Коррупциогенные факторы </a:t>
            </a:r>
            <a:r>
              <a:rPr lang="ru-RU" sz="2000" dirty="0"/>
              <a:t>- положения нормативных правовых </a:t>
            </a:r>
            <a:r>
              <a:rPr lang="ru-RU" sz="2000" dirty="0" smtClean="0"/>
              <a:t>актов </a:t>
            </a:r>
            <a:r>
              <a:rPr lang="ru-RU" sz="2000" dirty="0"/>
              <a:t>(их проектов), устанавливающие для </a:t>
            </a:r>
            <a:r>
              <a:rPr lang="ru-RU" sz="2000" dirty="0" err="1"/>
              <a:t>правоприменителя</a:t>
            </a:r>
            <a:r>
              <a:rPr lang="ru-RU" sz="2000" dirty="0"/>
              <a:t> </a:t>
            </a:r>
            <a:r>
              <a:rPr lang="ru-RU" sz="2000" dirty="0" smtClean="0"/>
              <a:t>необоснованно </a:t>
            </a:r>
            <a:r>
              <a:rPr lang="ru-RU" sz="2000" dirty="0"/>
              <a:t>широкие пределы усмотрения или возможность необоснованного применения исключений из общих правил, а также положения, </a:t>
            </a:r>
            <a:r>
              <a:rPr lang="ru-RU" sz="2000" dirty="0" smtClean="0"/>
              <a:t>содержащие </a:t>
            </a:r>
            <a:r>
              <a:rPr lang="ru-RU" sz="2000" dirty="0"/>
              <a:t>неопределенные, трудновыполнимые и (или) обременительные </a:t>
            </a:r>
            <a:r>
              <a:rPr lang="ru-RU" sz="2000" dirty="0" smtClean="0"/>
              <a:t>требования </a:t>
            </a:r>
            <a:r>
              <a:rPr lang="ru-RU" sz="2000" dirty="0"/>
              <a:t>к гражданам и организациям и тем самым создающие условия для проявления коррупции</a:t>
            </a:r>
          </a:p>
          <a:p>
            <a:endParaRPr lang="ru-R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0731965"/>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Autofit/>
          </a:bodyPr>
          <a:lstStyle/>
          <a:p>
            <a:pPr algn="ctr"/>
            <a:r>
              <a:rPr lang="ru-RU" sz="3600" b="1" dirty="0"/>
              <a:t>Правовая основа антикоррупционной экспертизы нормативных правовых актов и их </a:t>
            </a:r>
            <a:r>
              <a:rPr lang="ru-RU" sz="3600" b="1" dirty="0" smtClean="0"/>
              <a:t>проектов</a:t>
            </a:r>
            <a:endParaRPr lang="ru-RU" sz="3600" b="1" dirty="0"/>
          </a:p>
        </p:txBody>
      </p:sp>
      <p:sp>
        <p:nvSpPr>
          <p:cNvPr id="20" name="Объект 19"/>
          <p:cNvSpPr>
            <a:spLocks noGrp="1"/>
          </p:cNvSpPr>
          <p:nvPr>
            <p:ph sz="half" idx="2"/>
          </p:nvPr>
        </p:nvSpPr>
        <p:spPr>
          <a:xfrm>
            <a:off x="118753" y="1995055"/>
            <a:ext cx="11804073" cy="4678877"/>
          </a:xfrm>
        </p:spPr>
        <p:txBody>
          <a:bodyPr anchor="t">
            <a:normAutofit fontScale="92500" lnSpcReduction="10000"/>
          </a:bodyPr>
          <a:lstStyle/>
          <a:p>
            <a:r>
              <a:rPr lang="ru-RU" dirty="0"/>
              <a:t>Федеральный закон от 25.12.2008 № 273-ФЗ «О противодействии </a:t>
            </a:r>
            <a:r>
              <a:rPr lang="ru-RU" dirty="0" smtClean="0"/>
              <a:t>коррупции</a:t>
            </a:r>
            <a:r>
              <a:rPr lang="ru-RU" dirty="0"/>
              <a:t>» относит антикоррупционную экспертизу правовых актов и их проектов к одной из основных мер профилактики коррупции (ч. 2 ст. 6)</a:t>
            </a:r>
          </a:p>
          <a:p>
            <a:r>
              <a:rPr lang="ru-RU" dirty="0"/>
              <a:t>Федеральный закон от 17.07.2009 № 172-ФЗ «Об антикоррупционной экспертизе нормативных правовых актов и проектов нормативных </a:t>
            </a:r>
            <a:r>
              <a:rPr lang="ru-RU" dirty="0" smtClean="0"/>
              <a:t>правовых </a:t>
            </a:r>
            <a:r>
              <a:rPr lang="ru-RU" dirty="0"/>
              <a:t>актов» установил правовые и организационные основы </a:t>
            </a:r>
            <a:r>
              <a:rPr lang="ru-RU" dirty="0" smtClean="0"/>
              <a:t>антикоррупционной </a:t>
            </a:r>
            <a:r>
              <a:rPr lang="ru-RU" dirty="0"/>
              <a:t>экспертизы нормативных правовых актов и их проектов в целях выявления в них коррупциогенных факторов и их последующего устранения (ч. 1 ст. 1)</a:t>
            </a:r>
          </a:p>
          <a:p>
            <a:r>
              <a:rPr lang="ru-RU" dirty="0"/>
              <a:t>Постановлением Правительства Российской Федерации от 26.02.2010 № 96 «Об антикоррупционной экспертизе нормативных правовых актов и проектов нормативных правовых актов» утверждены Правила и </a:t>
            </a:r>
            <a:r>
              <a:rPr lang="ru-RU" dirty="0" smtClean="0"/>
              <a:t>Методика </a:t>
            </a:r>
            <a:r>
              <a:rPr lang="ru-RU" dirty="0"/>
              <a:t>проведения антикоррупционной экспертизы нормативных </a:t>
            </a:r>
            <a:r>
              <a:rPr lang="ru-RU" dirty="0" smtClean="0"/>
              <a:t>правовых </a:t>
            </a:r>
            <a:r>
              <a:rPr lang="ru-RU" dirty="0"/>
              <a:t>актов и проектов нормативных правовых актов</a:t>
            </a:r>
          </a:p>
          <a:p>
            <a:endParaRPr lang="ru-RU" dirty="0"/>
          </a:p>
        </p:txBody>
      </p:sp>
    </p:spTree>
    <p:extLst>
      <p:ext uri="{BB962C8B-B14F-4D97-AF65-F5344CB8AC3E}">
        <p14:creationId xmlns:p14="http://schemas.microsoft.com/office/powerpoint/2010/main" val="692889944"/>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a:bodyPr>
          <a:lstStyle/>
          <a:p>
            <a:r>
              <a:rPr lang="ru-RU" b="1" dirty="0" smtClean="0"/>
              <a:t>Нормативные правовые акты субъекта РФ и ОМСУ (</a:t>
            </a:r>
            <a:r>
              <a:rPr lang="ru-RU" b="1" i="1" dirty="0" smtClean="0"/>
              <a:t>ПРИМЕР</a:t>
            </a:r>
            <a:r>
              <a:rPr lang="ru-RU" b="1" dirty="0" smtClean="0"/>
              <a:t>)</a:t>
            </a:r>
            <a:endParaRPr lang="ru-RU" b="1" dirty="0"/>
          </a:p>
        </p:txBody>
      </p:sp>
      <p:sp>
        <p:nvSpPr>
          <p:cNvPr id="20" name="Объект 19"/>
          <p:cNvSpPr>
            <a:spLocks noGrp="1"/>
          </p:cNvSpPr>
          <p:nvPr>
            <p:ph sz="half" idx="2"/>
          </p:nvPr>
        </p:nvSpPr>
        <p:spPr>
          <a:xfrm>
            <a:off x="332509" y="1895225"/>
            <a:ext cx="11578441" cy="4766832"/>
          </a:xfrm>
        </p:spPr>
        <p:txBody>
          <a:bodyPr anchor="t">
            <a:normAutofit lnSpcReduction="10000"/>
          </a:bodyPr>
          <a:lstStyle/>
          <a:p>
            <a:pPr marL="0" indent="0">
              <a:buNone/>
            </a:pPr>
            <a:r>
              <a:rPr lang="ru-RU" dirty="0"/>
              <a:t>В соответствии со ст. 4 Закона </a:t>
            </a:r>
            <a:r>
              <a:rPr lang="ru-RU" dirty="0" smtClean="0"/>
              <a:t>Приморского </a:t>
            </a:r>
            <a:r>
              <a:rPr lang="ru-RU" dirty="0"/>
              <a:t>края от 10.03.2009 № 387-КЗ «О противодействии коррупции в Приморском крае» порядок организации и проведения антикоррупционной экспертизы правовых актов Приморского края, муниципальных правовых актов, их проектов определяется соответственно органами государственной власти Приморского края и органами местного самоуправления.</a:t>
            </a:r>
          </a:p>
          <a:p>
            <a:pPr marL="0" indent="0">
              <a:buNone/>
            </a:pPr>
            <a:r>
              <a:rPr lang="ru-RU" dirty="0"/>
              <a:t>При разработке и утверждении муниципальных правовых актов, регулирующих проведение антикоррупционной экспертизы рекомендуем использовать для образца Порядок организации и проведения антикоррупционной экспертизы нормативных правовых актов Губернатора Приморского края, Администрации Приморского края и их проектов, утвержденный Постановлением Администрации Приморского края от 20.05.2009 № 140-па.</a:t>
            </a:r>
          </a:p>
          <a:p>
            <a:pPr marL="0" indent="0">
              <a:buNone/>
            </a:pPr>
            <a:endParaRPr lang="ru-RU" dirty="0"/>
          </a:p>
        </p:txBody>
      </p:sp>
    </p:spTree>
    <p:extLst>
      <p:ext uri="{BB962C8B-B14F-4D97-AF65-F5344CB8AC3E}">
        <p14:creationId xmlns:p14="http://schemas.microsoft.com/office/powerpoint/2010/main" val="3534556966"/>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a:bodyPr>
          <a:lstStyle/>
          <a:p>
            <a:pPr algn="ctr"/>
            <a:r>
              <a:rPr lang="ru-RU" b="1" dirty="0" smtClean="0"/>
              <a:t>Кто проводит антикоррупционную экспертизу?</a:t>
            </a:r>
            <a:endParaRPr lang="ru-RU" b="1" dirty="0"/>
          </a:p>
        </p:txBody>
      </p:sp>
      <p:sp>
        <p:nvSpPr>
          <p:cNvPr id="20" name="Объект 19"/>
          <p:cNvSpPr>
            <a:spLocks noGrp="1"/>
          </p:cNvSpPr>
          <p:nvPr>
            <p:ph sz="half" idx="2"/>
          </p:nvPr>
        </p:nvSpPr>
        <p:spPr>
          <a:xfrm>
            <a:off x="130629" y="1895225"/>
            <a:ext cx="11815947" cy="4826209"/>
          </a:xfrm>
        </p:spPr>
        <p:txBody>
          <a:bodyPr anchor="t">
            <a:normAutofit fontScale="77500" lnSpcReduction="20000"/>
          </a:bodyPr>
          <a:lstStyle/>
          <a:p>
            <a:pPr marL="514350" indent="-514350">
              <a:buFont typeface="+mj-lt"/>
              <a:buAutoNum type="arabicPeriod"/>
            </a:pPr>
            <a:r>
              <a:rPr lang="ru-RU" b="1" dirty="0" smtClean="0">
                <a:solidFill>
                  <a:srgbClr val="C00000"/>
                </a:solidFill>
              </a:rPr>
              <a:t>Органы </a:t>
            </a:r>
            <a:r>
              <a:rPr lang="ru-RU" b="1" dirty="0">
                <a:solidFill>
                  <a:srgbClr val="C00000"/>
                </a:solidFill>
              </a:rPr>
              <a:t>прокуратуры Российской Федерации </a:t>
            </a:r>
            <a:r>
              <a:rPr lang="ru-RU" dirty="0"/>
              <a:t>проводят </a:t>
            </a:r>
            <a:r>
              <a:rPr lang="ru-RU" dirty="0" smtClean="0"/>
              <a:t>антикоррупционную </a:t>
            </a:r>
            <a:r>
              <a:rPr lang="ru-RU" dirty="0"/>
              <a:t>экспертизу нормативных правовых актов федеральных </a:t>
            </a:r>
            <a:r>
              <a:rPr lang="ru-RU" dirty="0" smtClean="0"/>
              <a:t>органов </a:t>
            </a:r>
            <a:r>
              <a:rPr lang="ru-RU" dirty="0"/>
              <a:t>исполнительной власти, органов государственной власти </a:t>
            </a:r>
            <a:r>
              <a:rPr lang="ru-RU" dirty="0" smtClean="0"/>
              <a:t>субъектов </a:t>
            </a:r>
            <a:r>
              <a:rPr lang="ru-RU" dirty="0"/>
              <a:t>Российской Федерации, иных государственных органов и </a:t>
            </a:r>
            <a:r>
              <a:rPr lang="ru-RU" dirty="0" smtClean="0"/>
              <a:t>организаций</a:t>
            </a:r>
            <a:r>
              <a:rPr lang="ru-RU" dirty="0"/>
              <a:t>, органов местного самоуправления, их должностных лиц по </a:t>
            </a:r>
            <a:r>
              <a:rPr lang="ru-RU" dirty="0" smtClean="0"/>
              <a:t>вопросам</a:t>
            </a:r>
            <a:r>
              <a:rPr lang="ru-RU" dirty="0"/>
              <a:t>, касающимся:</a:t>
            </a:r>
          </a:p>
          <a:p>
            <a:r>
              <a:rPr lang="ru-RU" dirty="0" smtClean="0"/>
              <a:t>прав</a:t>
            </a:r>
            <a:r>
              <a:rPr lang="ru-RU" dirty="0"/>
              <a:t>, свобод и обязанностей человека и гражданина;</a:t>
            </a:r>
          </a:p>
          <a:p>
            <a:r>
              <a:rPr lang="ru-RU" dirty="0" smtClean="0"/>
              <a:t>государственной </a:t>
            </a:r>
            <a:r>
              <a:rPr lang="ru-RU" dirty="0"/>
              <a:t>и муниципальной собственности, </a:t>
            </a:r>
            <a:r>
              <a:rPr lang="ru-RU" dirty="0" smtClean="0"/>
              <a:t>государственной </a:t>
            </a:r>
            <a:r>
              <a:rPr lang="ru-RU" dirty="0"/>
              <a:t>и муниципальной службы, бюджетного, налогового, таможенного, лесного, водного, земельного, градостроительного, природоохранного законодательства, законодательства о лицензировании, а также </a:t>
            </a:r>
            <a:r>
              <a:rPr lang="ru-RU" dirty="0" smtClean="0"/>
              <a:t>законодательства</a:t>
            </a:r>
            <a:r>
              <a:rPr lang="ru-RU" dirty="0"/>
              <a:t>, регулирующего деятельность государственных корпораций, фондов и иных организаций, создаваемых Российской Федерацией на основании федерального закона;</a:t>
            </a:r>
          </a:p>
          <a:p>
            <a:r>
              <a:rPr lang="ru-RU" dirty="0" smtClean="0"/>
              <a:t>социальных </a:t>
            </a:r>
            <a:r>
              <a:rPr lang="ru-RU" dirty="0"/>
              <a:t>гарантий лицам, замещающим (замещавшим) </a:t>
            </a:r>
            <a:r>
              <a:rPr lang="ru-RU" dirty="0" smtClean="0"/>
              <a:t>государственные </a:t>
            </a:r>
            <a:r>
              <a:rPr lang="ru-RU" dirty="0"/>
              <a:t>или муниципальные должности, должности государственной или муниципальной службы.</a:t>
            </a:r>
          </a:p>
          <a:p>
            <a:pPr marL="0" indent="0">
              <a:buNone/>
            </a:pPr>
            <a:r>
              <a:rPr lang="ru-RU" b="1" dirty="0">
                <a:solidFill>
                  <a:srgbClr val="C00000"/>
                </a:solidFill>
              </a:rPr>
              <a:t>Важно! </a:t>
            </a:r>
            <a:r>
              <a:rPr lang="ru-RU" dirty="0"/>
              <a:t>Не отнесено к полномочиям органов прокуратуры </a:t>
            </a:r>
            <a:r>
              <a:rPr lang="ru-RU" dirty="0" smtClean="0"/>
              <a:t>Российской </a:t>
            </a:r>
            <a:r>
              <a:rPr lang="ru-RU" dirty="0"/>
              <a:t>Федерации проведение антикоррупционной экспертизы </a:t>
            </a:r>
            <a:r>
              <a:rPr lang="ru-RU" dirty="0" smtClean="0"/>
              <a:t>федеральных </a:t>
            </a:r>
            <a:r>
              <a:rPr lang="ru-RU" dirty="0"/>
              <a:t>законов (законопроектов), нормативных правовых актов Президента Российской Федерации и Правительства Российской Федерации (их </a:t>
            </a:r>
            <a:r>
              <a:rPr lang="ru-RU" dirty="0" smtClean="0"/>
              <a:t>проектов</a:t>
            </a:r>
            <a:r>
              <a:rPr lang="ru-RU" dirty="0"/>
              <a:t>), международных и межгосударственных договоров (их проектов).</a:t>
            </a:r>
          </a:p>
        </p:txBody>
      </p:sp>
    </p:spTree>
    <p:extLst>
      <p:ext uri="{BB962C8B-B14F-4D97-AF65-F5344CB8AC3E}">
        <p14:creationId xmlns:p14="http://schemas.microsoft.com/office/powerpoint/2010/main" val="2037883988"/>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a:bodyPr>
          <a:lstStyle/>
          <a:p>
            <a:pPr algn="ctr"/>
            <a:r>
              <a:rPr lang="ru-RU" b="1" dirty="0"/>
              <a:t>Кто проводит антикоррупционную экспертизу?</a:t>
            </a:r>
            <a:endParaRPr lang="ru-RU" b="1" dirty="0">
              <a:solidFill>
                <a:srgbClr val="C00000"/>
              </a:solidFill>
            </a:endParaRPr>
          </a:p>
        </p:txBody>
      </p:sp>
      <p:sp>
        <p:nvSpPr>
          <p:cNvPr id="20" name="Объект 19"/>
          <p:cNvSpPr>
            <a:spLocks noGrp="1"/>
          </p:cNvSpPr>
          <p:nvPr>
            <p:ph sz="half" idx="2"/>
          </p:nvPr>
        </p:nvSpPr>
        <p:spPr>
          <a:xfrm>
            <a:off x="391886" y="1895224"/>
            <a:ext cx="11578441" cy="4790583"/>
          </a:xfrm>
        </p:spPr>
        <p:txBody>
          <a:bodyPr anchor="t">
            <a:normAutofit fontScale="77500" lnSpcReduction="20000"/>
          </a:bodyPr>
          <a:lstStyle/>
          <a:p>
            <a:pPr marL="514350" indent="-514350">
              <a:buFont typeface="+mj-lt"/>
              <a:buAutoNum type="arabicPeriod" startAt="2"/>
            </a:pPr>
            <a:r>
              <a:rPr lang="ru-RU" b="1" dirty="0">
                <a:solidFill>
                  <a:srgbClr val="C00000"/>
                </a:solidFill>
              </a:rPr>
              <a:t>Министерство юстиции Российской Федерации</a:t>
            </a:r>
            <a:r>
              <a:rPr lang="ru-RU" dirty="0"/>
              <a:t> (его </a:t>
            </a:r>
            <a:r>
              <a:rPr lang="ru-RU" dirty="0" smtClean="0"/>
              <a:t>территориальные </a:t>
            </a:r>
            <a:r>
              <a:rPr lang="ru-RU" dirty="0"/>
              <a:t>органы) проводят антикоррупционную экспертизу:</a:t>
            </a:r>
          </a:p>
          <a:p>
            <a:r>
              <a:rPr lang="ru-RU" dirty="0" smtClean="0"/>
              <a:t>проектов </a:t>
            </a:r>
            <a:r>
              <a:rPr lang="ru-RU" dirty="0"/>
              <a:t>федеральных законов(проектов поправок Правительства Российской Федерации к ним), проекты указов Президента Российской Федерации и проекты постановлений Правительства Российской </a:t>
            </a:r>
            <a:r>
              <a:rPr lang="ru-RU" dirty="0" smtClean="0"/>
              <a:t>Федерации</a:t>
            </a:r>
            <a:r>
              <a:rPr lang="ru-RU" dirty="0"/>
              <a:t>, разрабатываемые федеральными органами исполнительной </a:t>
            </a:r>
            <a:r>
              <a:rPr lang="ru-RU" dirty="0" smtClean="0"/>
              <a:t>власти</a:t>
            </a:r>
            <a:r>
              <a:rPr lang="ru-RU" dirty="0"/>
              <a:t>, иными государственными органами и организациями, - при </a:t>
            </a:r>
            <a:r>
              <a:rPr lang="ru-RU" dirty="0" smtClean="0"/>
              <a:t>проведении </a:t>
            </a:r>
            <a:r>
              <a:rPr lang="ru-RU" dirty="0"/>
              <a:t>их правовой экспертизы;</a:t>
            </a:r>
          </a:p>
          <a:p>
            <a:r>
              <a:rPr lang="ru-RU" dirty="0" smtClean="0"/>
              <a:t>нормативных </a:t>
            </a:r>
            <a:r>
              <a:rPr lang="ru-RU" dirty="0"/>
              <a:t>правовых актов федеральных органов </a:t>
            </a:r>
            <a:r>
              <a:rPr lang="ru-RU" dirty="0" smtClean="0"/>
              <a:t>исполнительной </a:t>
            </a:r>
            <a:r>
              <a:rPr lang="ru-RU" dirty="0"/>
              <a:t>власти, иных государственных органов и организаций, </a:t>
            </a:r>
            <a:r>
              <a:rPr lang="ru-RU" dirty="0" smtClean="0"/>
              <a:t>затрагивающих </a:t>
            </a:r>
            <a:r>
              <a:rPr lang="ru-RU" dirty="0"/>
              <a:t>права, свободы и обязанности человека и гражданина, </a:t>
            </a:r>
            <a:r>
              <a:rPr lang="ru-RU" dirty="0" smtClean="0"/>
              <a:t>устанавливающих </a:t>
            </a:r>
            <a:r>
              <a:rPr lang="ru-RU" dirty="0"/>
              <a:t>правовой статус организаций или имеющих межведомственный характер - при их государственной регистрации;</a:t>
            </a:r>
          </a:p>
          <a:p>
            <a:r>
              <a:rPr lang="ru-RU" dirty="0" smtClean="0"/>
              <a:t>уставов </a:t>
            </a:r>
            <a:r>
              <a:rPr lang="ru-RU" dirty="0"/>
              <a:t>муниципальных образований и муниципальных правовых актов о внесении изменений в уставы муниципальных образований - при их государственной регистрации;</a:t>
            </a:r>
          </a:p>
          <a:p>
            <a:r>
              <a:rPr lang="ru-RU" dirty="0" smtClean="0"/>
              <a:t>нормативных </a:t>
            </a:r>
            <a:r>
              <a:rPr lang="ru-RU" dirty="0"/>
              <a:t>правовых актов субъектов Российской Федерации - при мониторинге их применения и при внесении сведений в федеральный регистр нормативных правовых актов субъектов Российской Федерации.</a:t>
            </a:r>
          </a:p>
        </p:txBody>
      </p:sp>
    </p:spTree>
    <p:extLst>
      <p:ext uri="{BB962C8B-B14F-4D97-AF65-F5344CB8AC3E}">
        <p14:creationId xmlns:p14="http://schemas.microsoft.com/office/powerpoint/2010/main" val="3381421454"/>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a:bodyPr>
          <a:lstStyle/>
          <a:p>
            <a:pPr algn="ctr"/>
            <a:r>
              <a:rPr lang="ru-RU" b="1" dirty="0"/>
              <a:t>Кто проводит антикоррупционную экспертизу?</a:t>
            </a:r>
            <a:endParaRPr lang="ru-RU" b="1" dirty="0">
              <a:solidFill>
                <a:srgbClr val="C00000"/>
              </a:solidFill>
            </a:endParaRPr>
          </a:p>
        </p:txBody>
      </p:sp>
      <p:sp>
        <p:nvSpPr>
          <p:cNvPr id="20" name="Объект 19"/>
          <p:cNvSpPr>
            <a:spLocks noGrp="1"/>
          </p:cNvSpPr>
          <p:nvPr>
            <p:ph sz="half" idx="2"/>
          </p:nvPr>
        </p:nvSpPr>
        <p:spPr>
          <a:xfrm>
            <a:off x="154379" y="1895225"/>
            <a:ext cx="11863449" cy="4790583"/>
          </a:xfrm>
        </p:spPr>
        <p:txBody>
          <a:bodyPr anchor="t">
            <a:normAutofit/>
          </a:bodyPr>
          <a:lstStyle/>
          <a:p>
            <a:pPr marL="514350" indent="-514350">
              <a:buFont typeface="+mj-lt"/>
              <a:buAutoNum type="arabicPeriod" startAt="3"/>
            </a:pPr>
            <a:r>
              <a:rPr lang="ru-RU" sz="2000" b="1" dirty="0">
                <a:solidFill>
                  <a:srgbClr val="C00000"/>
                </a:solidFill>
              </a:rPr>
              <a:t>Органы, организации, их должностные лица (разработчики)</a:t>
            </a:r>
            <a:r>
              <a:rPr lang="ru-RU" sz="2000" dirty="0">
                <a:solidFill>
                  <a:srgbClr val="C00000"/>
                </a:solidFill>
              </a:rPr>
              <a:t> </a:t>
            </a:r>
            <a:r>
              <a:rPr lang="ru-RU" sz="2000" dirty="0" smtClean="0"/>
              <a:t>проводят </a:t>
            </a:r>
            <a:r>
              <a:rPr lang="ru-RU" sz="2000" dirty="0"/>
              <a:t>антикоррупционную </a:t>
            </a:r>
            <a:r>
              <a:rPr lang="ru-RU" sz="2000" dirty="0" smtClean="0"/>
              <a:t>экспертизу принятых </a:t>
            </a:r>
            <a:r>
              <a:rPr lang="ru-RU" sz="2000" dirty="0"/>
              <a:t>(принимаемых) ими нормативных правовых актов (проектов) при проведении их правовой экспертизы и мониторинге их применения.</a:t>
            </a:r>
          </a:p>
          <a:p>
            <a:pPr marL="541338" indent="0">
              <a:buNone/>
            </a:pPr>
            <a:r>
              <a:rPr lang="ru-RU" sz="2000" dirty="0"/>
              <a:t>В случае обнаружения органами и организациями в нормативных правовых актах (проектах) коррупциогенных факторов, принятие мер по устранению которых не относится к их компетенции, они информируют об этом органы прокуратуры Российской Федерации</a:t>
            </a:r>
            <a:r>
              <a:rPr lang="ru-RU" sz="2000" dirty="0" smtClean="0"/>
              <a:t>.</a:t>
            </a:r>
          </a:p>
          <a:p>
            <a:pPr marL="541338" indent="0">
              <a:buNone/>
            </a:pPr>
            <a:endParaRPr lang="ru-RU" sz="2000" dirty="0"/>
          </a:p>
          <a:p>
            <a:pPr marL="541338" indent="0">
              <a:buNone/>
            </a:pPr>
            <a:endParaRPr lang="ru-RU" sz="2000" dirty="0"/>
          </a:p>
          <a:p>
            <a:pPr marL="514350" indent="-514350">
              <a:buFont typeface="+mj-lt"/>
              <a:buAutoNum type="arabicPeriod" startAt="4"/>
            </a:pPr>
            <a:r>
              <a:rPr lang="ru-RU" sz="2000" b="1" dirty="0">
                <a:solidFill>
                  <a:srgbClr val="C00000"/>
                </a:solidFill>
              </a:rPr>
              <a:t>Независимые эксперты могут </a:t>
            </a:r>
            <a:r>
              <a:rPr lang="ru-RU" sz="2000" dirty="0"/>
              <a:t>проводить антикоррупционную </a:t>
            </a:r>
            <a:r>
              <a:rPr lang="ru-RU" sz="2000" dirty="0" smtClean="0"/>
              <a:t>экспертизу </a:t>
            </a:r>
            <a:r>
              <a:rPr lang="ru-RU" sz="2000" dirty="0"/>
              <a:t>любых нормативных правовых актов (их проектов).</a:t>
            </a:r>
          </a:p>
        </p:txBody>
      </p:sp>
    </p:spTree>
    <p:extLst>
      <p:ext uri="{BB962C8B-B14F-4D97-AF65-F5344CB8AC3E}">
        <p14:creationId xmlns:p14="http://schemas.microsoft.com/office/powerpoint/2010/main" val="1607525400"/>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83127" y="154379"/>
            <a:ext cx="11887200" cy="997527"/>
          </a:xfrm>
        </p:spPr>
        <p:txBody>
          <a:bodyPr>
            <a:normAutofit/>
          </a:bodyPr>
          <a:lstStyle/>
          <a:p>
            <a:pPr algn="ctr"/>
            <a:r>
              <a:rPr lang="ru-RU" sz="2400" b="1" dirty="0" smtClean="0"/>
              <a:t>Акты прокурорского реагирования по результатам проведения антикоррупционной экспертизы</a:t>
            </a:r>
            <a:endParaRPr lang="ru-RU" sz="2400" b="1" dirty="0"/>
          </a:p>
        </p:txBody>
      </p:sp>
      <p:sp>
        <p:nvSpPr>
          <p:cNvPr id="20" name="Объект 19"/>
          <p:cNvSpPr>
            <a:spLocks noGrp="1"/>
          </p:cNvSpPr>
          <p:nvPr>
            <p:ph sz="half" idx="1"/>
          </p:nvPr>
        </p:nvSpPr>
        <p:spPr>
          <a:xfrm>
            <a:off x="178130" y="1330036"/>
            <a:ext cx="5841670" cy="4846927"/>
          </a:xfrm>
        </p:spPr>
        <p:txBody>
          <a:bodyPr anchor="t">
            <a:noAutofit/>
          </a:bodyPr>
          <a:lstStyle/>
          <a:p>
            <a:r>
              <a:rPr lang="ru-RU" sz="1800" dirty="0" smtClean="0"/>
              <a:t>протест</a:t>
            </a:r>
            <a:endParaRPr lang="ru-RU" sz="1800" dirty="0"/>
          </a:p>
          <a:p>
            <a:r>
              <a:rPr lang="ru-RU" sz="1800" dirty="0" smtClean="0"/>
              <a:t>требование </a:t>
            </a:r>
            <a:r>
              <a:rPr lang="ru-RU" sz="1800" dirty="0"/>
              <a:t>об изменении нормативного правового акта,</a:t>
            </a:r>
          </a:p>
          <a:p>
            <a:r>
              <a:rPr lang="ru-RU" sz="1800" dirty="0" smtClean="0"/>
              <a:t>представление</a:t>
            </a:r>
            <a:r>
              <a:rPr lang="ru-RU" sz="1800" dirty="0"/>
              <a:t>.</a:t>
            </a:r>
          </a:p>
          <a:p>
            <a:pPr marL="0" indent="0">
              <a:buNone/>
            </a:pPr>
            <a:r>
              <a:rPr lang="ru-RU" sz="1800" dirty="0"/>
              <a:t>Протест подлежит обязательному рассмотрению в течении 10 дней со дня его поступления в ОМС с обязательным участием представителя органа прокуратуры, в случае если ОМС – представительный, на ближайшем заседании.</a:t>
            </a:r>
          </a:p>
          <a:p>
            <a:pPr marL="0" indent="0">
              <a:buNone/>
            </a:pPr>
            <a:r>
              <a:rPr lang="ru-RU" sz="1800" dirty="0"/>
              <a:t>Аналогичные правила применяются при рассмотрении требования об изменении нормативного правового акта</a:t>
            </a:r>
            <a:r>
              <a:rPr lang="ru-RU" sz="1800" dirty="0" smtClean="0"/>
              <a:t>.</a:t>
            </a:r>
          </a:p>
          <a:p>
            <a:pPr marL="0" indent="0">
              <a:buNone/>
            </a:pPr>
            <a:r>
              <a:rPr lang="ru-RU" sz="1800" dirty="0"/>
              <a:t>Отличие протеста от требования заключается в том, что протест на НПА, содержащий </a:t>
            </a:r>
            <a:r>
              <a:rPr lang="ru-RU" sz="1800" dirty="0" err="1"/>
              <a:t>коррупциогенный</a:t>
            </a:r>
            <a:r>
              <a:rPr lang="ru-RU" sz="1800" dirty="0"/>
              <a:t> фактор приносится в случае одновременного нарушения закона, которое связано с образованием </a:t>
            </a:r>
            <a:r>
              <a:rPr lang="ru-RU" sz="1800" dirty="0" err="1"/>
              <a:t>коррупциогенного</a:t>
            </a:r>
            <a:r>
              <a:rPr lang="ru-RU" sz="1800" dirty="0"/>
              <a:t> фактора.</a:t>
            </a:r>
          </a:p>
          <a:p>
            <a:pPr marL="0" indent="0">
              <a:buNone/>
            </a:pPr>
            <a:endParaRPr lang="ru-RU" sz="2000" dirty="0"/>
          </a:p>
        </p:txBody>
      </p:sp>
      <p:sp>
        <p:nvSpPr>
          <p:cNvPr id="2" name="Объект 1"/>
          <p:cNvSpPr>
            <a:spLocks noGrp="1"/>
          </p:cNvSpPr>
          <p:nvPr>
            <p:ph sz="half" idx="2"/>
          </p:nvPr>
        </p:nvSpPr>
        <p:spPr>
          <a:xfrm>
            <a:off x="6172199" y="1479884"/>
            <a:ext cx="5691249" cy="5110921"/>
          </a:xfrm>
        </p:spPr>
        <p:txBody>
          <a:bodyPr>
            <a:normAutofit fontScale="70000" lnSpcReduction="20000"/>
          </a:bodyPr>
          <a:lstStyle/>
          <a:p>
            <a:pPr marL="0" indent="0">
              <a:buNone/>
            </a:pPr>
            <a:r>
              <a:rPr lang="ru-RU" dirty="0" smtClean="0"/>
              <a:t>Как </a:t>
            </a:r>
            <a:r>
              <a:rPr lang="ru-RU" dirty="0"/>
              <a:t>в требовании, так и в протесте прокурором должны быть указаны конкретные предложения о способе устранения коррупциогенных факторов: </a:t>
            </a:r>
          </a:p>
          <a:p>
            <a:r>
              <a:rPr lang="ru-RU" dirty="0"/>
              <a:t>- внесение изменений в нормативный правовой акт, отмена нормативного правового акта (или его отдельных норм), </a:t>
            </a:r>
          </a:p>
          <a:p>
            <a:r>
              <a:rPr lang="ru-RU" dirty="0"/>
              <a:t>- разработка и принятие иного нормативного правового акта, устраняющего </a:t>
            </a:r>
            <a:r>
              <a:rPr lang="ru-RU" dirty="0" err="1"/>
              <a:t>коррупциогенный</a:t>
            </a:r>
            <a:r>
              <a:rPr lang="ru-RU" dirty="0"/>
              <a:t> фактор, </a:t>
            </a:r>
          </a:p>
          <a:p>
            <a:r>
              <a:rPr lang="ru-RU" dirty="0"/>
              <a:t>а также разъяснены негативные последствия практики </a:t>
            </a:r>
            <a:r>
              <a:rPr lang="ru-RU" dirty="0" err="1"/>
              <a:t>правоприменения</a:t>
            </a:r>
            <a:r>
              <a:rPr lang="ru-RU" dirty="0"/>
              <a:t> нормативных правовых актов, содержащих коррупциогенные факторы.</a:t>
            </a:r>
          </a:p>
          <a:p>
            <a:pPr marL="0" indent="0">
              <a:buNone/>
            </a:pPr>
            <a:r>
              <a:rPr lang="ru-RU" dirty="0"/>
              <a:t>Рекомендуется наладить с надзирающим прокурором конструктивные взаимоотношения, своевременно направляя для изучения принятые НПА и их проекты, в случае возникающих вопросов, обсуждать их при рассмотрении актов прокурорского реагирования либо в порядке межведомственного взаимодействия.</a:t>
            </a:r>
          </a:p>
          <a:p>
            <a:endParaRPr lang="ru-RU" dirty="0"/>
          </a:p>
        </p:txBody>
      </p:sp>
    </p:spTree>
    <p:extLst>
      <p:ext uri="{BB962C8B-B14F-4D97-AF65-F5344CB8AC3E}">
        <p14:creationId xmlns:p14="http://schemas.microsoft.com/office/powerpoint/2010/main" val="704766278"/>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a:bodyPr>
          <a:lstStyle/>
          <a:p>
            <a:pPr algn="ctr"/>
            <a:r>
              <a:rPr lang="ru-RU" sz="3600" b="1" dirty="0" smtClean="0"/>
              <a:t>Независимая экспертиза</a:t>
            </a:r>
            <a:endParaRPr lang="ru-RU" sz="3600" b="1" dirty="0"/>
          </a:p>
        </p:txBody>
      </p:sp>
      <p:sp>
        <p:nvSpPr>
          <p:cNvPr id="20" name="Объект 19"/>
          <p:cNvSpPr>
            <a:spLocks noGrp="1"/>
          </p:cNvSpPr>
          <p:nvPr>
            <p:ph sz="half" idx="1"/>
          </p:nvPr>
        </p:nvSpPr>
        <p:spPr>
          <a:xfrm>
            <a:off x="296883" y="1479884"/>
            <a:ext cx="11637818" cy="5134672"/>
          </a:xfrm>
        </p:spPr>
        <p:txBody>
          <a:bodyPr anchor="ctr">
            <a:noAutofit/>
          </a:bodyPr>
          <a:lstStyle/>
          <a:p>
            <a:pPr marL="0" indent="0">
              <a:buNone/>
            </a:pPr>
            <a:r>
              <a:rPr lang="ru-RU" sz="3200" dirty="0"/>
              <a:t>Национальным планом противодействия коррупции на 2018 - 2020 </a:t>
            </a:r>
            <a:r>
              <a:rPr lang="ru-RU" sz="3200" dirty="0" smtClean="0"/>
              <a:t>годы </a:t>
            </a:r>
            <a:r>
              <a:rPr lang="ru-RU" sz="3200" dirty="0"/>
              <a:t>(подп. "б" п. 39) Генеральной прокуратуре Российской Федерации совместно с Институтом законодательства и сравнительного правоведения при Правительстве Российской Федерации поручено проработать вопрос </a:t>
            </a:r>
            <a:r>
              <a:rPr lang="ru-RU" sz="3200" b="1" dirty="0"/>
              <a:t>привлечения заинтересованных научных организаций и образовательных организаций высшего образования </a:t>
            </a:r>
            <a:r>
              <a:rPr lang="ru-RU" sz="3200" dirty="0"/>
              <a:t>к участию в проведении антикоррупционной экспертизы нормативных правовых актов федеральных органов исполнительной власти.</a:t>
            </a:r>
          </a:p>
        </p:txBody>
      </p:sp>
    </p:spTree>
    <p:extLst>
      <p:ext uri="{BB962C8B-B14F-4D97-AF65-F5344CB8AC3E}">
        <p14:creationId xmlns:p14="http://schemas.microsoft.com/office/powerpoint/2010/main" val="1637299621"/>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386937" y="317623"/>
            <a:ext cx="11381509" cy="1392424"/>
          </a:xfrm>
        </p:spPr>
        <p:txBody>
          <a:bodyPr>
            <a:normAutofit/>
          </a:bodyPr>
          <a:lstStyle/>
          <a:p>
            <a:pPr algn="ctr"/>
            <a:r>
              <a:rPr lang="ru-RU" sz="3600" b="1" dirty="0" smtClean="0"/>
              <a:t>Что делать с заключением независимых экспертов?</a:t>
            </a:r>
            <a:endParaRPr lang="ru-RU" sz="3600" b="1" dirty="0"/>
          </a:p>
        </p:txBody>
      </p:sp>
      <p:sp>
        <p:nvSpPr>
          <p:cNvPr id="20" name="Объект 19"/>
          <p:cNvSpPr>
            <a:spLocks noGrp="1"/>
          </p:cNvSpPr>
          <p:nvPr>
            <p:ph sz="half" idx="1"/>
          </p:nvPr>
        </p:nvSpPr>
        <p:spPr>
          <a:xfrm>
            <a:off x="261257" y="1710048"/>
            <a:ext cx="11673444" cy="4904508"/>
          </a:xfrm>
        </p:spPr>
        <p:txBody>
          <a:bodyPr anchor="ctr">
            <a:noAutofit/>
          </a:bodyPr>
          <a:lstStyle/>
          <a:p>
            <a:pPr marL="0" indent="0">
              <a:buNone/>
            </a:pPr>
            <a:r>
              <a:rPr lang="ru-RU" sz="2400" dirty="0"/>
              <a:t>Заключение по результатам независимой антикоррупционной </a:t>
            </a:r>
            <a:r>
              <a:rPr lang="ru-RU" sz="2400" dirty="0" smtClean="0"/>
              <a:t>экспертизы </a:t>
            </a:r>
            <a:r>
              <a:rPr lang="ru-RU" sz="2400" dirty="0"/>
              <a:t>носит рекомендательный характер и подлежит обязательному рассмотрению органом, организацией или должностным лицом, </a:t>
            </a:r>
            <a:r>
              <a:rPr lang="ru-RU" sz="2400" dirty="0" smtClean="0"/>
              <a:t>которым </a:t>
            </a:r>
            <a:r>
              <a:rPr lang="ru-RU" sz="2400" dirty="0"/>
              <a:t>оно направлено, в 30-дневный срок со дня его получения. </a:t>
            </a:r>
            <a:r>
              <a:rPr lang="ru-RU" sz="2400" dirty="0" smtClean="0"/>
              <a:t>Заключение</a:t>
            </a:r>
            <a:r>
              <a:rPr lang="ru-RU" sz="2400" dirty="0"/>
              <a:t>, не соответствующее установленной </a:t>
            </a:r>
            <a:r>
              <a:rPr lang="ru-RU" sz="2400" dirty="0" smtClean="0"/>
              <a:t>форме (</a:t>
            </a:r>
            <a:r>
              <a:rPr lang="ru-RU" sz="2400" dirty="0"/>
              <a:t>утверждена приказом Минюста России от 21.10.2011 № </a:t>
            </a:r>
            <a:r>
              <a:rPr lang="ru-RU" sz="2400" dirty="0" smtClean="0"/>
              <a:t>363), </a:t>
            </a:r>
            <a:r>
              <a:rPr lang="ru-RU" sz="2400" dirty="0"/>
              <a:t>возвращается эксперту с 30-дневный срок с указанием причины возврата.</a:t>
            </a:r>
          </a:p>
          <a:p>
            <a:pPr marL="0" indent="0">
              <a:buNone/>
            </a:pPr>
            <a:r>
              <a:rPr lang="ru-RU" sz="2400" dirty="0"/>
              <a:t>По результатам его рассмотрения независимому эксперту </a:t>
            </a:r>
            <a:r>
              <a:rPr lang="ru-RU" sz="2400" dirty="0" smtClean="0"/>
              <a:t>направляется </a:t>
            </a:r>
            <a:r>
              <a:rPr lang="ru-RU" sz="2400" b="1" dirty="0"/>
              <a:t>мотивированный ответ</a:t>
            </a:r>
            <a:r>
              <a:rPr lang="ru-RU" sz="2400" dirty="0"/>
              <a:t>, в котором отражается учет результатов </a:t>
            </a:r>
            <a:r>
              <a:rPr lang="ru-RU" sz="2400" dirty="0" smtClean="0"/>
              <a:t>экспертизы </a:t>
            </a:r>
            <a:r>
              <a:rPr lang="ru-RU" sz="2400" dirty="0"/>
              <a:t>и (или) причины несогласия с выявленными в нормативном </a:t>
            </a:r>
            <a:r>
              <a:rPr lang="ru-RU" sz="2400" dirty="0" smtClean="0"/>
              <a:t>правовом </a:t>
            </a:r>
            <a:r>
              <a:rPr lang="ru-RU" sz="2400" dirty="0"/>
              <a:t>акте (проекте) </a:t>
            </a:r>
            <a:r>
              <a:rPr lang="ru-RU" sz="2400" dirty="0" err="1"/>
              <a:t>коррупциогенными</a:t>
            </a:r>
            <a:r>
              <a:rPr lang="ru-RU" sz="2400" dirty="0"/>
              <a:t> факторами.</a:t>
            </a:r>
          </a:p>
          <a:p>
            <a:pPr marL="0" indent="0">
              <a:buNone/>
            </a:pPr>
            <a:r>
              <a:rPr lang="ru-RU" sz="2400" dirty="0"/>
              <a:t>Мотивированный ответ эксперту разработчиком не направляется в случае отсутствия в заключении информации о выявленных </a:t>
            </a:r>
            <a:r>
              <a:rPr lang="ru-RU" sz="2400" dirty="0" smtClean="0"/>
              <a:t>коррупциогенных </a:t>
            </a:r>
            <a:r>
              <a:rPr lang="ru-RU" sz="2400" dirty="0"/>
              <a:t>факторах или предложений о способе устранения выявленных коррупциогенных факторов</a:t>
            </a:r>
            <a:r>
              <a:rPr lang="ru-RU" sz="2400" dirty="0" smtClean="0"/>
              <a:t>.</a:t>
            </a:r>
            <a:endParaRPr lang="ru-RU" sz="2400" dirty="0"/>
          </a:p>
        </p:txBody>
      </p:sp>
    </p:spTree>
    <p:extLst>
      <p:ext uri="{BB962C8B-B14F-4D97-AF65-F5344CB8AC3E}">
        <p14:creationId xmlns:p14="http://schemas.microsoft.com/office/powerpoint/2010/main" val="2572076482"/>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Autofit/>
          </a:bodyPr>
          <a:lstStyle/>
          <a:p>
            <a:pPr algn="ctr"/>
            <a:r>
              <a:rPr lang="ru-RU" sz="4000" b="1" dirty="0" err="1" smtClean="0"/>
              <a:t>Коррупциогенные</a:t>
            </a:r>
            <a:r>
              <a:rPr lang="ru-RU" sz="4000" b="1" dirty="0" smtClean="0"/>
              <a:t> факторы (коррупционные риски) </a:t>
            </a:r>
            <a:endParaRPr lang="ru-RU" sz="4000" b="1" dirty="0"/>
          </a:p>
        </p:txBody>
      </p:sp>
      <p:sp>
        <p:nvSpPr>
          <p:cNvPr id="20" name="Объект 19"/>
          <p:cNvSpPr>
            <a:spLocks noGrp="1"/>
          </p:cNvSpPr>
          <p:nvPr>
            <p:ph sz="half" idx="2"/>
          </p:nvPr>
        </p:nvSpPr>
        <p:spPr>
          <a:xfrm>
            <a:off x="118753" y="1995055"/>
            <a:ext cx="11804073" cy="4678877"/>
          </a:xfrm>
        </p:spPr>
        <p:txBody>
          <a:bodyPr anchor="t">
            <a:normAutofit/>
          </a:bodyPr>
          <a:lstStyle/>
          <a:p>
            <a:pPr marL="0" indent="0">
              <a:buNone/>
            </a:pPr>
            <a:r>
              <a:rPr lang="ru-RU" dirty="0"/>
              <a:t>Все коррупциогенные факторы подразделяются на 2 вида:</a:t>
            </a:r>
          </a:p>
          <a:p>
            <a:r>
              <a:rPr lang="ru-RU" dirty="0"/>
              <a:t>1)	устанавливающие для </a:t>
            </a:r>
            <a:r>
              <a:rPr lang="ru-RU" dirty="0" err="1"/>
              <a:t>правоприменителя</a:t>
            </a:r>
            <a:r>
              <a:rPr lang="ru-RU" dirty="0"/>
              <a:t> необоснованно широкие пределы усмотрения или возможность необоснованного применения исключений из общих правил,</a:t>
            </a:r>
          </a:p>
          <a:p>
            <a:r>
              <a:rPr lang="ru-RU" dirty="0"/>
              <a:t>2)	содержащими неопределенные, трудновыполнимые и (или) обременительные требования к гражданам и </a:t>
            </a:r>
            <a:r>
              <a:rPr lang="ru-RU" dirty="0" smtClean="0"/>
              <a:t>организациям.</a:t>
            </a:r>
            <a:endParaRPr lang="ru-RU" dirty="0"/>
          </a:p>
        </p:txBody>
      </p:sp>
    </p:spTree>
    <p:extLst>
      <p:ext uri="{BB962C8B-B14F-4D97-AF65-F5344CB8AC3E}">
        <p14:creationId xmlns:p14="http://schemas.microsoft.com/office/powerpoint/2010/main" val="3361723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1033153" y="620688"/>
            <a:ext cx="10735294" cy="576064"/>
          </a:xfrm>
          <a:prstGeom prst="rect">
            <a:avLst/>
          </a:prstGeom>
          <a:noFill/>
        </p:spPr>
        <p:style>
          <a:lnRef idx="1">
            <a:schemeClr val="accent1"/>
          </a:lnRef>
          <a:fillRef idx="2">
            <a:schemeClr val="accent1"/>
          </a:fillRef>
          <a:effectRef idx="1">
            <a:schemeClr val="accent1"/>
          </a:effectRef>
          <a:fontRef idx="minor">
            <a:schemeClr val="dk1"/>
          </a:fontRef>
        </p:style>
        <p:txBody>
          <a:bodyPr/>
          <a:lstStyle/>
          <a:p>
            <a:pPr algn="ctr"/>
            <a:r>
              <a:rPr lang="ru-RU" sz="2200" b="1" dirty="0" smtClean="0">
                <a:latin typeface="Georgia" pitchFamily="18" charset="0"/>
              </a:rPr>
              <a:t>КОНФЛИКТ</a:t>
            </a:r>
            <a:endParaRPr lang="ru-RU" sz="2200" b="1" i="1" dirty="0">
              <a:latin typeface="Georgia" pitchFamily="18" charset="0"/>
            </a:endParaRPr>
          </a:p>
        </p:txBody>
      </p:sp>
      <p:sp>
        <p:nvSpPr>
          <p:cNvPr id="12" name="Скругленный прямоугольник 4"/>
          <p:cNvSpPr/>
          <p:nvPr/>
        </p:nvSpPr>
        <p:spPr>
          <a:xfrm>
            <a:off x="1033153" y="1412776"/>
            <a:ext cx="10735294" cy="1512168"/>
          </a:xfrm>
          <a:prstGeom prst="rect">
            <a:avLst/>
          </a:prstGeom>
          <a:ln>
            <a:solidFill>
              <a:schemeClr val="tx1"/>
            </a:solidFill>
          </a:ln>
          <a:scene3d>
            <a:camera prst="orthographicFront">
              <a:rot lat="0" lon="0" rev="0"/>
            </a:camera>
            <a:lightRig rig="balanced" dir="t">
              <a:rot lat="0" lon="0" rev="8700000"/>
            </a:lightRig>
          </a:scene3d>
        </p:spPr>
        <p:style>
          <a:lnRef idx="2">
            <a:schemeClr val="accent4"/>
          </a:lnRef>
          <a:fillRef idx="1">
            <a:schemeClr val="lt1"/>
          </a:fillRef>
          <a:effectRef idx="0">
            <a:schemeClr val="accent4"/>
          </a:effectRef>
          <a:fontRef idx="minor">
            <a:schemeClr val="dk1"/>
          </a:fontRef>
        </p:style>
        <p:txBody>
          <a:bodyPr spcFirstLastPara="0" vert="horz" wrap="square" lIns="95250" tIns="95250" rIns="95250" bIns="95250" numCol="1" spcCol="1270" anchor="ctr" anchorCtr="0">
            <a:noAutofit/>
          </a:bodyPr>
          <a:lstStyle/>
          <a:p>
            <a:r>
              <a:rPr lang="ru-RU" sz="2200" dirty="0">
                <a:latin typeface="Georgia" pitchFamily="18" charset="0"/>
              </a:rPr>
              <a:t>(от лат. </a:t>
            </a:r>
            <a:r>
              <a:rPr lang="ru-RU" sz="2200" dirty="0" err="1">
                <a:latin typeface="Georgia" pitchFamily="18" charset="0"/>
              </a:rPr>
              <a:t>conflictus</a:t>
            </a:r>
            <a:r>
              <a:rPr lang="ru-RU" sz="2200" dirty="0">
                <a:latin typeface="Georgia" pitchFamily="18" charset="0"/>
              </a:rPr>
              <a:t> – столкновение) – </a:t>
            </a:r>
            <a:r>
              <a:rPr lang="ru-RU" sz="2200" b="1" dirty="0">
                <a:latin typeface="Georgia" pitchFamily="18" charset="0"/>
              </a:rPr>
              <a:t>СТОЛКНОВЕНИЕ</a:t>
            </a:r>
            <a:r>
              <a:rPr lang="ru-RU" sz="2200" dirty="0">
                <a:latin typeface="Georgia" pitchFamily="18" charset="0"/>
              </a:rPr>
              <a:t> </a:t>
            </a:r>
            <a:r>
              <a:rPr lang="ru-RU" sz="2200" b="1" dirty="0">
                <a:latin typeface="Georgia" pitchFamily="18" charset="0"/>
              </a:rPr>
              <a:t>противоположно </a:t>
            </a:r>
            <a:r>
              <a:rPr lang="ru-RU" sz="2200" dirty="0">
                <a:latin typeface="Georgia" pitchFamily="18" charset="0"/>
              </a:rPr>
              <a:t>направленных целей, интересов, позиций, мнений или взглядов оппонентов или субъектов взаимодействия.</a:t>
            </a:r>
          </a:p>
        </p:txBody>
      </p:sp>
      <p:grpSp>
        <p:nvGrpSpPr>
          <p:cNvPr id="1026" name="Group 2"/>
          <p:cNvGrpSpPr>
            <a:grpSpLocks/>
          </p:cNvGrpSpPr>
          <p:nvPr/>
        </p:nvGrpSpPr>
        <p:grpSpPr bwMode="auto">
          <a:xfrm>
            <a:off x="2581256" y="3076884"/>
            <a:ext cx="7920542" cy="2663876"/>
            <a:chOff x="931" y="3984"/>
            <a:chExt cx="10041" cy="2170"/>
          </a:xfrm>
        </p:grpSpPr>
        <p:sp>
          <p:nvSpPr>
            <p:cNvPr id="1027" name="Rectangle 3"/>
            <p:cNvSpPr>
              <a:spLocks noChangeArrowheads="1"/>
            </p:cNvSpPr>
            <p:nvPr/>
          </p:nvSpPr>
          <p:spPr bwMode="auto">
            <a:xfrm>
              <a:off x="4325" y="3984"/>
              <a:ext cx="3195" cy="85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ru-RU" b="1" dirty="0">
                  <a:solidFill>
                    <a:schemeClr val="tx1"/>
                  </a:solidFill>
                  <a:latin typeface="Georgia" pitchFamily="18" charset="0"/>
                  <a:cs typeface="Arial" pitchFamily="34" charset="0"/>
                </a:rPr>
                <a:t>ВИДЫ КОНФЛИКТОВ</a:t>
              </a:r>
            </a:p>
            <a:p>
              <a:pPr algn="ctr" fontAlgn="base">
                <a:spcBef>
                  <a:spcPct val="0"/>
                </a:spcBef>
                <a:spcAft>
                  <a:spcPts val="1000"/>
                </a:spcAft>
              </a:pPr>
              <a:r>
                <a:rPr lang="ru-RU" sz="1400" dirty="0">
                  <a:solidFill>
                    <a:schemeClr val="tx1"/>
                  </a:solidFill>
                  <a:latin typeface="Georgia" pitchFamily="18" charset="0"/>
                  <a:cs typeface="Arial" pitchFamily="34" charset="0"/>
                </a:rPr>
                <a:t>В ЗАВИСИМОСТИ ОТ:</a:t>
              </a:r>
              <a:endParaRPr lang="ru-RU" sz="3200" dirty="0">
                <a:solidFill>
                  <a:schemeClr val="tx1"/>
                </a:solidFill>
                <a:latin typeface="Georgia" pitchFamily="18" charset="0"/>
                <a:cs typeface="Arial" pitchFamily="34" charset="0"/>
              </a:endParaRPr>
            </a:p>
          </p:txBody>
        </p:sp>
        <p:sp>
          <p:nvSpPr>
            <p:cNvPr id="1028" name="Rectangle 4"/>
            <p:cNvSpPr>
              <a:spLocks noChangeArrowheads="1"/>
            </p:cNvSpPr>
            <p:nvPr/>
          </p:nvSpPr>
          <p:spPr bwMode="auto">
            <a:xfrm>
              <a:off x="931" y="5132"/>
              <a:ext cx="2282" cy="59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ru-RU" sz="1400" dirty="0">
                  <a:solidFill>
                    <a:schemeClr val="tx1"/>
                  </a:solidFill>
                  <a:latin typeface="Georgia" pitchFamily="18" charset="0"/>
                  <a:cs typeface="Arial" pitchFamily="34" charset="0"/>
                </a:rPr>
                <a:t>СТЕПЕНИ ВЫРАЖЕННОСТИ</a:t>
              </a:r>
            </a:p>
            <a:p>
              <a:pPr fontAlgn="base">
                <a:spcBef>
                  <a:spcPct val="0"/>
                </a:spcBef>
                <a:spcAft>
                  <a:spcPct val="0"/>
                </a:spcAft>
              </a:pPr>
              <a:endParaRPr lang="ru-RU" sz="3200" dirty="0">
                <a:solidFill>
                  <a:schemeClr val="tx1"/>
                </a:solidFill>
                <a:latin typeface="Georgia" pitchFamily="18" charset="0"/>
                <a:cs typeface="Arial" pitchFamily="34" charset="0"/>
              </a:endParaRPr>
            </a:p>
          </p:txBody>
        </p:sp>
        <p:sp>
          <p:nvSpPr>
            <p:cNvPr id="1029" name="Rectangle 5"/>
            <p:cNvSpPr>
              <a:spLocks noChangeArrowheads="1"/>
            </p:cNvSpPr>
            <p:nvPr/>
          </p:nvSpPr>
          <p:spPr bwMode="auto">
            <a:xfrm>
              <a:off x="3523" y="5132"/>
              <a:ext cx="2155" cy="59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ru-RU" sz="1400" dirty="0">
                  <a:solidFill>
                    <a:schemeClr val="tx1"/>
                  </a:solidFill>
                  <a:latin typeface="Georgia" pitchFamily="18" charset="0"/>
                  <a:cs typeface="Arial" pitchFamily="34" charset="0"/>
                </a:rPr>
                <a:t>МЕТОДОВ БОРЬБЫ И ПОСЛЕДСТВИЙ</a:t>
              </a:r>
              <a:endParaRPr lang="ru-RU" sz="3200" dirty="0">
                <a:solidFill>
                  <a:schemeClr val="tx1"/>
                </a:solidFill>
                <a:latin typeface="Georgia" pitchFamily="18" charset="0"/>
                <a:cs typeface="Arial" pitchFamily="34" charset="0"/>
              </a:endParaRPr>
            </a:p>
          </p:txBody>
        </p:sp>
        <p:sp>
          <p:nvSpPr>
            <p:cNvPr id="1030" name="Rectangle 6"/>
            <p:cNvSpPr>
              <a:spLocks noChangeArrowheads="1"/>
            </p:cNvSpPr>
            <p:nvPr/>
          </p:nvSpPr>
          <p:spPr bwMode="auto">
            <a:xfrm>
              <a:off x="5951" y="5132"/>
              <a:ext cx="2429" cy="59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ru-RU" sz="1400" dirty="0">
                  <a:solidFill>
                    <a:schemeClr val="tx1"/>
                  </a:solidFill>
                  <a:latin typeface="Georgia" pitchFamily="18" charset="0"/>
                  <a:cs typeface="Arial" pitchFamily="34" charset="0"/>
                </a:rPr>
                <a:t>КОЛИЧЕСТВА УЧАСТНИКОВ</a:t>
              </a:r>
              <a:endParaRPr lang="ru-RU" sz="3200" dirty="0">
                <a:solidFill>
                  <a:schemeClr val="tx1"/>
                </a:solidFill>
                <a:latin typeface="Georgia" pitchFamily="18" charset="0"/>
                <a:cs typeface="Arial" pitchFamily="34" charset="0"/>
              </a:endParaRPr>
            </a:p>
          </p:txBody>
        </p:sp>
        <p:sp>
          <p:nvSpPr>
            <p:cNvPr id="1031" name="Rectangle 7"/>
            <p:cNvSpPr>
              <a:spLocks noChangeArrowheads="1"/>
            </p:cNvSpPr>
            <p:nvPr/>
          </p:nvSpPr>
          <p:spPr bwMode="auto">
            <a:xfrm>
              <a:off x="8690" y="5132"/>
              <a:ext cx="2282" cy="59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ru-RU" sz="1400" dirty="0">
                  <a:solidFill>
                    <a:schemeClr val="tx1"/>
                  </a:solidFill>
                  <a:latin typeface="Georgia" pitchFamily="18" charset="0"/>
                  <a:cs typeface="Arial" pitchFamily="34" charset="0"/>
                </a:rPr>
                <a:t>ЛОКАЛИЗАЦИИ КОНФЛИКТА</a:t>
              </a:r>
              <a:endParaRPr lang="ru-RU" sz="3200" dirty="0">
                <a:solidFill>
                  <a:schemeClr val="tx1"/>
                </a:solidFill>
                <a:latin typeface="Georgia" pitchFamily="18" charset="0"/>
                <a:cs typeface="Arial" pitchFamily="34" charset="0"/>
              </a:endParaRPr>
            </a:p>
          </p:txBody>
        </p:sp>
        <p:sp>
          <p:nvSpPr>
            <p:cNvPr id="1032" name="Rectangle 8"/>
            <p:cNvSpPr>
              <a:spLocks noChangeArrowheads="1"/>
            </p:cNvSpPr>
            <p:nvPr/>
          </p:nvSpPr>
          <p:spPr bwMode="auto">
            <a:xfrm>
              <a:off x="931" y="5722"/>
              <a:ext cx="2282" cy="4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ru-RU" sz="1400">
                  <a:latin typeface="Georgia" pitchFamily="18" charset="0"/>
                  <a:cs typeface="Arial" pitchFamily="34" charset="0"/>
                </a:rPr>
                <a:t>открытые</a:t>
              </a:r>
            </a:p>
            <a:p>
              <a:pPr algn="ctr" fontAlgn="base">
                <a:spcBef>
                  <a:spcPct val="0"/>
                </a:spcBef>
                <a:spcAft>
                  <a:spcPts val="1000"/>
                </a:spcAft>
              </a:pPr>
              <a:r>
                <a:rPr lang="ru-RU" sz="1400">
                  <a:latin typeface="Georgia" pitchFamily="18" charset="0"/>
                  <a:cs typeface="Arial" pitchFamily="34" charset="0"/>
                </a:rPr>
                <a:t>скрытые</a:t>
              </a:r>
              <a:endParaRPr lang="ru-RU" sz="3200">
                <a:latin typeface="Georgia" pitchFamily="18" charset="0"/>
                <a:cs typeface="Arial" pitchFamily="34" charset="0"/>
              </a:endParaRPr>
            </a:p>
          </p:txBody>
        </p:sp>
        <p:sp>
          <p:nvSpPr>
            <p:cNvPr id="1033" name="Rectangle 9"/>
            <p:cNvSpPr>
              <a:spLocks noChangeArrowheads="1"/>
            </p:cNvSpPr>
            <p:nvPr/>
          </p:nvSpPr>
          <p:spPr bwMode="auto">
            <a:xfrm>
              <a:off x="3523" y="5722"/>
              <a:ext cx="2155" cy="4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ru-RU" sz="1400" dirty="0">
                  <a:latin typeface="Georgia" pitchFamily="18" charset="0"/>
                  <a:cs typeface="Arial" pitchFamily="34" charset="0"/>
                </a:rPr>
                <a:t>конструктивные</a:t>
              </a:r>
            </a:p>
            <a:p>
              <a:pPr algn="ctr" fontAlgn="base">
                <a:spcBef>
                  <a:spcPct val="0"/>
                </a:spcBef>
                <a:spcAft>
                  <a:spcPct val="0"/>
                </a:spcAft>
              </a:pPr>
              <a:r>
                <a:rPr lang="ru-RU" sz="1400" dirty="0">
                  <a:latin typeface="Georgia" pitchFamily="18" charset="0"/>
                  <a:cs typeface="Arial" pitchFamily="34" charset="0"/>
                </a:rPr>
                <a:t>деструктивные</a:t>
              </a:r>
              <a:endParaRPr lang="ru-RU" sz="3200" dirty="0">
                <a:latin typeface="Georgia" pitchFamily="18" charset="0"/>
                <a:cs typeface="Arial" pitchFamily="34" charset="0"/>
              </a:endParaRPr>
            </a:p>
          </p:txBody>
        </p:sp>
        <p:sp>
          <p:nvSpPr>
            <p:cNvPr id="1034" name="Rectangle 10"/>
            <p:cNvSpPr>
              <a:spLocks noChangeArrowheads="1"/>
            </p:cNvSpPr>
            <p:nvPr/>
          </p:nvSpPr>
          <p:spPr bwMode="auto">
            <a:xfrm>
              <a:off x="5951" y="5722"/>
              <a:ext cx="2429" cy="4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pPr>
              <a:r>
                <a:rPr lang="ru-RU" sz="1400" dirty="0" err="1">
                  <a:latin typeface="Georgia" pitchFamily="18" charset="0"/>
                  <a:cs typeface="Arial" pitchFamily="34" charset="0"/>
                </a:rPr>
                <a:t>внутриличностные</a:t>
              </a:r>
              <a:endParaRPr lang="ru-RU" sz="1400" dirty="0">
                <a:latin typeface="Georgia" pitchFamily="18" charset="0"/>
                <a:cs typeface="Arial" pitchFamily="34" charset="0"/>
              </a:endParaRPr>
            </a:p>
            <a:p>
              <a:pPr algn="ctr" fontAlgn="base">
                <a:spcBef>
                  <a:spcPct val="0"/>
                </a:spcBef>
              </a:pPr>
              <a:r>
                <a:rPr lang="ru-RU" sz="1400" dirty="0">
                  <a:latin typeface="Georgia" pitchFamily="18" charset="0"/>
                  <a:cs typeface="Arial" pitchFamily="34" charset="0"/>
                </a:rPr>
                <a:t>межличностные</a:t>
              </a:r>
              <a:endParaRPr lang="ru-RU" sz="3200" dirty="0">
                <a:latin typeface="Georgia" pitchFamily="18" charset="0"/>
                <a:cs typeface="Arial" pitchFamily="34" charset="0"/>
              </a:endParaRPr>
            </a:p>
          </p:txBody>
        </p:sp>
        <p:sp>
          <p:nvSpPr>
            <p:cNvPr id="1035" name="Rectangle 11"/>
            <p:cNvSpPr>
              <a:spLocks noChangeArrowheads="1"/>
            </p:cNvSpPr>
            <p:nvPr/>
          </p:nvSpPr>
          <p:spPr bwMode="auto">
            <a:xfrm>
              <a:off x="8690" y="5722"/>
              <a:ext cx="2282" cy="4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pPr>
              <a:r>
                <a:rPr lang="ru-RU" sz="1400" dirty="0">
                  <a:latin typeface="Georgia" pitchFamily="18" charset="0"/>
                  <a:cs typeface="Arial" pitchFamily="34" charset="0"/>
                </a:rPr>
                <a:t>внутригрупповые</a:t>
              </a:r>
            </a:p>
            <a:p>
              <a:pPr algn="ctr" fontAlgn="base">
                <a:spcBef>
                  <a:spcPct val="0"/>
                </a:spcBef>
              </a:pPr>
              <a:r>
                <a:rPr lang="ru-RU" sz="1400" dirty="0">
                  <a:latin typeface="Georgia" pitchFamily="18" charset="0"/>
                  <a:cs typeface="Arial" pitchFamily="34" charset="0"/>
                </a:rPr>
                <a:t>межгрупповые</a:t>
              </a:r>
              <a:endParaRPr lang="ru-RU" sz="3200" dirty="0">
                <a:latin typeface="Georgia" pitchFamily="18" charset="0"/>
                <a:cs typeface="Arial" pitchFamily="34" charset="0"/>
              </a:endParaRPr>
            </a:p>
          </p:txBody>
        </p:sp>
        <p:sp>
          <p:nvSpPr>
            <p:cNvPr id="1036" name="Line 12"/>
            <p:cNvSpPr>
              <a:spLocks noChangeShapeType="1"/>
            </p:cNvSpPr>
            <p:nvPr/>
          </p:nvSpPr>
          <p:spPr bwMode="auto">
            <a:xfrm flipV="1">
              <a:off x="1756" y="4981"/>
              <a:ext cx="8029" cy="4"/>
            </a:xfrm>
            <a:prstGeom prst="line">
              <a:avLst/>
            </a:prstGeom>
            <a:noFill/>
            <a:ln w="31750">
              <a:solidFill>
                <a:srgbClr val="0000CC"/>
              </a:solidFill>
              <a:round/>
              <a:headEnd/>
              <a:tailEnd/>
            </a:ln>
          </p:spPr>
          <p:txBody>
            <a:bodyPr vert="horz" wrap="square" lIns="91440" tIns="45720" rIns="91440" bIns="45720" numCol="1" anchor="t" anchorCtr="0" compatLnSpc="1">
              <a:prstTxWarp prst="textNoShape">
                <a:avLst/>
              </a:prstTxWarp>
            </a:bodyPr>
            <a:lstStyle/>
            <a:p>
              <a:endParaRPr lang="ru-RU" sz="3200">
                <a:latin typeface="Georgia" pitchFamily="18" charset="0"/>
              </a:endParaRPr>
            </a:p>
          </p:txBody>
        </p:sp>
        <p:sp>
          <p:nvSpPr>
            <p:cNvPr id="1037" name="Line 13"/>
            <p:cNvSpPr>
              <a:spLocks noChangeShapeType="1"/>
            </p:cNvSpPr>
            <p:nvPr/>
          </p:nvSpPr>
          <p:spPr bwMode="auto">
            <a:xfrm flipV="1">
              <a:off x="5932" y="4838"/>
              <a:ext cx="0" cy="147"/>
            </a:xfrm>
            <a:prstGeom prst="line">
              <a:avLst/>
            </a:prstGeom>
            <a:noFill/>
            <a:ln w="31750">
              <a:solidFill>
                <a:srgbClr val="0000CC"/>
              </a:solidFill>
              <a:round/>
              <a:headEnd/>
              <a:tailEnd/>
            </a:ln>
          </p:spPr>
          <p:txBody>
            <a:bodyPr vert="horz" wrap="square" lIns="91440" tIns="45720" rIns="91440" bIns="45720" numCol="1" anchor="t" anchorCtr="0" compatLnSpc="1">
              <a:prstTxWarp prst="textNoShape">
                <a:avLst/>
              </a:prstTxWarp>
            </a:bodyPr>
            <a:lstStyle/>
            <a:p>
              <a:endParaRPr lang="ru-RU" sz="3200">
                <a:latin typeface="Georgia" pitchFamily="18" charset="0"/>
              </a:endParaRPr>
            </a:p>
          </p:txBody>
        </p:sp>
        <p:sp>
          <p:nvSpPr>
            <p:cNvPr id="1038" name="Line 14"/>
            <p:cNvSpPr>
              <a:spLocks noChangeShapeType="1"/>
            </p:cNvSpPr>
            <p:nvPr/>
          </p:nvSpPr>
          <p:spPr bwMode="auto">
            <a:xfrm flipV="1">
              <a:off x="7228" y="4985"/>
              <a:ext cx="0" cy="147"/>
            </a:xfrm>
            <a:prstGeom prst="line">
              <a:avLst/>
            </a:prstGeom>
            <a:noFill/>
            <a:ln w="31750">
              <a:solidFill>
                <a:srgbClr val="0000CC"/>
              </a:solidFill>
              <a:round/>
              <a:headEnd/>
              <a:tailEnd/>
            </a:ln>
          </p:spPr>
          <p:txBody>
            <a:bodyPr vert="horz" wrap="square" lIns="91440" tIns="45720" rIns="91440" bIns="45720" numCol="1" anchor="t" anchorCtr="0" compatLnSpc="1">
              <a:prstTxWarp prst="textNoShape">
                <a:avLst/>
              </a:prstTxWarp>
            </a:bodyPr>
            <a:lstStyle/>
            <a:p>
              <a:endParaRPr lang="ru-RU" sz="3200">
                <a:latin typeface="Georgia" pitchFamily="18" charset="0"/>
              </a:endParaRPr>
            </a:p>
          </p:txBody>
        </p:sp>
        <p:sp>
          <p:nvSpPr>
            <p:cNvPr id="1039" name="Line 15"/>
            <p:cNvSpPr>
              <a:spLocks noChangeShapeType="1"/>
            </p:cNvSpPr>
            <p:nvPr/>
          </p:nvSpPr>
          <p:spPr bwMode="auto">
            <a:xfrm flipV="1">
              <a:off x="9785" y="4985"/>
              <a:ext cx="0" cy="147"/>
            </a:xfrm>
            <a:prstGeom prst="line">
              <a:avLst/>
            </a:prstGeom>
            <a:noFill/>
            <a:ln w="25400">
              <a:solidFill>
                <a:srgbClr val="0000CC"/>
              </a:solidFill>
              <a:round/>
              <a:headEnd/>
              <a:tailEnd/>
            </a:ln>
          </p:spPr>
          <p:txBody>
            <a:bodyPr vert="horz" wrap="square" lIns="91440" tIns="45720" rIns="91440" bIns="45720" numCol="1" anchor="t" anchorCtr="0" compatLnSpc="1">
              <a:prstTxWarp prst="textNoShape">
                <a:avLst/>
              </a:prstTxWarp>
            </a:bodyPr>
            <a:lstStyle/>
            <a:p>
              <a:endParaRPr lang="ru-RU" sz="3200">
                <a:latin typeface="Georgia" pitchFamily="18" charset="0"/>
              </a:endParaRPr>
            </a:p>
          </p:txBody>
        </p:sp>
        <p:sp>
          <p:nvSpPr>
            <p:cNvPr id="1040" name="Line 16"/>
            <p:cNvSpPr>
              <a:spLocks noChangeShapeType="1"/>
            </p:cNvSpPr>
            <p:nvPr/>
          </p:nvSpPr>
          <p:spPr bwMode="auto">
            <a:xfrm flipV="1">
              <a:off x="4492" y="4985"/>
              <a:ext cx="0" cy="147"/>
            </a:xfrm>
            <a:prstGeom prst="line">
              <a:avLst/>
            </a:prstGeom>
            <a:noFill/>
            <a:ln w="31750">
              <a:solidFill>
                <a:srgbClr val="0000CC"/>
              </a:solidFill>
              <a:round/>
              <a:headEnd/>
              <a:tailEnd/>
            </a:ln>
          </p:spPr>
          <p:txBody>
            <a:bodyPr vert="horz" wrap="square" lIns="91440" tIns="45720" rIns="91440" bIns="45720" numCol="1" anchor="t" anchorCtr="0" compatLnSpc="1">
              <a:prstTxWarp prst="textNoShape">
                <a:avLst/>
              </a:prstTxWarp>
            </a:bodyPr>
            <a:lstStyle/>
            <a:p>
              <a:endParaRPr lang="ru-RU" sz="3200">
                <a:latin typeface="Georgia" pitchFamily="18" charset="0"/>
              </a:endParaRPr>
            </a:p>
          </p:txBody>
        </p:sp>
        <p:sp>
          <p:nvSpPr>
            <p:cNvPr id="1041" name="Line 17"/>
            <p:cNvSpPr>
              <a:spLocks noChangeShapeType="1"/>
            </p:cNvSpPr>
            <p:nvPr/>
          </p:nvSpPr>
          <p:spPr bwMode="auto">
            <a:xfrm flipV="1">
              <a:off x="1756" y="4985"/>
              <a:ext cx="0" cy="147"/>
            </a:xfrm>
            <a:prstGeom prst="line">
              <a:avLst/>
            </a:prstGeom>
            <a:noFill/>
            <a:ln w="31750">
              <a:solidFill>
                <a:srgbClr val="0000CC"/>
              </a:solidFill>
              <a:round/>
              <a:headEnd/>
              <a:tailEnd/>
            </a:ln>
          </p:spPr>
          <p:txBody>
            <a:bodyPr vert="horz" wrap="square" lIns="91440" tIns="45720" rIns="91440" bIns="45720" numCol="1" anchor="t" anchorCtr="0" compatLnSpc="1">
              <a:prstTxWarp prst="textNoShape">
                <a:avLst/>
              </a:prstTxWarp>
            </a:bodyPr>
            <a:lstStyle/>
            <a:p>
              <a:endParaRPr lang="ru-RU" sz="3200">
                <a:latin typeface="Georgia" pitchFamily="18" charset="0"/>
              </a:endParaRPr>
            </a:p>
          </p:txBody>
        </p:sp>
      </p:grpSp>
      <p:sp>
        <p:nvSpPr>
          <p:cNvPr id="28" name="TextBox 27"/>
          <p:cNvSpPr txBox="1"/>
          <p:nvPr/>
        </p:nvSpPr>
        <p:spPr>
          <a:xfrm>
            <a:off x="5951984" y="6053514"/>
            <a:ext cx="3960440" cy="430887"/>
          </a:xfrm>
          <a:prstGeom prst="rect">
            <a:avLst/>
          </a:prstGeom>
          <a:noFill/>
        </p:spPr>
        <p:txBody>
          <a:bodyPr wrap="square" rtlCol="0">
            <a:spAutoFit/>
          </a:bodyPr>
          <a:lstStyle/>
          <a:p>
            <a:pPr algn="r"/>
            <a:r>
              <a:rPr lang="ru-RU" sz="2200" b="1" dirty="0" smtClean="0">
                <a:latin typeface="Georgia" pitchFamily="18" charset="0"/>
              </a:rPr>
              <a:t>конфликт </a:t>
            </a:r>
            <a:r>
              <a:rPr lang="ru-RU" sz="2200" b="1" dirty="0">
                <a:latin typeface="Georgia" pitchFamily="18" charset="0"/>
              </a:rPr>
              <a:t>интересов</a:t>
            </a:r>
          </a:p>
        </p:txBody>
      </p:sp>
      <p:sp>
        <p:nvSpPr>
          <p:cNvPr id="29" name="Прямоугольник 28"/>
          <p:cNvSpPr/>
          <p:nvPr/>
        </p:nvSpPr>
        <p:spPr>
          <a:xfrm>
            <a:off x="415636" y="6090106"/>
            <a:ext cx="5536348" cy="430887"/>
          </a:xfrm>
          <a:prstGeom prst="rect">
            <a:avLst/>
          </a:prstGeom>
        </p:spPr>
        <p:txBody>
          <a:bodyPr wrap="square">
            <a:spAutoFit/>
          </a:bodyPr>
          <a:lstStyle/>
          <a:p>
            <a:pPr algn="ctr"/>
            <a:r>
              <a:rPr lang="ru-RU" sz="2200" dirty="0">
                <a:latin typeface="Georgia" pitchFamily="18" charset="0"/>
              </a:rPr>
              <a:t>На </a:t>
            </a:r>
            <a:r>
              <a:rPr lang="ru-RU" sz="2200" dirty="0" smtClean="0">
                <a:latin typeface="Georgia" pitchFamily="18" charset="0"/>
              </a:rPr>
              <a:t>службе</a:t>
            </a:r>
            <a:endParaRPr lang="ru-RU" sz="2200" dirty="0">
              <a:latin typeface="Georgia" pitchFamily="18" charset="0"/>
            </a:endParaRPr>
          </a:p>
        </p:txBody>
      </p:sp>
      <p:cxnSp>
        <p:nvCxnSpPr>
          <p:cNvPr id="30" name="Прямая со стрелкой 29"/>
          <p:cNvCxnSpPr/>
          <p:nvPr/>
        </p:nvCxnSpPr>
        <p:spPr>
          <a:xfrm>
            <a:off x="5390244" y="6321195"/>
            <a:ext cx="792088" cy="0"/>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657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a:bodyPr>
          <a:lstStyle/>
          <a:p>
            <a:r>
              <a:rPr lang="ru-RU" b="1" dirty="0"/>
              <a:t>Задачи антикоррупционной экспертизы </a:t>
            </a:r>
          </a:p>
        </p:txBody>
      </p:sp>
      <p:sp>
        <p:nvSpPr>
          <p:cNvPr id="20" name="Объект 19"/>
          <p:cNvSpPr>
            <a:spLocks noGrp="1"/>
          </p:cNvSpPr>
          <p:nvPr>
            <p:ph sz="half" idx="1"/>
          </p:nvPr>
        </p:nvSpPr>
        <p:spPr>
          <a:xfrm>
            <a:off x="237506" y="1690688"/>
            <a:ext cx="11459689" cy="4983245"/>
          </a:xfrm>
        </p:spPr>
        <p:txBody>
          <a:bodyPr anchor="t">
            <a:normAutofit/>
          </a:bodyPr>
          <a:lstStyle/>
          <a:p>
            <a:pPr marL="0" indent="0">
              <a:buNone/>
            </a:pPr>
            <a:r>
              <a:rPr lang="ru-RU" sz="2400" b="1" dirty="0"/>
              <a:t>Задачами антикоррупционной экспертизы проектов нормативных правовых актов является:</a:t>
            </a:r>
          </a:p>
          <a:p>
            <a:pPr marL="0" indent="0">
              <a:buNone/>
            </a:pPr>
            <a:r>
              <a:rPr lang="ru-RU" sz="2400" dirty="0" smtClean="0"/>
              <a:t>- </a:t>
            </a:r>
            <a:r>
              <a:rPr lang="ru-RU" sz="2400" dirty="0"/>
              <a:t>выявление в проектах нормативных правовых актов </a:t>
            </a:r>
            <a:r>
              <a:rPr lang="ru-RU" sz="2400" dirty="0" err="1"/>
              <a:t>коррупциогенных</a:t>
            </a:r>
            <a:r>
              <a:rPr lang="ru-RU" sz="2400" dirty="0"/>
              <a:t> факторов;</a:t>
            </a:r>
          </a:p>
          <a:p>
            <a:pPr marL="0" indent="0">
              <a:buNone/>
            </a:pPr>
            <a:r>
              <a:rPr lang="ru-RU" sz="2400" dirty="0" smtClean="0"/>
              <a:t>- </a:t>
            </a:r>
            <a:r>
              <a:rPr lang="ru-RU" sz="2400" dirty="0"/>
              <a:t>рекомендации по устранению </a:t>
            </a:r>
            <a:r>
              <a:rPr lang="ru-RU" sz="2400" dirty="0" err="1"/>
              <a:t>коррупциогенных</a:t>
            </a:r>
            <a:r>
              <a:rPr lang="ru-RU" sz="2400" dirty="0"/>
              <a:t> факторов путем устранения или коррекции содержащих их норм в проектах нормативных правовых актов в целом;</a:t>
            </a:r>
          </a:p>
          <a:p>
            <a:pPr marL="0" indent="0">
              <a:buNone/>
            </a:pPr>
            <a:r>
              <a:rPr lang="ru-RU" sz="2400" dirty="0" smtClean="0"/>
              <a:t>- </a:t>
            </a:r>
            <a:r>
              <a:rPr lang="ru-RU" sz="2400" dirty="0"/>
              <a:t>рекомендации по включению в проекты нормативных правовых актов антикоррупционных норм.</a:t>
            </a:r>
            <a:endParaRPr lang="ru-RU" sz="2400" dirty="0" smtClean="0"/>
          </a:p>
        </p:txBody>
      </p:sp>
    </p:spTree>
    <p:extLst>
      <p:ext uri="{BB962C8B-B14F-4D97-AF65-F5344CB8AC3E}">
        <p14:creationId xmlns:p14="http://schemas.microsoft.com/office/powerpoint/2010/main" val="217021715"/>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a:bodyPr>
          <a:lstStyle/>
          <a:p>
            <a:r>
              <a:rPr lang="ru-RU" b="1" dirty="0"/>
              <a:t>Задачи антикоррупционной экспертизы </a:t>
            </a:r>
          </a:p>
        </p:txBody>
      </p:sp>
      <p:sp>
        <p:nvSpPr>
          <p:cNvPr id="20" name="Объект 19"/>
          <p:cNvSpPr>
            <a:spLocks noGrp="1"/>
          </p:cNvSpPr>
          <p:nvPr>
            <p:ph sz="half" idx="1"/>
          </p:nvPr>
        </p:nvSpPr>
        <p:spPr>
          <a:xfrm>
            <a:off x="237506" y="1690688"/>
            <a:ext cx="11459689" cy="4983245"/>
          </a:xfrm>
        </p:spPr>
        <p:txBody>
          <a:bodyPr anchor="t">
            <a:normAutofit lnSpcReduction="10000"/>
          </a:bodyPr>
          <a:lstStyle/>
          <a:p>
            <a:pPr marL="0" indent="0">
              <a:buNone/>
            </a:pPr>
            <a:r>
              <a:rPr lang="ru-RU" sz="2400" b="1" dirty="0"/>
              <a:t>Основные принципы организации антикоррупционной экспертизы проектов нормативных правовых актов:</a:t>
            </a:r>
          </a:p>
          <a:p>
            <a:pPr marL="0" indent="0">
              <a:buNone/>
            </a:pPr>
            <a:r>
              <a:rPr lang="ru-RU" sz="2400" dirty="0" smtClean="0"/>
              <a:t>- </a:t>
            </a:r>
            <a:r>
              <a:rPr lang="ru-RU" sz="2400" dirty="0"/>
              <a:t>обязательность проведения антикоррупционной экспертизы проектов нормативных правовых актов;</a:t>
            </a:r>
          </a:p>
          <a:p>
            <a:pPr marL="0" indent="0">
              <a:buNone/>
            </a:pPr>
            <a:r>
              <a:rPr lang="ru-RU" sz="2400" dirty="0" smtClean="0"/>
              <a:t>- </a:t>
            </a:r>
            <a:r>
              <a:rPr lang="ru-RU" sz="2400" dirty="0"/>
              <a:t>оценка проектов нормативных правовых актов во взаимосвязи с другими нормативными правовыми актами;</a:t>
            </a:r>
          </a:p>
          <a:p>
            <a:pPr marL="0" indent="0">
              <a:buNone/>
            </a:pPr>
            <a:r>
              <a:rPr lang="ru-RU" sz="2400" dirty="0" smtClean="0"/>
              <a:t>- </a:t>
            </a:r>
            <a:r>
              <a:rPr lang="ru-RU" sz="2400" dirty="0"/>
              <a:t>обоснованность, объективность и </a:t>
            </a:r>
            <a:r>
              <a:rPr lang="ru-RU" sz="2400" dirty="0" err="1"/>
              <a:t>проверяемость</a:t>
            </a:r>
            <a:r>
              <a:rPr lang="ru-RU" sz="2400" dirty="0"/>
              <a:t> результатов антикоррупционной экспертизы проектов нормативных правовых актов;</a:t>
            </a:r>
          </a:p>
          <a:p>
            <a:pPr marL="0" indent="0">
              <a:buNone/>
            </a:pPr>
            <a:r>
              <a:rPr lang="ru-RU" sz="2400" dirty="0" smtClean="0"/>
              <a:t>- </a:t>
            </a:r>
            <a:r>
              <a:rPr lang="ru-RU" sz="2400" dirty="0"/>
              <a:t>компетентность лиц, проводящих антикоррупционную экспертизу проектов нормативных правовых актов;</a:t>
            </a:r>
          </a:p>
          <a:p>
            <a:pPr marL="0" indent="0">
              <a:buNone/>
            </a:pPr>
            <a:r>
              <a:rPr lang="ru-RU" sz="2400" dirty="0" smtClean="0"/>
              <a:t>- </a:t>
            </a:r>
            <a:r>
              <a:rPr lang="ru-RU" sz="2400" dirty="0"/>
              <a:t>сотрудничество органов государственной власти, органов местного самоуправления, а также их должностных лиц с институтами гражданского общества при проведении антикоррупционной экспертизы проектов нормативных правовых актов.</a:t>
            </a:r>
            <a:endParaRPr lang="ru-RU" sz="2400" dirty="0" smtClean="0"/>
          </a:p>
        </p:txBody>
      </p:sp>
    </p:spTree>
    <p:extLst>
      <p:ext uri="{BB962C8B-B14F-4D97-AF65-F5344CB8AC3E}">
        <p14:creationId xmlns:p14="http://schemas.microsoft.com/office/powerpoint/2010/main" val="1446952064"/>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386937" y="317623"/>
            <a:ext cx="11381509" cy="1392424"/>
          </a:xfrm>
        </p:spPr>
        <p:txBody>
          <a:bodyPr>
            <a:normAutofit/>
          </a:bodyPr>
          <a:lstStyle/>
          <a:p>
            <a:pPr algn="ctr"/>
            <a:r>
              <a:rPr lang="ru-RU" sz="3600" b="1" dirty="0" smtClean="0"/>
              <a:t>Примерный порядок проведения антикоррупционной экспертизы</a:t>
            </a:r>
            <a:endParaRPr lang="ru-RU" sz="3600" b="1" dirty="0"/>
          </a:p>
        </p:txBody>
      </p:sp>
      <p:sp>
        <p:nvSpPr>
          <p:cNvPr id="20" name="Объект 19"/>
          <p:cNvSpPr>
            <a:spLocks noGrp="1"/>
          </p:cNvSpPr>
          <p:nvPr>
            <p:ph sz="half" idx="1"/>
          </p:nvPr>
        </p:nvSpPr>
        <p:spPr>
          <a:xfrm>
            <a:off x="261257" y="1710048"/>
            <a:ext cx="11673444" cy="4904508"/>
          </a:xfrm>
        </p:spPr>
        <p:txBody>
          <a:bodyPr anchor="ctr">
            <a:noAutofit/>
          </a:bodyPr>
          <a:lstStyle/>
          <a:p>
            <a:pPr marL="0" indent="0">
              <a:buNone/>
            </a:pPr>
            <a:r>
              <a:rPr lang="ru-RU" sz="2400" b="1" dirty="0" smtClean="0"/>
              <a:t>Антикоррупционная </a:t>
            </a:r>
            <a:r>
              <a:rPr lang="ru-RU" sz="2400" b="1" dirty="0"/>
              <a:t>экспертиза проектов правовых актов проводится в два этапа:</a:t>
            </a:r>
          </a:p>
          <a:p>
            <a:pPr marL="0" indent="0">
              <a:buNone/>
            </a:pPr>
            <a:r>
              <a:rPr lang="ru-RU" sz="2400" dirty="0"/>
              <a:t>1) при разработке проекта правового акта;</a:t>
            </a:r>
          </a:p>
          <a:p>
            <a:pPr marL="0" indent="0">
              <a:buNone/>
            </a:pPr>
            <a:r>
              <a:rPr lang="ru-RU" sz="2400" dirty="0"/>
              <a:t>2) при проведении правовой экспертизы проекта правового акта.</a:t>
            </a:r>
          </a:p>
          <a:p>
            <a:pPr marL="0" indent="0">
              <a:buNone/>
            </a:pPr>
            <a:r>
              <a:rPr lang="ru-RU" sz="2400" dirty="0"/>
              <a:t>Антикоррупционная экспертиза при разработке правовых актов осуществляется в форме анализа на содержание в проектах </a:t>
            </a:r>
            <a:r>
              <a:rPr lang="ru-RU" sz="2400" dirty="0" err="1"/>
              <a:t>коррупциогенных</a:t>
            </a:r>
            <a:r>
              <a:rPr lang="ru-RU" sz="2400" dirty="0"/>
              <a:t> факторов.</a:t>
            </a:r>
          </a:p>
          <a:p>
            <a:pPr marL="0" indent="0">
              <a:buNone/>
            </a:pPr>
            <a:r>
              <a:rPr lang="ru-RU" sz="2400" dirty="0"/>
              <a:t>Анализ на содержание в проектах </a:t>
            </a:r>
            <a:r>
              <a:rPr lang="ru-RU" sz="2400" dirty="0" err="1"/>
              <a:t>коррупциогенных</a:t>
            </a:r>
            <a:r>
              <a:rPr lang="ru-RU" sz="2400" dirty="0"/>
              <a:t> факторов осуществляется разрабатывающими их подразделениями.</a:t>
            </a:r>
          </a:p>
          <a:p>
            <a:pPr marL="0" indent="0">
              <a:buNone/>
            </a:pPr>
            <a:r>
              <a:rPr lang="ru-RU" sz="2400" dirty="0"/>
              <a:t>Результатом анализа на содержание в проекте </a:t>
            </a:r>
            <a:r>
              <a:rPr lang="ru-RU" sz="2400" dirty="0" err="1"/>
              <a:t>коррупциогенных</a:t>
            </a:r>
            <a:r>
              <a:rPr lang="ru-RU" sz="2400" dirty="0"/>
              <a:t> факторов при его разработке является вывод об отсутствии в проекте </a:t>
            </a:r>
            <a:r>
              <a:rPr lang="ru-RU" sz="2400" dirty="0" err="1"/>
              <a:t>коррупциогенных</a:t>
            </a:r>
            <a:r>
              <a:rPr lang="ru-RU" sz="2400" dirty="0"/>
              <a:t> факторов, содержащийся в пояснительной записке к проекту.</a:t>
            </a:r>
          </a:p>
        </p:txBody>
      </p:sp>
    </p:spTree>
    <p:extLst>
      <p:ext uri="{BB962C8B-B14F-4D97-AF65-F5344CB8AC3E}">
        <p14:creationId xmlns:p14="http://schemas.microsoft.com/office/powerpoint/2010/main" val="2534862789"/>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386937" y="317623"/>
            <a:ext cx="11381509" cy="1392424"/>
          </a:xfrm>
        </p:spPr>
        <p:txBody>
          <a:bodyPr>
            <a:normAutofit/>
          </a:bodyPr>
          <a:lstStyle/>
          <a:p>
            <a:pPr algn="ctr"/>
            <a:r>
              <a:rPr lang="ru-RU" sz="3600" b="1" dirty="0" smtClean="0"/>
              <a:t>Примерный порядок проведения антикоррупционной экспертизы</a:t>
            </a:r>
            <a:endParaRPr lang="ru-RU" sz="3600" b="1" dirty="0"/>
          </a:p>
        </p:txBody>
      </p:sp>
      <p:sp>
        <p:nvSpPr>
          <p:cNvPr id="20" name="Объект 19"/>
          <p:cNvSpPr>
            <a:spLocks noGrp="1"/>
          </p:cNvSpPr>
          <p:nvPr>
            <p:ph sz="half" idx="1"/>
          </p:nvPr>
        </p:nvSpPr>
        <p:spPr>
          <a:xfrm>
            <a:off x="261257" y="1710048"/>
            <a:ext cx="11673444" cy="4904508"/>
          </a:xfrm>
        </p:spPr>
        <p:txBody>
          <a:bodyPr anchor="ctr">
            <a:noAutofit/>
          </a:bodyPr>
          <a:lstStyle/>
          <a:p>
            <a:pPr marL="0" indent="0">
              <a:buNone/>
            </a:pPr>
            <a:r>
              <a:rPr lang="ru-RU" sz="2200" dirty="0"/>
              <a:t>В случае выявления в проекте </a:t>
            </a:r>
            <a:r>
              <a:rPr lang="ru-RU" sz="2200" dirty="0" err="1"/>
              <a:t>коррупциогенных</a:t>
            </a:r>
            <a:r>
              <a:rPr lang="ru-RU" sz="2200" dirty="0"/>
              <a:t> факторов результаты антикоррупционной экспертизы оформляются в составе заключения, подготавливаемого по итогам правовой экспертизы проекта.</a:t>
            </a:r>
          </a:p>
          <a:p>
            <a:pPr marL="0" indent="0">
              <a:buNone/>
            </a:pPr>
            <a:r>
              <a:rPr lang="ru-RU" sz="2200" dirty="0"/>
              <a:t>Вывод об отсутствии </a:t>
            </a:r>
            <a:r>
              <a:rPr lang="ru-RU" sz="2200" dirty="0" err="1"/>
              <a:t>коррупциогенных</a:t>
            </a:r>
            <a:r>
              <a:rPr lang="ru-RU" sz="2200" dirty="0"/>
              <a:t> факторов в проекте правового акта подтверждается согласованием проекта правового акта </a:t>
            </a:r>
            <a:r>
              <a:rPr lang="ru-RU" sz="2200" dirty="0" smtClean="0"/>
              <a:t>руководителем </a:t>
            </a:r>
            <a:r>
              <a:rPr lang="ru-RU" sz="2200" dirty="0"/>
              <a:t>юридического </a:t>
            </a:r>
            <a:r>
              <a:rPr lang="ru-RU" sz="2200" dirty="0" smtClean="0"/>
              <a:t>подразделения администрации субъекта РФ либо </a:t>
            </a:r>
            <a:r>
              <a:rPr lang="ru-RU" sz="2200" dirty="0"/>
              <a:t>лицом, его замещающим (руководителем юридического отдела в ОМС). </a:t>
            </a:r>
            <a:endParaRPr lang="ru-RU" sz="2200" dirty="0" smtClean="0"/>
          </a:p>
          <a:p>
            <a:pPr marL="0" indent="0">
              <a:buNone/>
            </a:pPr>
            <a:r>
              <a:rPr lang="ru-RU" sz="2200" dirty="0"/>
              <a:t>Антикоррупционная экспертиза правовых актов проводится органами разработавшими соответствующие правовые акты, при мониторинге их применения.</a:t>
            </a:r>
          </a:p>
          <a:p>
            <a:pPr marL="0" indent="0">
              <a:buNone/>
            </a:pPr>
            <a:r>
              <a:rPr lang="ru-RU" sz="2200" dirty="0"/>
              <a:t>Для обеспечения обоснованности, объективности и </a:t>
            </a:r>
            <a:r>
              <a:rPr lang="ru-RU" sz="2200" dirty="0" err="1"/>
              <a:t>проверяемости</a:t>
            </a:r>
            <a:r>
              <a:rPr lang="ru-RU" sz="2200" dirty="0"/>
              <a:t> результатов антикоррупционной экспертизы необходимо проводить экспертизу каждой нормы нормативного правового акта или положения проекта нормативного правового акта на предмет наличия </a:t>
            </a:r>
            <a:r>
              <a:rPr lang="ru-RU" sz="2200" dirty="0" err="1"/>
              <a:t>коррупциогенных</a:t>
            </a:r>
            <a:r>
              <a:rPr lang="ru-RU" sz="2200" dirty="0"/>
              <a:t> факторов</a:t>
            </a:r>
            <a:r>
              <a:rPr lang="ru-RU" sz="2200" dirty="0" smtClean="0"/>
              <a:t>.</a:t>
            </a:r>
            <a:endParaRPr lang="ru-RU" sz="2200" dirty="0"/>
          </a:p>
        </p:txBody>
      </p:sp>
    </p:spTree>
    <p:extLst>
      <p:ext uri="{BB962C8B-B14F-4D97-AF65-F5344CB8AC3E}">
        <p14:creationId xmlns:p14="http://schemas.microsoft.com/office/powerpoint/2010/main" val="3333857036"/>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386937" y="317623"/>
            <a:ext cx="11381509" cy="1392424"/>
          </a:xfrm>
        </p:spPr>
        <p:txBody>
          <a:bodyPr>
            <a:normAutofit/>
          </a:bodyPr>
          <a:lstStyle/>
          <a:p>
            <a:pPr algn="ctr"/>
            <a:r>
              <a:rPr lang="ru-RU" sz="3600" b="1" dirty="0" smtClean="0"/>
              <a:t>Заключение по итогу антикоррупционной </a:t>
            </a:r>
            <a:r>
              <a:rPr lang="ru-RU" sz="3600" b="1" dirty="0"/>
              <a:t>экспертизы </a:t>
            </a:r>
          </a:p>
        </p:txBody>
      </p:sp>
      <p:sp>
        <p:nvSpPr>
          <p:cNvPr id="20" name="Объект 19"/>
          <p:cNvSpPr>
            <a:spLocks noGrp="1"/>
          </p:cNvSpPr>
          <p:nvPr>
            <p:ph sz="half" idx="1"/>
          </p:nvPr>
        </p:nvSpPr>
        <p:spPr>
          <a:xfrm>
            <a:off x="118752" y="1603169"/>
            <a:ext cx="11875325" cy="5106389"/>
          </a:xfrm>
        </p:spPr>
        <p:txBody>
          <a:bodyPr anchor="ctr">
            <a:noAutofit/>
          </a:bodyPr>
          <a:lstStyle/>
          <a:p>
            <a:pPr marL="0" indent="0">
              <a:buNone/>
            </a:pPr>
            <a:r>
              <a:rPr lang="ru-RU" sz="2200" b="1" dirty="0" smtClean="0"/>
              <a:t>Результаты </a:t>
            </a:r>
            <a:r>
              <a:rPr lang="ru-RU" sz="2200" b="1" dirty="0"/>
              <a:t>антикоррупционной экспертизы </a:t>
            </a:r>
            <a:r>
              <a:rPr lang="ru-RU" sz="2200" dirty="0"/>
              <a:t>– это письменно оформленные выводы лица, уполномоченного проводить антикоррупционную экспертизу, основанные на всестороннем анализе нормативного правового акта в соответствии с принципами проведения указанной экспертизы, о наличии или отсутствии в нем </a:t>
            </a:r>
            <a:r>
              <a:rPr lang="ru-RU" sz="2200" dirty="0" err="1"/>
              <a:t>коррупциогенных</a:t>
            </a:r>
            <a:r>
              <a:rPr lang="ru-RU" sz="2200" dirty="0"/>
              <a:t> факторов, и конкретные предложения по устранению выявленных </a:t>
            </a:r>
            <a:r>
              <a:rPr lang="ru-RU" sz="2200" dirty="0" err="1"/>
              <a:t>коррупциогенных</a:t>
            </a:r>
            <a:r>
              <a:rPr lang="ru-RU" sz="2200" dirty="0"/>
              <a:t> факторов.</a:t>
            </a:r>
          </a:p>
          <a:p>
            <a:pPr marL="0" indent="0">
              <a:buNone/>
            </a:pPr>
            <a:r>
              <a:rPr lang="ru-RU" sz="2200" dirty="0" smtClean="0"/>
              <a:t>К </a:t>
            </a:r>
            <a:r>
              <a:rPr lang="ru-RU" sz="2200" dirty="0"/>
              <a:t>результатам антикоррупционной экспертизы в зависимости от ее субъекта относятся: </a:t>
            </a:r>
            <a:r>
              <a:rPr lang="ru-RU" sz="2200" b="1" dirty="0"/>
              <a:t>заключения экспертов правотворческого органа, требования прокурора, заключения иных органов</a:t>
            </a:r>
            <a:r>
              <a:rPr lang="ru-RU" sz="2200" dirty="0" smtClean="0"/>
              <a:t>.</a:t>
            </a:r>
          </a:p>
          <a:p>
            <a:pPr marL="0" indent="0">
              <a:buNone/>
            </a:pPr>
            <a:r>
              <a:rPr lang="ru-RU" sz="2200" b="1" dirty="0" smtClean="0"/>
              <a:t>Примерная форма регламентирована подзаконными актами (например): </a:t>
            </a:r>
            <a:r>
              <a:rPr lang="ru-RU" sz="2200" dirty="0" smtClean="0"/>
              <a:t>Приказ </a:t>
            </a:r>
            <a:r>
              <a:rPr lang="ru-RU" sz="2200" dirty="0"/>
              <a:t>Минюста России от 4 октября 2013 г. N 187 "Об утверждении Порядка организации работы по проведению антикоррупционной экспертизы нормативных правовых актов, проектов нормативных правовых актов и иных документов структурными подразделениями Министерства юстиции Российской </a:t>
            </a:r>
            <a:r>
              <a:rPr lang="ru-RU" sz="2200" dirty="0" smtClean="0"/>
              <a:t>Федерации", Приказ </a:t>
            </a:r>
            <a:r>
              <a:rPr lang="ru-RU" sz="2200" dirty="0"/>
              <a:t>Минюста РФ от 21 октября 2011 г. N 363 "Об утверждении формы заключения по результатам независимой антикоррупционной экспертизы</a:t>
            </a:r>
            <a:r>
              <a:rPr lang="ru-RU" sz="2200" dirty="0" smtClean="0"/>
              <a:t>"</a:t>
            </a:r>
            <a:endParaRPr lang="ru-RU" sz="2200" dirty="0"/>
          </a:p>
        </p:txBody>
      </p:sp>
    </p:spTree>
    <p:extLst>
      <p:ext uri="{BB962C8B-B14F-4D97-AF65-F5344CB8AC3E}">
        <p14:creationId xmlns:p14="http://schemas.microsoft.com/office/powerpoint/2010/main" val="870907071"/>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386937" y="317623"/>
            <a:ext cx="11381509" cy="1392424"/>
          </a:xfrm>
        </p:spPr>
        <p:txBody>
          <a:bodyPr>
            <a:normAutofit/>
          </a:bodyPr>
          <a:lstStyle/>
          <a:p>
            <a:pPr algn="ctr"/>
            <a:r>
              <a:rPr lang="ru-RU" sz="3600" b="1" dirty="0" smtClean="0"/>
              <a:t>Особенности антикоррупционной экспертизы</a:t>
            </a:r>
            <a:endParaRPr lang="ru-RU" sz="3600" b="1" dirty="0"/>
          </a:p>
        </p:txBody>
      </p:sp>
      <p:sp>
        <p:nvSpPr>
          <p:cNvPr id="20" name="Объект 19"/>
          <p:cNvSpPr>
            <a:spLocks noGrp="1"/>
          </p:cNvSpPr>
          <p:nvPr>
            <p:ph sz="half" idx="1"/>
          </p:nvPr>
        </p:nvSpPr>
        <p:spPr>
          <a:xfrm>
            <a:off x="118752" y="1603169"/>
            <a:ext cx="11875325" cy="5106389"/>
          </a:xfrm>
        </p:spPr>
        <p:txBody>
          <a:bodyPr anchor="ctr">
            <a:noAutofit/>
          </a:bodyPr>
          <a:lstStyle/>
          <a:p>
            <a:pPr marL="0" indent="0">
              <a:spcBef>
                <a:spcPts val="600"/>
              </a:spcBef>
              <a:buNone/>
            </a:pPr>
            <a:r>
              <a:rPr lang="ru-RU" sz="2200" b="1" dirty="0" smtClean="0"/>
              <a:t>Основные сложности при проведении экспертизы:</a:t>
            </a:r>
          </a:p>
          <a:p>
            <a:pPr marL="0" indent="0">
              <a:spcBef>
                <a:spcPts val="600"/>
              </a:spcBef>
              <a:buNone/>
            </a:pPr>
            <a:r>
              <a:rPr lang="ru-RU" sz="2200" dirty="0" smtClean="0"/>
              <a:t>- Распространение норм актов на всех граждан РФ во всех субъектах, с учётом различных особенностей (например, национальных)</a:t>
            </a:r>
            <a:endParaRPr lang="ru-RU" sz="2200" dirty="0"/>
          </a:p>
          <a:p>
            <a:pPr marL="0" indent="0">
              <a:spcBef>
                <a:spcPts val="600"/>
              </a:spcBef>
              <a:buNone/>
            </a:pPr>
            <a:r>
              <a:rPr lang="ru-RU" sz="2200" dirty="0" smtClean="0"/>
              <a:t>- Необходимость понимания административных процессов и их правового регулирования</a:t>
            </a:r>
            <a:endParaRPr lang="ru-RU" sz="2200" dirty="0"/>
          </a:p>
          <a:p>
            <a:pPr marL="0" indent="0">
              <a:spcBef>
                <a:spcPts val="600"/>
              </a:spcBef>
              <a:buNone/>
            </a:pPr>
            <a:r>
              <a:rPr lang="ru-RU" sz="2200" dirty="0" smtClean="0"/>
              <a:t>- Специфика отдельных видов службы (государственная, военная и т.д.)</a:t>
            </a:r>
            <a:endParaRPr lang="ru-RU" sz="2200" dirty="0"/>
          </a:p>
          <a:p>
            <a:pPr marL="0" indent="0">
              <a:spcBef>
                <a:spcPts val="600"/>
              </a:spcBef>
              <a:buNone/>
            </a:pPr>
            <a:r>
              <a:rPr lang="ru-RU" sz="2200" dirty="0" smtClean="0"/>
              <a:t>- Учёт различий в правовом положении структурных </a:t>
            </a:r>
            <a:r>
              <a:rPr lang="ru-RU" sz="2200" dirty="0"/>
              <a:t>подразделений и территориальных </a:t>
            </a:r>
            <a:r>
              <a:rPr lang="ru-RU" sz="2200" dirty="0" smtClean="0"/>
              <a:t>органов различных органов власти</a:t>
            </a:r>
            <a:endParaRPr lang="ru-RU" sz="2200" dirty="0"/>
          </a:p>
          <a:p>
            <a:pPr marL="0" indent="0">
              <a:spcBef>
                <a:spcPts val="600"/>
              </a:spcBef>
              <a:buNone/>
            </a:pPr>
            <a:r>
              <a:rPr lang="ru-RU" sz="2200" dirty="0"/>
              <a:t>- </a:t>
            </a:r>
            <a:r>
              <a:rPr lang="ru-RU" sz="2200" dirty="0" smtClean="0"/>
              <a:t>Правила контрольно-надзорной деятельности и учет положений её реформы</a:t>
            </a:r>
            <a:endParaRPr lang="ru-RU" sz="2200" dirty="0"/>
          </a:p>
          <a:p>
            <a:pPr marL="0" indent="0">
              <a:spcBef>
                <a:spcPts val="600"/>
              </a:spcBef>
              <a:buNone/>
            </a:pPr>
            <a:r>
              <a:rPr lang="ru-RU" sz="2200" dirty="0" smtClean="0"/>
              <a:t>- Специфика бюджетной сферы и валютно-финансового регулирования</a:t>
            </a:r>
            <a:endParaRPr lang="ru-RU" sz="2200" dirty="0"/>
          </a:p>
          <a:p>
            <a:pPr marL="0" indent="0">
              <a:spcBef>
                <a:spcPts val="600"/>
              </a:spcBef>
              <a:buNone/>
            </a:pPr>
            <a:r>
              <a:rPr lang="ru-RU" sz="2200" dirty="0"/>
              <a:t>- </a:t>
            </a:r>
            <a:r>
              <a:rPr lang="ru-RU" sz="2200" dirty="0" smtClean="0"/>
              <a:t>Сложность экспертизы технических регламентов и НПА с большой естественнонаучной составляющей, или НПА, связанных </a:t>
            </a:r>
            <a:r>
              <a:rPr lang="ru-RU" sz="2200" dirty="0"/>
              <a:t>с пожарной безопасностью, дорожным движением, экологией, медициной, строительством и другими отраслями, имеющими не регулируемые юридическими нормами </a:t>
            </a:r>
            <a:r>
              <a:rPr lang="ru-RU" sz="2200" dirty="0" smtClean="0"/>
              <a:t>особенности, и требующих специальных (и специфичных) познаний</a:t>
            </a:r>
            <a:endParaRPr lang="ru-RU" sz="2200" dirty="0"/>
          </a:p>
        </p:txBody>
      </p:sp>
    </p:spTree>
    <p:extLst>
      <p:ext uri="{BB962C8B-B14F-4D97-AF65-F5344CB8AC3E}">
        <p14:creationId xmlns:p14="http://schemas.microsoft.com/office/powerpoint/2010/main" val="1287738083"/>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0011" y="142507"/>
            <a:ext cx="11495314" cy="2078179"/>
          </a:xfrm>
        </p:spPr>
        <p:txBody>
          <a:bodyPr>
            <a:normAutofit/>
          </a:bodyPr>
          <a:lstStyle/>
          <a:p>
            <a:r>
              <a:rPr lang="ru-RU" sz="4400" b="1" dirty="0" err="1">
                <a:solidFill>
                  <a:srgbClr val="FF0000"/>
                </a:solidFill>
                <a:latin typeface="Arial" panose="020B0604020202020204" pitchFamily="34" charset="0"/>
                <a:cs typeface="Arial" panose="020B0604020202020204" pitchFamily="34" charset="0"/>
              </a:rPr>
              <a:t>Коррупциогенные</a:t>
            </a:r>
            <a:r>
              <a:rPr lang="ru-RU" sz="4400" b="1" dirty="0">
                <a:solidFill>
                  <a:srgbClr val="FF0000"/>
                </a:solidFill>
                <a:latin typeface="Arial" panose="020B0604020202020204" pitchFamily="34" charset="0"/>
                <a:cs typeface="Arial" panose="020B0604020202020204" pitchFamily="34" charset="0"/>
              </a:rPr>
              <a:t> </a:t>
            </a:r>
            <a:r>
              <a:rPr lang="ru-RU" sz="4400" b="1" dirty="0" smtClean="0">
                <a:solidFill>
                  <a:srgbClr val="FF0000"/>
                </a:solidFill>
                <a:latin typeface="Arial" panose="020B0604020202020204" pitchFamily="34" charset="0"/>
                <a:cs typeface="Arial" panose="020B0604020202020204" pitchFamily="34" charset="0"/>
              </a:rPr>
              <a:t>факторы (коррупционные риски) </a:t>
            </a:r>
            <a:r>
              <a:rPr lang="ru-RU" sz="4400" b="1" dirty="0">
                <a:solidFill>
                  <a:srgbClr val="FF0000"/>
                </a:solidFill>
                <a:latin typeface="Arial" panose="020B0604020202020204" pitchFamily="34" charset="0"/>
                <a:cs typeface="Arial" panose="020B0604020202020204" pitchFamily="34" charset="0"/>
              </a:rPr>
              <a:t>и их ликвидация</a:t>
            </a:r>
          </a:p>
        </p:txBody>
      </p:sp>
    </p:spTree>
    <p:extLst>
      <p:ext uri="{BB962C8B-B14F-4D97-AF65-F5344CB8AC3E}">
        <p14:creationId xmlns:p14="http://schemas.microsoft.com/office/powerpoint/2010/main" val="2175050908"/>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a:bodyPr>
          <a:lstStyle/>
          <a:p>
            <a:r>
              <a:rPr lang="ru-RU" b="1" dirty="0" smtClean="0"/>
              <a:t>Основные понятия</a:t>
            </a:r>
            <a:endParaRPr lang="ru-RU" b="1" dirty="0"/>
          </a:p>
        </p:txBody>
      </p:sp>
      <p:sp>
        <p:nvSpPr>
          <p:cNvPr id="20" name="Объект 19"/>
          <p:cNvSpPr>
            <a:spLocks noGrp="1"/>
          </p:cNvSpPr>
          <p:nvPr>
            <p:ph sz="half" idx="1"/>
          </p:nvPr>
        </p:nvSpPr>
        <p:spPr>
          <a:xfrm>
            <a:off x="6222670" y="1690688"/>
            <a:ext cx="5746668" cy="4658302"/>
          </a:xfrm>
        </p:spPr>
        <p:txBody>
          <a:bodyPr anchor="t">
            <a:normAutofit/>
          </a:bodyPr>
          <a:lstStyle/>
          <a:p>
            <a:pPr marL="0" indent="0">
              <a:buNone/>
            </a:pPr>
            <a:r>
              <a:rPr lang="ru-RU" sz="2400" b="1" dirty="0"/>
              <a:t>Коррупционными факторами являются:</a:t>
            </a:r>
          </a:p>
          <a:p>
            <a:pPr marL="0" indent="0">
              <a:buNone/>
            </a:pPr>
            <a:endParaRPr lang="ru-RU" sz="2400" dirty="0"/>
          </a:p>
          <a:p>
            <a:pPr marL="0" indent="0">
              <a:buNone/>
            </a:pPr>
            <a:r>
              <a:rPr lang="ru-RU" sz="2400" dirty="0"/>
              <a:t>а) факторы, связанные с реализацией полномочий органа государственной власти или органа местного самоуправления;</a:t>
            </a:r>
          </a:p>
          <a:p>
            <a:pPr marL="0" indent="0">
              <a:buNone/>
            </a:pPr>
            <a:endParaRPr lang="ru-RU" sz="2400" dirty="0"/>
          </a:p>
          <a:p>
            <a:pPr marL="0" indent="0">
              <a:buNone/>
            </a:pPr>
            <a:r>
              <a:rPr lang="ru-RU" sz="2400" dirty="0"/>
              <a:t>б) факторы, связанные с наличием правовых пробелов;</a:t>
            </a:r>
          </a:p>
          <a:p>
            <a:pPr marL="0" indent="0">
              <a:buNone/>
            </a:pPr>
            <a:endParaRPr lang="ru-RU" sz="2400" dirty="0"/>
          </a:p>
          <a:p>
            <a:pPr marL="0" indent="0">
              <a:buNone/>
            </a:pPr>
            <a:r>
              <a:rPr lang="ru-RU" sz="2400" dirty="0"/>
              <a:t>в) факторы системного характера.</a:t>
            </a:r>
            <a:endParaRPr lang="ru-RU" sz="2400" dirty="0" smtClean="0"/>
          </a:p>
        </p:txBody>
      </p:sp>
      <p:sp>
        <p:nvSpPr>
          <p:cNvPr id="14" name="Текст 11"/>
          <p:cNvSpPr>
            <a:spLocks noGrp="1"/>
          </p:cNvSpPr>
          <p:nvPr>
            <p:ph sz="half" idx="2"/>
          </p:nvPr>
        </p:nvSpPr>
        <p:spPr>
          <a:xfrm>
            <a:off x="312717" y="1690688"/>
            <a:ext cx="5628904" cy="4999511"/>
          </a:xfrm>
        </p:spPr>
        <p:txBody>
          <a:bodyPr anchor="t">
            <a:noAutofit/>
          </a:bodyPr>
          <a:lstStyle/>
          <a:p>
            <a:pPr marL="0" indent="0">
              <a:buNone/>
            </a:pPr>
            <a:r>
              <a:rPr lang="ru-RU" sz="2400" b="1" dirty="0"/>
              <a:t>Коррупциогенные факторы </a:t>
            </a:r>
            <a:r>
              <a:rPr lang="ru-RU" sz="2400" dirty="0"/>
              <a:t>- положения нормативных правовых </a:t>
            </a:r>
            <a:r>
              <a:rPr lang="ru-RU" sz="2400" dirty="0" smtClean="0"/>
              <a:t>актов </a:t>
            </a:r>
            <a:r>
              <a:rPr lang="ru-RU" sz="2400" dirty="0"/>
              <a:t>(их проектов), устанавливающие для </a:t>
            </a:r>
            <a:r>
              <a:rPr lang="ru-RU" sz="2400" dirty="0" err="1"/>
              <a:t>правоприменителя</a:t>
            </a:r>
            <a:r>
              <a:rPr lang="ru-RU" sz="2400" dirty="0"/>
              <a:t> </a:t>
            </a:r>
            <a:r>
              <a:rPr lang="ru-RU" sz="2400" dirty="0" smtClean="0"/>
              <a:t>необоснованно </a:t>
            </a:r>
            <a:r>
              <a:rPr lang="ru-RU" sz="2400" dirty="0"/>
              <a:t>широкие пределы усмотрения или возможность необоснованного применения исключений из общих правил, а также положения, </a:t>
            </a:r>
            <a:r>
              <a:rPr lang="ru-RU" sz="2400" dirty="0" smtClean="0"/>
              <a:t>содержащие </a:t>
            </a:r>
            <a:r>
              <a:rPr lang="ru-RU" sz="2400" dirty="0"/>
              <a:t>неопределенные, трудновыполнимые и (или) обременительные </a:t>
            </a:r>
            <a:r>
              <a:rPr lang="ru-RU" sz="2400" dirty="0" smtClean="0"/>
              <a:t>требования </a:t>
            </a:r>
            <a:r>
              <a:rPr lang="ru-RU" sz="2400" dirty="0"/>
              <a:t>к гражданам и организациям и тем самым создающие условия для проявления коррупции</a:t>
            </a:r>
          </a:p>
          <a:p>
            <a:endParaRPr lang="ru-R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9182460"/>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Объект 19"/>
          <p:cNvSpPr>
            <a:spLocks noGrp="1"/>
          </p:cNvSpPr>
          <p:nvPr>
            <p:ph sz="half" idx="2"/>
          </p:nvPr>
        </p:nvSpPr>
        <p:spPr>
          <a:xfrm>
            <a:off x="249381" y="1686296"/>
            <a:ext cx="11720945" cy="4999511"/>
          </a:xfrm>
        </p:spPr>
        <p:txBody>
          <a:bodyPr anchor="t">
            <a:noAutofit/>
          </a:bodyPr>
          <a:lstStyle/>
          <a:p>
            <a:pPr marL="0" indent="0">
              <a:buNone/>
            </a:pPr>
            <a:r>
              <a:rPr lang="ru-RU" sz="2000" b="1" dirty="0" smtClean="0">
                <a:solidFill>
                  <a:srgbClr val="C00000"/>
                </a:solidFill>
              </a:rPr>
              <a:t>Широта </a:t>
            </a:r>
            <a:r>
              <a:rPr lang="ru-RU" sz="2000" b="1" dirty="0">
                <a:solidFill>
                  <a:srgbClr val="C00000"/>
                </a:solidFill>
              </a:rPr>
              <a:t>дискреционных полномочий </a:t>
            </a:r>
            <a:r>
              <a:rPr lang="ru-RU" sz="2000" dirty="0"/>
              <a:t>(подпункт «а» пункта 3 Методики) - это отсутствие или неопределенность сроков, условий или оснований принятия решения, наличие дублирующих полномочий </a:t>
            </a:r>
            <a:r>
              <a:rPr lang="ru-RU" sz="2000" dirty="0" smtClean="0"/>
              <a:t>государственного </a:t>
            </a:r>
            <a:r>
              <a:rPr lang="ru-RU" sz="2000" dirty="0"/>
              <a:t>органа, органа местного самоуправления или организации (их должностных лиц).</a:t>
            </a:r>
          </a:p>
          <a:p>
            <a:pPr marL="0" indent="0">
              <a:buNone/>
            </a:pPr>
            <a:r>
              <a:rPr lang="ru-RU" sz="2000" dirty="0"/>
              <a:t>О наличии в рассматриваемом положении нормативного </a:t>
            </a:r>
            <a:r>
              <a:rPr lang="ru-RU" sz="2000" dirty="0" smtClean="0"/>
              <a:t>правового </a:t>
            </a:r>
            <a:r>
              <a:rPr lang="ru-RU" sz="2000" dirty="0"/>
              <a:t>акта широты дискреционных полномочий могут свидетельствовать следующие фразы: «о принятом решении должностное лицо </a:t>
            </a:r>
            <a:r>
              <a:rPr lang="ru-RU" sz="2000" dirty="0" smtClean="0"/>
              <a:t>информирует </a:t>
            </a:r>
            <a:r>
              <a:rPr lang="ru-RU" sz="2000" dirty="0"/>
              <a:t>заявителя» (без указания срока о таком уведомлении); «размер льготы определяется должностным лицом и не может составлять более 50 %» (без приведения критериев, в каких случаях сколько процентов льгота должна составлять).</a:t>
            </a:r>
          </a:p>
          <a:p>
            <a:pPr marL="0" indent="0">
              <a:buNone/>
            </a:pPr>
            <a:r>
              <a:rPr lang="ru-RU" sz="2000" dirty="0" err="1"/>
              <a:t>Коррупциогенный</a:t>
            </a:r>
            <a:r>
              <a:rPr lang="ru-RU" sz="2000" dirty="0"/>
              <a:t> фактор может проявляться при возможности </a:t>
            </a:r>
            <a:r>
              <a:rPr lang="ru-RU" sz="2000" dirty="0" smtClean="0"/>
              <a:t>увеличить </a:t>
            </a:r>
            <a:r>
              <a:rPr lang="ru-RU" sz="2000" dirty="0"/>
              <a:t>сроки выполнения административного действия, принятия </a:t>
            </a:r>
            <a:r>
              <a:rPr lang="ru-RU" sz="2000" dirty="0" smtClean="0"/>
              <a:t>решения </a:t>
            </a:r>
            <a:r>
              <a:rPr lang="ru-RU" sz="2000" dirty="0"/>
              <a:t>по усмотрению должностного лица, например, в виде формулировки «в исключительных случаях срок может быть продлен».</a:t>
            </a:r>
          </a:p>
          <a:p>
            <a:pPr marL="0" indent="0">
              <a:buNone/>
            </a:pPr>
            <a:r>
              <a:rPr lang="ru-RU" sz="1600" dirty="0"/>
              <a:t>Примеры. В административном регламенте </a:t>
            </a:r>
            <a:r>
              <a:rPr lang="ru-RU" sz="1600" dirty="0" smtClean="0"/>
              <a:t>ОМС отсутствует предельный срок, </a:t>
            </a:r>
            <a:r>
              <a:rPr lang="ru-RU" sz="1600" dirty="0"/>
              <a:t>в течение которого проводится аукцион по приобретению права на заключение договора </a:t>
            </a:r>
            <a:r>
              <a:rPr lang="ru-RU" sz="1600" dirty="0" smtClean="0"/>
              <a:t>аренды муниципального имущества.</a:t>
            </a:r>
          </a:p>
          <a:p>
            <a:pPr marL="0" indent="0">
              <a:buNone/>
            </a:pPr>
            <a:r>
              <a:rPr lang="ru-RU" sz="1600" dirty="0" smtClean="0"/>
              <a:t>В Порядке </a:t>
            </a:r>
            <a:r>
              <a:rPr lang="ru-RU" sz="1600" dirty="0"/>
              <a:t>проведения конкурсного отбора субъектов малого и среднего предпринимательства для предоставления субсидии на возмещение части затрат, связанных с участием в </a:t>
            </a:r>
            <a:r>
              <a:rPr lang="ru-RU" sz="1600" dirty="0" err="1"/>
              <a:t>выставочно</a:t>
            </a:r>
            <a:r>
              <a:rPr lang="ru-RU" sz="1600" dirty="0"/>
              <a:t>-ярмарочных </a:t>
            </a:r>
            <a:r>
              <a:rPr lang="ru-RU" sz="1600" dirty="0" smtClean="0"/>
              <a:t>мероприятиях отсутствуют критерии </a:t>
            </a:r>
            <a:r>
              <a:rPr lang="ru-RU" sz="1600" dirty="0"/>
              <a:t>оценки заявок конкурсной комиссией.</a:t>
            </a:r>
          </a:p>
        </p:txBody>
      </p:sp>
      <p:sp>
        <p:nvSpPr>
          <p:cNvPr id="5" name="Заголовок 5"/>
          <p:cNvSpPr>
            <a:spLocks noGrp="1"/>
          </p:cNvSpPr>
          <p:nvPr>
            <p:ph type="title"/>
          </p:nvPr>
        </p:nvSpPr>
        <p:spPr>
          <a:xfrm>
            <a:off x="249381" y="213757"/>
            <a:ext cx="11578441" cy="1472539"/>
          </a:xfrm>
        </p:spPr>
        <p:txBody>
          <a:bodyPr>
            <a:normAutofit/>
          </a:bodyPr>
          <a:lstStyle/>
          <a:p>
            <a:pPr algn="ctr"/>
            <a:r>
              <a:rPr lang="ru-RU" sz="2800" b="1" dirty="0" smtClean="0"/>
              <a:t>Коррупциогенные факторы, устанавливающие </a:t>
            </a:r>
            <a:r>
              <a:rPr lang="ru-RU" sz="2800" b="1" dirty="0"/>
              <a:t>для </a:t>
            </a:r>
            <a:r>
              <a:rPr lang="ru-RU" sz="2800" b="1" dirty="0" err="1"/>
              <a:t>правоприменителя</a:t>
            </a:r>
            <a:r>
              <a:rPr lang="ru-RU" sz="2800" b="1" dirty="0"/>
              <a:t> необоснованно широкие пределы усмотрения или возможность необоснованного применения исключений из общих правил</a:t>
            </a:r>
          </a:p>
        </p:txBody>
      </p:sp>
    </p:spTree>
    <p:extLst>
      <p:ext uri="{BB962C8B-B14F-4D97-AF65-F5344CB8AC3E}">
        <p14:creationId xmlns:p14="http://schemas.microsoft.com/office/powerpoint/2010/main" val="3772956134"/>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Объект 19"/>
          <p:cNvSpPr>
            <a:spLocks noGrp="1"/>
          </p:cNvSpPr>
          <p:nvPr>
            <p:ph sz="half" idx="2"/>
          </p:nvPr>
        </p:nvSpPr>
        <p:spPr>
          <a:xfrm>
            <a:off x="249382" y="1971303"/>
            <a:ext cx="11673444" cy="4690753"/>
          </a:xfrm>
        </p:spPr>
        <p:txBody>
          <a:bodyPr anchor="t">
            <a:noAutofit/>
          </a:bodyPr>
          <a:lstStyle/>
          <a:p>
            <a:pPr marL="0" lvl="0" indent="0">
              <a:buNone/>
            </a:pPr>
            <a:r>
              <a:rPr lang="ru-RU" sz="2000" b="1" dirty="0" smtClean="0">
                <a:solidFill>
                  <a:srgbClr val="C00000"/>
                </a:solidFill>
              </a:rPr>
              <a:t>Определение </a:t>
            </a:r>
            <a:r>
              <a:rPr lang="ru-RU" sz="2000" b="1" dirty="0">
                <a:solidFill>
                  <a:srgbClr val="C00000"/>
                </a:solidFill>
              </a:rPr>
              <a:t>компетенции по формуле «вправе</a:t>
            </a:r>
            <a:r>
              <a:rPr lang="ru-RU" sz="2000" b="1" i="1" dirty="0"/>
              <a:t>»</a:t>
            </a:r>
            <a:r>
              <a:rPr lang="ru-RU" sz="2000" dirty="0"/>
              <a:t> (подпункт «б» пункта 3 Методики) - диспозитивное установление возможности совер­шения государственными органами, органами местного самоуправления или организациями (их должностными лицами) действий в отношении граждан и организаций.</a:t>
            </a:r>
          </a:p>
          <a:p>
            <a:pPr marL="0" indent="0">
              <a:buNone/>
            </a:pPr>
            <a:r>
              <a:rPr lang="ru-RU" sz="2000" dirty="0"/>
              <a:t>О наличии данного коррупциогенного фактора могут свидетельство­вать следующие содержащиеся в нормативном правовом акте форму­лировки: «уполномоченное должностное лицо вправе признать реше­ние, уведомление, запрос или иной документ недействительным и ото­звать указанный документ» </a:t>
            </a:r>
            <a:r>
              <a:rPr lang="ru-RU" sz="2000" i="1" dirty="0"/>
              <a:t>(без указания оснований принятия решения</a:t>
            </a:r>
            <a:r>
              <a:rPr lang="ru-RU" sz="2000" i="1" dirty="0" smtClean="0"/>
              <a:t>); </a:t>
            </a:r>
            <a:r>
              <a:rPr lang="ru-RU" sz="2000" dirty="0" smtClean="0"/>
              <a:t>«</a:t>
            </a:r>
            <a:r>
              <a:rPr lang="ru-RU" sz="2000" dirty="0"/>
              <a:t>должностное лицо может привлечь к проверке экспертную организа­цию» </a:t>
            </a:r>
            <a:r>
              <a:rPr lang="ru-RU" sz="2000" i="1" dirty="0"/>
              <a:t>(без указания оснований, когда таким правом можно воспользо­ваться).</a:t>
            </a:r>
            <a:endParaRPr lang="ru-RU" sz="2000" dirty="0"/>
          </a:p>
          <a:p>
            <a:pPr marL="0" indent="0">
              <a:buNone/>
            </a:pPr>
            <a:r>
              <a:rPr lang="ru-RU" sz="1600" b="1" dirty="0"/>
              <a:t>Пример. </a:t>
            </a:r>
            <a:r>
              <a:rPr lang="ru-RU" sz="1600" dirty="0"/>
              <a:t>Данный </a:t>
            </a:r>
            <a:r>
              <a:rPr lang="ru-RU" sz="1600" dirty="0" err="1"/>
              <a:t>коррупциогенный</a:t>
            </a:r>
            <a:r>
              <a:rPr lang="ru-RU" sz="1600" dirty="0"/>
              <a:t> фактор содержался в Админи­стративном регламенте </a:t>
            </a:r>
            <a:r>
              <a:rPr lang="ru-RU" sz="1600" dirty="0" err="1"/>
              <a:t>Росархива</a:t>
            </a:r>
            <a:r>
              <a:rPr lang="ru-RU" sz="1600" dirty="0"/>
              <a:t> по предоставлению государствен­ной услуги по организации информационного обеспечения граждан, ор­ганизаций и общественных объединений на основе архивных докумен­тов, в котором предусматривалась возможность бесплатного испол­нения тематических и социально-правовых запросов, при том, что эти понятия в документе были не раскрыты. Подобная правовая формула предоставляла должностным лицам самостоятельно решать вопрос об отнесении запроса к тематическому или социально-правовому, испол­няемому на безвозмездной основе, либо к иному его виду, что порождало его исполнение на платной основе.</a:t>
            </a:r>
          </a:p>
        </p:txBody>
      </p:sp>
      <p:sp>
        <p:nvSpPr>
          <p:cNvPr id="5" name="Заголовок 5"/>
          <p:cNvSpPr>
            <a:spLocks noGrp="1"/>
          </p:cNvSpPr>
          <p:nvPr>
            <p:ph type="title"/>
          </p:nvPr>
        </p:nvSpPr>
        <p:spPr>
          <a:xfrm>
            <a:off x="249381" y="213757"/>
            <a:ext cx="11578441" cy="1472539"/>
          </a:xfrm>
        </p:spPr>
        <p:txBody>
          <a:bodyPr>
            <a:normAutofit/>
          </a:bodyPr>
          <a:lstStyle/>
          <a:p>
            <a:pPr algn="ctr"/>
            <a:r>
              <a:rPr lang="ru-RU" sz="2800" b="1" dirty="0" smtClean="0"/>
              <a:t>Коррупциогенные факторы, устанавливающие </a:t>
            </a:r>
            <a:r>
              <a:rPr lang="ru-RU" sz="2800" b="1" dirty="0"/>
              <a:t>для </a:t>
            </a:r>
            <a:r>
              <a:rPr lang="ru-RU" sz="2800" b="1" dirty="0" err="1"/>
              <a:t>правоприменителя</a:t>
            </a:r>
            <a:r>
              <a:rPr lang="ru-RU" sz="2800" b="1" dirty="0"/>
              <a:t> необоснованно широкие пределы усмотрения или возможность необоснованного применения исключений из общих правил</a:t>
            </a:r>
          </a:p>
        </p:txBody>
      </p:sp>
    </p:spTree>
    <p:extLst>
      <p:ext uri="{BB962C8B-B14F-4D97-AF65-F5344CB8AC3E}">
        <p14:creationId xmlns:p14="http://schemas.microsoft.com/office/powerpoint/2010/main" val="886220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Autofit/>
          </a:bodyPr>
          <a:lstStyle/>
          <a:p>
            <a:pPr marL="0" indent="0">
              <a:spcBef>
                <a:spcPts val="600"/>
              </a:spcBef>
              <a:buNone/>
              <a:defRPr/>
            </a:pPr>
            <a:r>
              <a:rPr lang="ru-RU" sz="2300" dirty="0">
                <a:latin typeface="Arial" panose="020B0604020202020204" pitchFamily="34" charset="0"/>
                <a:cs typeface="Arial" panose="020B0604020202020204" pitchFamily="34" charset="0"/>
                <a:sym typeface="Wingdings" panose="05000000000000000000" pitchFamily="2" charset="2"/>
              </a:rPr>
              <a:t>1. </a:t>
            </a:r>
            <a:r>
              <a:rPr lang="ru-RU" sz="2300" dirty="0" smtClean="0">
                <a:latin typeface="Arial" panose="020B0604020202020204" pitchFamily="34" charset="0"/>
                <a:cs typeface="Arial" panose="020B0604020202020204" pitchFamily="34" charset="0"/>
                <a:sym typeface="Wingdings" panose="05000000000000000000" pitchFamily="2" charset="2"/>
              </a:rPr>
              <a:t>Локальным </a:t>
            </a:r>
            <a:r>
              <a:rPr lang="ru-RU" sz="2300" dirty="0">
                <a:latin typeface="Arial" panose="020B0604020202020204" pitchFamily="34" charset="0"/>
                <a:cs typeface="Arial" panose="020B0604020202020204" pitchFamily="34" charset="0"/>
                <a:sym typeface="Wingdings" panose="05000000000000000000" pitchFamily="2" charset="2"/>
              </a:rPr>
              <a:t>актом определить структурное подразделение или должностных лиц (должностное лицо), ответственных за противодействие </a:t>
            </a:r>
            <a:r>
              <a:rPr lang="ru-RU" sz="2300" dirty="0" smtClean="0">
                <a:latin typeface="Arial" panose="020B0604020202020204" pitchFamily="34" charset="0"/>
                <a:cs typeface="Arial" panose="020B0604020202020204" pitchFamily="34" charset="0"/>
                <a:sym typeface="Wingdings" panose="05000000000000000000" pitchFamily="2" charset="2"/>
              </a:rPr>
              <a:t>коррупции</a:t>
            </a:r>
            <a:r>
              <a:rPr lang="ru-RU" sz="2300" dirty="0">
                <a:latin typeface="Arial" panose="020B0604020202020204" pitchFamily="34" charset="0"/>
                <a:cs typeface="Arial" panose="020B0604020202020204" pitchFamily="34" charset="0"/>
                <a:sym typeface="Wingdings" panose="05000000000000000000" pitchFamily="2" charset="2"/>
              </a:rPr>
              <a:t>:</a:t>
            </a:r>
            <a:endParaRPr lang="ru-RU" sz="2300" dirty="0" smtClean="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2300" dirty="0" smtClean="0">
                <a:latin typeface="Arial" panose="020B0604020202020204" pitchFamily="34" charset="0"/>
                <a:cs typeface="Arial" panose="020B0604020202020204" pitchFamily="34" charset="0"/>
                <a:sym typeface="Wingdings" panose="05000000000000000000" pitchFamily="2" charset="2"/>
              </a:rPr>
              <a:t>Рекомендуется прописать их подчинение непосредственно </a:t>
            </a:r>
            <a:r>
              <a:rPr lang="ru-RU" sz="2300" dirty="0">
                <a:latin typeface="Arial" panose="020B0604020202020204" pitchFamily="34" charset="0"/>
                <a:cs typeface="Arial" panose="020B0604020202020204" pitchFamily="34" charset="0"/>
                <a:sym typeface="Wingdings" panose="05000000000000000000" pitchFamily="2" charset="2"/>
              </a:rPr>
              <a:t>руководителю </a:t>
            </a:r>
            <a:r>
              <a:rPr lang="ru-RU" sz="2300" dirty="0" smtClean="0">
                <a:latin typeface="Arial" panose="020B0604020202020204" pitchFamily="34" charset="0"/>
                <a:cs typeface="Arial" panose="020B0604020202020204" pitchFamily="34" charset="0"/>
                <a:sym typeface="Wingdings" panose="05000000000000000000" pitchFamily="2" charset="2"/>
              </a:rPr>
              <a:t>органа или организации. </a:t>
            </a:r>
          </a:p>
          <a:p>
            <a:pPr>
              <a:spcBef>
                <a:spcPts val="600"/>
              </a:spcBef>
              <a:defRPr/>
            </a:pPr>
            <a:r>
              <a:rPr lang="ru-RU" sz="2300" dirty="0">
                <a:latin typeface="Arial" panose="020B0604020202020204" pitchFamily="34" charset="0"/>
                <a:cs typeface="Arial" panose="020B0604020202020204" pitchFamily="34" charset="0"/>
                <a:sym typeface="Wingdings" panose="05000000000000000000" pitchFamily="2" charset="2"/>
              </a:rPr>
              <a:t>В должностную инструкцию и в трудовой договор ответственных лиц необходимо внести в качестве </a:t>
            </a:r>
            <a:r>
              <a:rPr lang="ru-RU" sz="2300" dirty="0" smtClean="0">
                <a:latin typeface="Arial" panose="020B0604020202020204" pitchFamily="34" charset="0"/>
                <a:cs typeface="Arial" panose="020B0604020202020204" pitchFamily="34" charset="0"/>
                <a:sym typeface="Wingdings" panose="05000000000000000000" pitchFamily="2" charset="2"/>
              </a:rPr>
              <a:t>обязанности (помимо прочего) </a:t>
            </a:r>
            <a:r>
              <a:rPr lang="ru-RU" sz="2300" dirty="0">
                <a:latin typeface="Arial" panose="020B0604020202020204" pitchFamily="34" charset="0"/>
                <a:cs typeface="Arial" panose="020B0604020202020204" pitchFamily="34" charset="0"/>
                <a:sym typeface="Wingdings" panose="05000000000000000000" pitchFamily="2" charset="2"/>
              </a:rPr>
              <a:t>– ответственность за работу по профилактике коррупционных и иных правонарушений. </a:t>
            </a:r>
            <a:endParaRPr lang="ru-RU" sz="2300" dirty="0" smtClean="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2300" dirty="0" smtClean="0">
                <a:latin typeface="Arial" panose="020B0604020202020204" pitchFamily="34" charset="0"/>
                <a:cs typeface="Arial" panose="020B0604020202020204" pitchFamily="34" charset="0"/>
                <a:sym typeface="Wingdings" panose="05000000000000000000" pitchFamily="2" charset="2"/>
              </a:rPr>
              <a:t>В </a:t>
            </a:r>
            <a:r>
              <a:rPr lang="ru-RU" sz="2300" dirty="0">
                <a:latin typeface="Arial" panose="020B0604020202020204" pitchFamily="34" charset="0"/>
                <a:cs typeface="Arial" panose="020B0604020202020204" pitchFamily="34" charset="0"/>
                <a:sym typeface="Wingdings" panose="05000000000000000000" pitchFamily="2" charset="2"/>
              </a:rPr>
              <a:t>должностной инструкции </a:t>
            </a:r>
            <a:r>
              <a:rPr lang="ru-RU" sz="2300" dirty="0" smtClean="0">
                <a:latin typeface="Arial" panose="020B0604020202020204" pitchFamily="34" charset="0"/>
                <a:cs typeface="Arial" panose="020B0604020202020204" pitchFamily="34" charset="0"/>
                <a:sym typeface="Wingdings" panose="05000000000000000000" pitchFamily="2" charset="2"/>
              </a:rPr>
              <a:t>прописать конкретные </a:t>
            </a:r>
            <a:r>
              <a:rPr lang="ru-RU" sz="2300" dirty="0">
                <a:latin typeface="Arial" panose="020B0604020202020204" pitchFamily="34" charset="0"/>
                <a:cs typeface="Arial" panose="020B0604020202020204" pitchFamily="34" charset="0"/>
                <a:sym typeface="Wingdings" panose="05000000000000000000" pitchFamily="2" charset="2"/>
              </a:rPr>
              <a:t>обязанности, связанные с указанной </a:t>
            </a:r>
            <a:r>
              <a:rPr lang="ru-RU" sz="2300" dirty="0" smtClean="0">
                <a:latin typeface="Arial" panose="020B0604020202020204" pitchFamily="34" charset="0"/>
                <a:cs typeface="Arial" panose="020B0604020202020204" pitchFamily="34" charset="0"/>
                <a:sym typeface="Wingdings" panose="05000000000000000000" pitchFamily="2" charset="2"/>
              </a:rPr>
              <a:t>ответственностью, в </a:t>
            </a:r>
            <a:r>
              <a:rPr lang="ru-RU" sz="2300" dirty="0">
                <a:latin typeface="Arial" panose="020B0604020202020204" pitchFamily="34" charset="0"/>
                <a:cs typeface="Arial" panose="020B0604020202020204" pitchFamily="34" charset="0"/>
                <a:sym typeface="Wingdings" panose="05000000000000000000" pitchFamily="2" charset="2"/>
              </a:rPr>
              <a:t>том числе </a:t>
            </a:r>
            <a:r>
              <a:rPr lang="ru-RU" sz="2300" dirty="0" smtClean="0">
                <a:latin typeface="Arial" panose="020B0604020202020204" pitchFamily="34" charset="0"/>
                <a:cs typeface="Arial" panose="020B0604020202020204" pitchFamily="34" charset="0"/>
                <a:sym typeface="Wingdings" panose="05000000000000000000" pitchFamily="2" charset="2"/>
              </a:rPr>
              <a:t>обеспечивать поддержание в </a:t>
            </a:r>
            <a:r>
              <a:rPr lang="ru-RU" sz="2300" dirty="0">
                <a:latin typeface="Arial" panose="020B0604020202020204" pitchFamily="34" charset="0"/>
                <a:cs typeface="Arial" panose="020B0604020202020204" pitchFamily="34" charset="0"/>
                <a:sym typeface="Wingdings" panose="05000000000000000000" pitchFamily="2" charset="2"/>
              </a:rPr>
              <a:t>актуальном состоянии </a:t>
            </a:r>
            <a:r>
              <a:rPr lang="ru-RU" sz="2300" dirty="0" smtClean="0">
                <a:latin typeface="Arial" panose="020B0604020202020204" pitchFamily="34" charset="0"/>
                <a:cs typeface="Arial" panose="020B0604020202020204" pitchFamily="34" charset="0"/>
                <a:sym typeface="Wingdings" panose="05000000000000000000" pitchFamily="2" charset="2"/>
              </a:rPr>
              <a:t>правовых </a:t>
            </a:r>
            <a:r>
              <a:rPr lang="ru-RU" sz="2300" dirty="0">
                <a:latin typeface="Arial" panose="020B0604020202020204" pitchFamily="34" charset="0"/>
                <a:cs typeface="Arial" panose="020B0604020202020204" pitchFamily="34" charset="0"/>
                <a:sym typeface="Wingdings" panose="05000000000000000000" pitchFamily="2" charset="2"/>
              </a:rPr>
              <a:t>актов по вопросам противодействия коррупции, в том числе плана по противодействию коррупции в </a:t>
            </a:r>
            <a:r>
              <a:rPr lang="ru-RU" sz="2300" dirty="0" smtClean="0">
                <a:latin typeface="Arial" panose="020B0604020202020204" pitchFamily="34" charset="0"/>
                <a:cs typeface="Arial" panose="020B0604020202020204" pitchFamily="34" charset="0"/>
                <a:sym typeface="Wingdings" panose="05000000000000000000" pitchFamily="2" charset="2"/>
              </a:rPr>
              <a:t>органе/организации</a:t>
            </a:r>
            <a:endParaRPr lang="ru-RU" sz="2300" dirty="0">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sz="2300" dirty="0" smtClean="0">
                <a:latin typeface="Arial" panose="020B0604020202020204" pitchFamily="34" charset="0"/>
                <a:cs typeface="Arial" panose="020B0604020202020204" pitchFamily="34" charset="0"/>
                <a:sym typeface="Wingdings" panose="05000000000000000000" pitchFamily="2" charset="2"/>
              </a:rPr>
              <a:t>2. В </a:t>
            </a:r>
            <a:r>
              <a:rPr lang="ru-RU" sz="2300" dirty="0">
                <a:latin typeface="Arial" panose="020B0604020202020204" pitchFamily="34" charset="0"/>
                <a:cs typeface="Arial" panose="020B0604020202020204" pitchFamily="34" charset="0"/>
                <a:sym typeface="Wingdings" panose="05000000000000000000" pitchFamily="2" charset="2"/>
              </a:rPr>
              <a:t>должностных </a:t>
            </a:r>
            <a:r>
              <a:rPr lang="ru-RU" sz="2300" dirty="0" smtClean="0">
                <a:latin typeface="Arial" panose="020B0604020202020204" pitchFamily="34" charset="0"/>
                <a:cs typeface="Arial" panose="020B0604020202020204" pitchFamily="34" charset="0"/>
                <a:sym typeface="Wingdings" panose="05000000000000000000" pitchFamily="2" charset="2"/>
              </a:rPr>
              <a:t>инструкциях всех иных служащих предусмотреть </a:t>
            </a:r>
            <a:r>
              <a:rPr lang="ru-RU" sz="2300" dirty="0">
                <a:latin typeface="Arial" panose="020B0604020202020204" pitchFamily="34" charset="0"/>
                <a:cs typeface="Arial" panose="020B0604020202020204" pitchFamily="34" charset="0"/>
                <a:sym typeface="Wingdings" panose="05000000000000000000" pitchFamily="2" charset="2"/>
              </a:rPr>
              <a:t>обязанность по соблюдению норм антикоррупционных стандартов поведения и персональной ответственности за их нарушение. </a:t>
            </a:r>
          </a:p>
        </p:txBody>
      </p:sp>
      <p:sp>
        <p:nvSpPr>
          <p:cNvPr id="5" name="Заголовок 1"/>
          <p:cNvSpPr>
            <a:spLocks noGrp="1"/>
          </p:cNvSpPr>
          <p:nvPr>
            <p:ph type="title"/>
          </p:nvPr>
        </p:nvSpPr>
        <p:spPr>
          <a:xfrm>
            <a:off x="522514" y="260351"/>
            <a:ext cx="11329060" cy="901699"/>
          </a:xfrm>
        </p:spPr>
        <p:txBody>
          <a:bodyPr>
            <a:noAutofit/>
          </a:bodyPr>
          <a:lstStyle/>
          <a:p>
            <a:pPr algn="ctr"/>
            <a:r>
              <a:rPr lang="ru-RU" altLang="ru-RU" sz="3600" b="1" dirty="0">
                <a:latin typeface="Arial" panose="020B0604020202020204" pitchFamily="34" charset="0"/>
                <a:cs typeface="Arial" panose="020B0604020202020204" pitchFamily="34" charset="0"/>
              </a:rPr>
              <a:t>Общий алгоритм действий </a:t>
            </a:r>
            <a:br>
              <a:rPr lang="ru-RU" altLang="ru-RU" sz="3600" b="1" dirty="0">
                <a:latin typeface="Arial" panose="020B0604020202020204" pitchFamily="34" charset="0"/>
                <a:cs typeface="Arial" panose="020B0604020202020204" pitchFamily="34" charset="0"/>
              </a:rPr>
            </a:br>
            <a:r>
              <a:rPr lang="ru-RU" altLang="ru-RU" sz="3600" b="1" dirty="0">
                <a:latin typeface="Arial" panose="020B0604020202020204" pitchFamily="34" charset="0"/>
                <a:cs typeface="Arial" panose="020B0604020202020204" pitchFamily="34" charset="0"/>
              </a:rPr>
              <a:t>по организации антикоррупционной работы</a:t>
            </a:r>
          </a:p>
        </p:txBody>
      </p:sp>
    </p:spTree>
    <p:extLst>
      <p:ext uri="{BB962C8B-B14F-4D97-AF65-F5344CB8AC3E}">
        <p14:creationId xmlns:p14="http://schemas.microsoft.com/office/powerpoint/2010/main" val="1172892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7042068" cy="4987636"/>
          </a:xfrm>
        </p:spPr>
        <p:txBody>
          <a:bodyPr>
            <a:normAutofit/>
          </a:bodyPr>
          <a:lstStyle/>
          <a:p>
            <a:pPr>
              <a:spcBef>
                <a:spcPts val="600"/>
              </a:spcBef>
              <a:defRPr/>
            </a:pPr>
            <a:r>
              <a:rPr lang="ru-RU" sz="3400" dirty="0" smtClean="0">
                <a:latin typeface="Arial" panose="020B0604020202020204" pitchFamily="34" charset="0"/>
                <a:cs typeface="Arial" panose="020B0604020202020204" pitchFamily="34" charset="0"/>
                <a:sym typeface="Wingdings" panose="05000000000000000000" pitchFamily="2" charset="2"/>
              </a:rPr>
              <a:t>Близкий родственник, например, </a:t>
            </a:r>
            <a:r>
              <a:rPr lang="ru-RU" sz="3400" dirty="0" smtClean="0">
                <a:solidFill>
                  <a:srgbClr val="FF0000"/>
                </a:solidFill>
                <a:latin typeface="Arial" panose="020B0604020202020204" pitchFamily="34" charset="0"/>
                <a:cs typeface="Arial" panose="020B0604020202020204" pitchFamily="34" charset="0"/>
                <a:sym typeface="Wingdings" panose="05000000000000000000" pitchFamily="2" charset="2"/>
              </a:rPr>
              <a:t>брат</a:t>
            </a:r>
            <a:r>
              <a:rPr lang="ru-RU" sz="3400" dirty="0" smtClean="0">
                <a:latin typeface="Arial" panose="020B0604020202020204" pitchFamily="34" charset="0"/>
                <a:cs typeface="Arial" panose="020B0604020202020204" pitchFamily="34" charset="0"/>
                <a:sym typeface="Wingdings" panose="05000000000000000000" pitchFamily="2" charset="2"/>
              </a:rPr>
              <a:t>, просит вас, как служащего, оформляющего разрешительные документы, выдать ему разрешение </a:t>
            </a:r>
            <a:r>
              <a:rPr lang="ru-RU" sz="3400" dirty="0" smtClean="0">
                <a:solidFill>
                  <a:srgbClr val="FF0000"/>
                </a:solidFill>
                <a:latin typeface="Arial" panose="020B0604020202020204" pitchFamily="34" charset="0"/>
                <a:cs typeface="Arial" panose="020B0604020202020204" pitchFamily="34" charset="0"/>
                <a:sym typeface="Wingdings" panose="05000000000000000000" pitchFamily="2" charset="2"/>
              </a:rPr>
              <a:t>вне очереди</a:t>
            </a:r>
            <a:r>
              <a:rPr lang="ru-RU" sz="3400" dirty="0" smtClean="0">
                <a:latin typeface="Arial" panose="020B0604020202020204" pitchFamily="34" charset="0"/>
                <a:cs typeface="Arial" panose="020B0604020202020204" pitchFamily="34" charset="0"/>
                <a:sym typeface="Wingdings" panose="05000000000000000000" pitchFamily="2" charset="2"/>
              </a:rPr>
              <a:t> или с </a:t>
            </a:r>
            <a:r>
              <a:rPr lang="ru-RU" sz="3400" dirty="0" smtClean="0">
                <a:solidFill>
                  <a:srgbClr val="FF0000"/>
                </a:solidFill>
                <a:latin typeface="Arial" panose="020B0604020202020204" pitchFamily="34" charset="0"/>
                <a:cs typeface="Arial" panose="020B0604020202020204" pitchFamily="34" charset="0"/>
                <a:sym typeface="Wingdings" panose="05000000000000000000" pitchFamily="2" charset="2"/>
              </a:rPr>
              <a:t>неполным</a:t>
            </a:r>
            <a:r>
              <a:rPr lang="ru-RU" sz="3400" dirty="0" smtClean="0">
                <a:latin typeface="Arial" panose="020B0604020202020204" pitchFamily="34" charset="0"/>
                <a:cs typeface="Arial" panose="020B0604020202020204" pitchFamily="34" charset="0"/>
                <a:sym typeface="Wingdings" panose="05000000000000000000" pitchFamily="2" charset="2"/>
              </a:rPr>
              <a:t> комплектом документов</a:t>
            </a:r>
          </a:p>
          <a:p>
            <a:pPr>
              <a:spcBef>
                <a:spcPts val="600"/>
              </a:spcBef>
              <a:defRPr/>
            </a:pPr>
            <a:r>
              <a:rPr lang="ru-RU" sz="3400" dirty="0" smtClean="0">
                <a:latin typeface="Arial" panose="020B0604020202020204" pitchFamily="34" charset="0"/>
                <a:cs typeface="Arial" panose="020B0604020202020204" pitchFamily="34" charset="0"/>
                <a:sym typeface="Wingdings" panose="05000000000000000000" pitchFamily="2" charset="2"/>
              </a:rPr>
              <a:t>«</a:t>
            </a:r>
            <a:r>
              <a:rPr lang="ru-RU" sz="3400" b="1" dirty="0" smtClean="0">
                <a:latin typeface="Arial" panose="020B0604020202020204" pitchFamily="34" charset="0"/>
                <a:cs typeface="Arial" panose="020B0604020202020204" pitchFamily="34" charset="0"/>
                <a:sym typeface="Wingdings" panose="05000000000000000000" pitchFamily="2" charset="2"/>
              </a:rPr>
              <a:t>Брат ты мне или не брат?</a:t>
            </a:r>
            <a:r>
              <a:rPr lang="ru-RU" sz="3400" dirty="0" smtClean="0">
                <a:latin typeface="Arial" panose="020B0604020202020204" pitchFamily="34" charset="0"/>
                <a:cs typeface="Arial" panose="020B0604020202020204" pitchFamily="34" charset="0"/>
                <a:sym typeface="Wingdings" panose="05000000000000000000" pitchFamily="2" charset="2"/>
              </a:rPr>
              <a:t>»</a:t>
            </a:r>
          </a:p>
          <a:p>
            <a:pPr>
              <a:spcBef>
                <a:spcPts val="600"/>
              </a:spcBef>
              <a:defRPr/>
            </a:pPr>
            <a:r>
              <a:rPr lang="ru-RU" sz="3400" dirty="0" smtClean="0">
                <a:latin typeface="Arial" panose="020B0604020202020204" pitchFamily="34" charset="0"/>
                <a:cs typeface="Arial" panose="020B0604020202020204" pitchFamily="34" charset="0"/>
                <a:sym typeface="Wingdings" panose="05000000000000000000" pitchFamily="2" charset="2"/>
              </a:rPr>
              <a:t>«</a:t>
            </a:r>
            <a:r>
              <a:rPr lang="ru-RU" sz="3400" b="1" dirty="0" smtClean="0">
                <a:latin typeface="Arial" panose="020B0604020202020204" pitchFamily="34" charset="0"/>
                <a:cs typeface="Arial" panose="020B0604020202020204" pitchFamily="34" charset="0"/>
                <a:sym typeface="Wingdings" panose="05000000000000000000" pitchFamily="2" charset="2"/>
              </a:rPr>
              <a:t>Ну, сделай одолжение, по-родственному!</a:t>
            </a:r>
            <a:r>
              <a:rPr lang="ru-RU" sz="3400" dirty="0" smtClean="0">
                <a:latin typeface="Arial" panose="020B0604020202020204" pitchFamily="34" charset="0"/>
                <a:cs typeface="Arial" panose="020B0604020202020204" pitchFamily="34" charset="0"/>
                <a:sym typeface="Wingdings" panose="05000000000000000000" pitchFamily="2" charset="2"/>
              </a:rPr>
              <a:t>»</a:t>
            </a:r>
            <a:endParaRPr lang="ru-RU" sz="3400"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Простейший пример</a:t>
            </a:r>
            <a:endParaRPr lang="ru-RU" altLang="ru-RU" sz="4000" b="1"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stretch>
            <a:fillRect/>
          </a:stretch>
        </p:blipFill>
        <p:spPr>
          <a:xfrm>
            <a:off x="7797326" y="1591294"/>
            <a:ext cx="3234851" cy="4968167"/>
          </a:xfrm>
          <a:prstGeom prst="rect">
            <a:avLst/>
          </a:prstGeom>
        </p:spPr>
      </p:pic>
    </p:spTree>
    <p:extLst>
      <p:ext uri="{BB962C8B-B14F-4D97-AF65-F5344CB8AC3E}">
        <p14:creationId xmlns:p14="http://schemas.microsoft.com/office/powerpoint/2010/main" val="2382656265"/>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Объект 19"/>
          <p:cNvSpPr>
            <a:spLocks noGrp="1"/>
          </p:cNvSpPr>
          <p:nvPr>
            <p:ph sz="half" idx="2"/>
          </p:nvPr>
        </p:nvSpPr>
        <p:spPr>
          <a:xfrm>
            <a:off x="249381" y="1769422"/>
            <a:ext cx="11732822" cy="4868883"/>
          </a:xfrm>
        </p:spPr>
        <p:txBody>
          <a:bodyPr anchor="t">
            <a:noAutofit/>
          </a:bodyPr>
          <a:lstStyle/>
          <a:p>
            <a:pPr marL="0" indent="0">
              <a:buNone/>
            </a:pPr>
            <a:endParaRPr lang="ru-RU" sz="2200" b="1" dirty="0" smtClean="0">
              <a:solidFill>
                <a:srgbClr val="C00000"/>
              </a:solidFill>
            </a:endParaRPr>
          </a:p>
          <a:p>
            <a:pPr marL="0" indent="0">
              <a:buNone/>
            </a:pPr>
            <a:r>
              <a:rPr lang="ru-RU" sz="2200" b="1" dirty="0" smtClean="0">
                <a:solidFill>
                  <a:srgbClr val="C00000"/>
                </a:solidFill>
              </a:rPr>
              <a:t>Выборочное </a:t>
            </a:r>
            <a:r>
              <a:rPr lang="ru-RU" sz="2200" b="1" dirty="0">
                <a:solidFill>
                  <a:srgbClr val="C00000"/>
                </a:solidFill>
              </a:rPr>
              <a:t>изменение объема прав</a:t>
            </a:r>
            <a:r>
              <a:rPr lang="ru-RU" sz="2200" dirty="0"/>
              <a:t> (подпункт «в» пункта 3 </a:t>
            </a:r>
            <a:r>
              <a:rPr lang="ru-RU" sz="2200" dirty="0" smtClean="0"/>
              <a:t>Методики</a:t>
            </a:r>
            <a:r>
              <a:rPr lang="ru-RU" sz="2200" dirty="0"/>
              <a:t>) - возможность необоснованного установления исключений из </a:t>
            </a:r>
            <a:r>
              <a:rPr lang="ru-RU" sz="2200" dirty="0" smtClean="0"/>
              <a:t>общего </a:t>
            </a:r>
            <a:r>
              <a:rPr lang="ru-RU" sz="2200" dirty="0"/>
              <a:t>порядка для граждан и организаций по усмотрению </a:t>
            </a:r>
            <a:r>
              <a:rPr lang="ru-RU" sz="2200" dirty="0" smtClean="0"/>
              <a:t>государственных </a:t>
            </a:r>
            <a:r>
              <a:rPr lang="ru-RU" sz="2200" dirty="0"/>
              <a:t>органов, органов местного самоуправления или организаций (</a:t>
            </a:r>
            <a:r>
              <a:rPr lang="ru-RU" sz="2200" dirty="0" smtClean="0"/>
              <a:t>их должностных </a:t>
            </a:r>
            <a:r>
              <a:rPr lang="ru-RU" sz="2200" dirty="0"/>
              <a:t>лиц).</a:t>
            </a:r>
          </a:p>
          <a:p>
            <a:pPr marL="0" indent="0">
              <a:buNone/>
            </a:pPr>
            <a:r>
              <a:rPr lang="ru-RU" sz="2200" dirty="0"/>
              <a:t>При проведении антикоррупционной экспертизы необходимо </a:t>
            </a:r>
            <a:r>
              <a:rPr lang="ru-RU" sz="2200" dirty="0" smtClean="0"/>
              <a:t>выявить </a:t>
            </a:r>
            <a:r>
              <a:rPr lang="ru-RU" sz="2200" dirty="0"/>
              <a:t>положения, устанавливающие ограничения или запреты для </a:t>
            </a:r>
            <a:r>
              <a:rPr lang="ru-RU" sz="2200" dirty="0" smtClean="0"/>
              <a:t>одних (граждан</a:t>
            </a:r>
            <a:r>
              <a:rPr lang="ru-RU" sz="2200" dirty="0"/>
              <a:t>, предприятий), и введение льгот и привилегий для других </a:t>
            </a:r>
            <a:r>
              <a:rPr lang="ru-RU" sz="2200" dirty="0" smtClean="0"/>
              <a:t>по усмотрению </a:t>
            </a:r>
            <a:r>
              <a:rPr lang="ru-RU" sz="2200" dirty="0"/>
              <a:t>должностного лица.</a:t>
            </a:r>
          </a:p>
          <a:p>
            <a:pPr marL="0" indent="0">
              <a:buNone/>
            </a:pPr>
            <a:r>
              <a:rPr lang="ru-RU" sz="2200" dirty="0"/>
              <a:t>Свидетельствовать о наличии данного коррупциогенного </a:t>
            </a:r>
            <a:r>
              <a:rPr lang="ru-RU" sz="2200" dirty="0" smtClean="0"/>
              <a:t>фактора, могут </a:t>
            </a:r>
            <a:r>
              <a:rPr lang="ru-RU" sz="2200" dirty="0"/>
              <a:t>фразы: «</a:t>
            </a:r>
            <a:r>
              <a:rPr lang="ru-RU" sz="2200" i="1" dirty="0"/>
              <a:t>В случае, если в представленных заявителем </a:t>
            </a:r>
            <a:r>
              <a:rPr lang="ru-RU" sz="2200" i="1" dirty="0" smtClean="0"/>
              <a:t>документах </a:t>
            </a:r>
            <a:r>
              <a:rPr lang="ru-RU" sz="2200" i="1" dirty="0"/>
              <a:t>выявлены недостатки, являющиеся </a:t>
            </a:r>
            <a:r>
              <a:rPr lang="ru-RU" sz="2200" i="1" dirty="0" smtClean="0"/>
              <a:t>основанием для </a:t>
            </a:r>
            <a:r>
              <a:rPr lang="ru-RU" sz="2200" i="1" dirty="0"/>
              <a:t>их возвращения без </a:t>
            </a:r>
            <a:r>
              <a:rPr lang="ru-RU" sz="2200" i="1" dirty="0" smtClean="0"/>
              <a:t>рассмотрения </a:t>
            </a:r>
            <a:r>
              <a:rPr lang="ru-RU" sz="2200" i="1" dirty="0"/>
              <a:t>по существу, </a:t>
            </a:r>
            <a:r>
              <a:rPr lang="ru-RU" sz="2200" i="1" dirty="0" smtClean="0"/>
              <a:t>Учреждение </a:t>
            </a:r>
            <a:r>
              <a:rPr lang="ru-RU" sz="2200" i="1" dirty="0"/>
              <a:t>может </a:t>
            </a:r>
            <a:r>
              <a:rPr lang="ru-RU" sz="2200" i="1" dirty="0" smtClean="0"/>
              <a:t>установить </a:t>
            </a:r>
            <a:r>
              <a:rPr lang="ru-RU" sz="2200" i="1" dirty="0"/>
              <a:t>срок для </a:t>
            </a:r>
            <a:r>
              <a:rPr lang="ru-RU" sz="2200" i="1" dirty="0" smtClean="0"/>
              <a:t>их устранения</a:t>
            </a:r>
            <a:r>
              <a:rPr lang="ru-RU" sz="2200" i="1" dirty="0"/>
              <a:t>, </a:t>
            </a:r>
            <a:r>
              <a:rPr lang="ru-RU" sz="2200" i="1" dirty="0" err="1" smtClean="0"/>
              <a:t>непревышающий</a:t>
            </a:r>
            <a:r>
              <a:rPr lang="ru-RU" sz="2200" i="1" dirty="0" smtClean="0"/>
              <a:t> 30 дней</a:t>
            </a:r>
            <a:r>
              <a:rPr lang="ru-RU" sz="2200" dirty="0"/>
              <a:t>»; «</a:t>
            </a:r>
            <a:r>
              <a:rPr lang="ru-RU" sz="2200" i="1" dirty="0"/>
              <a:t>в </a:t>
            </a:r>
            <a:r>
              <a:rPr lang="ru-RU" sz="2200" i="1" dirty="0" smtClean="0"/>
              <a:t>исключительных </a:t>
            </a:r>
            <a:r>
              <a:rPr lang="ru-RU" sz="2200" i="1" dirty="0"/>
              <a:t>случаях </a:t>
            </a:r>
            <a:r>
              <a:rPr lang="ru-RU" sz="2200" i="1" dirty="0" smtClean="0"/>
              <a:t>срок предоставления государственной </a:t>
            </a:r>
            <a:r>
              <a:rPr lang="ru-RU" sz="2200" i="1" dirty="0"/>
              <a:t>услуги </a:t>
            </a:r>
            <a:r>
              <a:rPr lang="ru-RU" sz="2200" i="1" dirty="0" smtClean="0"/>
              <a:t>может быть на </a:t>
            </a:r>
            <a:r>
              <a:rPr lang="ru-RU" sz="2200" i="1" dirty="0"/>
              <a:t>30 дней</a:t>
            </a:r>
            <a:r>
              <a:rPr lang="ru-RU" sz="2200" dirty="0"/>
              <a:t>».</a:t>
            </a:r>
          </a:p>
        </p:txBody>
      </p:sp>
      <p:sp>
        <p:nvSpPr>
          <p:cNvPr id="5" name="Заголовок 5"/>
          <p:cNvSpPr>
            <a:spLocks noGrp="1"/>
          </p:cNvSpPr>
          <p:nvPr>
            <p:ph type="title"/>
          </p:nvPr>
        </p:nvSpPr>
        <p:spPr>
          <a:xfrm>
            <a:off x="249381" y="213757"/>
            <a:ext cx="11578441" cy="1472539"/>
          </a:xfrm>
        </p:spPr>
        <p:txBody>
          <a:bodyPr>
            <a:normAutofit/>
          </a:bodyPr>
          <a:lstStyle/>
          <a:p>
            <a:pPr algn="ctr"/>
            <a:r>
              <a:rPr lang="ru-RU" sz="2800" b="1" dirty="0" smtClean="0"/>
              <a:t>Коррупциогенные факторы, устанавливающие </a:t>
            </a:r>
            <a:r>
              <a:rPr lang="ru-RU" sz="2800" b="1" dirty="0"/>
              <a:t>для </a:t>
            </a:r>
            <a:r>
              <a:rPr lang="ru-RU" sz="2800" b="1" dirty="0" err="1"/>
              <a:t>правоприменителя</a:t>
            </a:r>
            <a:r>
              <a:rPr lang="ru-RU" sz="2800" b="1" dirty="0"/>
              <a:t> необоснованно широкие пределы усмотрения или возможность необоснованного применения исключений из общих правил</a:t>
            </a:r>
          </a:p>
        </p:txBody>
      </p:sp>
    </p:spTree>
    <p:extLst>
      <p:ext uri="{BB962C8B-B14F-4D97-AF65-F5344CB8AC3E}">
        <p14:creationId xmlns:p14="http://schemas.microsoft.com/office/powerpoint/2010/main" val="3640533502"/>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Объект 19"/>
          <p:cNvSpPr>
            <a:spLocks noGrp="1"/>
          </p:cNvSpPr>
          <p:nvPr>
            <p:ph sz="half" idx="2"/>
          </p:nvPr>
        </p:nvSpPr>
        <p:spPr>
          <a:xfrm>
            <a:off x="249382" y="1686297"/>
            <a:ext cx="11578440" cy="4702628"/>
          </a:xfrm>
        </p:spPr>
        <p:txBody>
          <a:bodyPr anchor="t">
            <a:noAutofit/>
          </a:bodyPr>
          <a:lstStyle/>
          <a:p>
            <a:pPr marL="0" indent="0">
              <a:buNone/>
            </a:pPr>
            <a:endParaRPr lang="ru-RU" sz="2200" b="1" dirty="0" smtClean="0">
              <a:solidFill>
                <a:srgbClr val="C00000"/>
              </a:solidFill>
            </a:endParaRPr>
          </a:p>
          <a:p>
            <a:pPr marL="0" indent="0">
              <a:buNone/>
            </a:pPr>
            <a:r>
              <a:rPr lang="ru-RU" sz="2200" b="1" dirty="0" smtClean="0">
                <a:solidFill>
                  <a:srgbClr val="C00000"/>
                </a:solidFill>
              </a:rPr>
              <a:t>Чрезмерная </a:t>
            </a:r>
            <a:r>
              <a:rPr lang="ru-RU" sz="2200" b="1" dirty="0">
                <a:solidFill>
                  <a:srgbClr val="C00000"/>
                </a:solidFill>
              </a:rPr>
              <a:t>свобода подзаконного нормотворчества </a:t>
            </a:r>
            <a:r>
              <a:rPr lang="ru-RU" sz="2200" dirty="0"/>
              <a:t>(подпункт «г» пункта 3 Методики) - наличие бланкетных и отсылочных норм, </a:t>
            </a:r>
            <a:r>
              <a:rPr lang="ru-RU" sz="2200" dirty="0" smtClean="0"/>
              <a:t>приводящее </a:t>
            </a:r>
            <a:r>
              <a:rPr lang="ru-RU" sz="2200" dirty="0"/>
              <a:t>к принятию подзаконных актов, вторгающихся в компетенцию государственного органа, органа местного самоуправления или </a:t>
            </a:r>
            <a:r>
              <a:rPr lang="ru-RU" sz="2200" dirty="0" smtClean="0"/>
              <a:t>организации</a:t>
            </a:r>
            <a:r>
              <a:rPr lang="ru-RU" sz="2200" dirty="0"/>
              <a:t>, принявшего первоначальный нормативный правовой акт.</a:t>
            </a:r>
          </a:p>
          <a:p>
            <a:pPr marL="0" indent="0">
              <a:buNone/>
            </a:pPr>
            <a:r>
              <a:rPr lang="ru-RU" sz="2200" dirty="0"/>
              <a:t>В качестве примера может служить фраза: «</a:t>
            </a:r>
            <a:r>
              <a:rPr lang="ru-RU" sz="2200" i="1" dirty="0"/>
              <a:t>органы местного </a:t>
            </a:r>
            <a:r>
              <a:rPr lang="ru-RU" sz="2200" i="1" dirty="0" smtClean="0"/>
              <a:t>самоуправления </a:t>
            </a:r>
            <a:r>
              <a:rPr lang="ru-RU" sz="2200" i="1" dirty="0"/>
              <a:t>вправе устанавливать ограничения по времени продажи </a:t>
            </a:r>
            <a:r>
              <a:rPr lang="ru-RU" sz="2200" i="1" dirty="0" smtClean="0"/>
              <a:t>отдельных </a:t>
            </a:r>
            <a:r>
              <a:rPr lang="ru-RU" sz="2200" i="1" dirty="0"/>
              <a:t>видов продукции</a:t>
            </a:r>
            <a:r>
              <a:rPr lang="ru-RU" sz="2200" dirty="0"/>
              <a:t>» (</a:t>
            </a:r>
            <a:r>
              <a:rPr lang="ru-RU" sz="2200" dirty="0" smtClean="0"/>
              <a:t>в условиях </a:t>
            </a:r>
            <a:r>
              <a:rPr lang="ru-RU" sz="2200" dirty="0"/>
              <a:t>отсутствия законодательного </a:t>
            </a:r>
            <a:r>
              <a:rPr lang="ru-RU" sz="2200" dirty="0" smtClean="0"/>
              <a:t>закрепления </a:t>
            </a:r>
            <a:r>
              <a:rPr lang="ru-RU" sz="2200" dirty="0"/>
              <a:t>такого полномочия).</a:t>
            </a:r>
          </a:p>
          <a:p>
            <a:pPr marL="0" indent="0">
              <a:buNone/>
            </a:pPr>
            <a:r>
              <a:rPr lang="ru-RU" sz="2200" dirty="0"/>
              <a:t>Этот </a:t>
            </a:r>
            <a:r>
              <a:rPr lang="ru-RU" sz="2200" dirty="0" err="1"/>
              <a:t>коррупциогенный</a:t>
            </a:r>
            <a:r>
              <a:rPr lang="ru-RU" sz="2200" dirty="0"/>
              <a:t> фактор часто связан с широтой </a:t>
            </a:r>
            <a:r>
              <a:rPr lang="ru-RU" sz="2200" dirty="0" smtClean="0"/>
              <a:t>дискреционных </a:t>
            </a:r>
            <a:r>
              <a:rPr lang="ru-RU" sz="2200" dirty="0"/>
              <a:t>полномочий, поскольку в отсутствие каких-либо законодательных ограничений у органа власти (должностного лица) появляется </a:t>
            </a:r>
            <a:r>
              <a:rPr lang="ru-RU" sz="2200" dirty="0" smtClean="0"/>
              <a:t>возможность </a:t>
            </a:r>
            <a:r>
              <a:rPr lang="ru-RU" sz="2200" dirty="0"/>
              <a:t>безграничного подзаконного нормотворчества. Наибольшие </a:t>
            </a:r>
            <a:r>
              <a:rPr lang="ru-RU" sz="2200" dirty="0" smtClean="0"/>
              <a:t>коррупционные </a:t>
            </a:r>
            <a:r>
              <a:rPr lang="ru-RU" sz="2200" dirty="0"/>
              <a:t>риски возникают в случае, если право подзаконного </a:t>
            </a:r>
            <a:r>
              <a:rPr lang="ru-RU" sz="2200" dirty="0" smtClean="0"/>
              <a:t>нормотворчества </a:t>
            </a:r>
            <a:r>
              <a:rPr lang="ru-RU" sz="2200" dirty="0"/>
              <a:t>предоставляется органу власти (должностному лицу), </a:t>
            </a:r>
            <a:r>
              <a:rPr lang="ru-RU" sz="2200" dirty="0" smtClean="0"/>
              <a:t>которое </a:t>
            </a:r>
            <a:r>
              <a:rPr lang="ru-RU" sz="2200" dirty="0"/>
              <a:t>в потом будет проверять исполнение этих норм.</a:t>
            </a:r>
          </a:p>
        </p:txBody>
      </p:sp>
      <p:sp>
        <p:nvSpPr>
          <p:cNvPr id="5" name="Заголовок 5"/>
          <p:cNvSpPr>
            <a:spLocks noGrp="1"/>
          </p:cNvSpPr>
          <p:nvPr>
            <p:ph type="title"/>
          </p:nvPr>
        </p:nvSpPr>
        <p:spPr>
          <a:xfrm>
            <a:off x="249381" y="213757"/>
            <a:ext cx="11578441" cy="1472539"/>
          </a:xfrm>
        </p:spPr>
        <p:txBody>
          <a:bodyPr>
            <a:normAutofit/>
          </a:bodyPr>
          <a:lstStyle/>
          <a:p>
            <a:pPr algn="ctr"/>
            <a:r>
              <a:rPr lang="ru-RU" sz="2800" b="1" dirty="0" smtClean="0"/>
              <a:t>Коррупциогенные факторы, устанавливающие </a:t>
            </a:r>
            <a:r>
              <a:rPr lang="ru-RU" sz="2800" b="1" dirty="0"/>
              <a:t>для </a:t>
            </a:r>
            <a:r>
              <a:rPr lang="ru-RU" sz="2800" b="1" dirty="0" err="1"/>
              <a:t>правоприменителя</a:t>
            </a:r>
            <a:r>
              <a:rPr lang="ru-RU" sz="2800" b="1" dirty="0"/>
              <a:t> необоснованно широкие пределы усмотрения или возможность необоснованного применения исключений из общих правил</a:t>
            </a:r>
          </a:p>
        </p:txBody>
      </p:sp>
    </p:spTree>
    <p:extLst>
      <p:ext uri="{BB962C8B-B14F-4D97-AF65-F5344CB8AC3E}">
        <p14:creationId xmlns:p14="http://schemas.microsoft.com/office/powerpoint/2010/main" val="4162282668"/>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Объект 19"/>
          <p:cNvSpPr>
            <a:spLocks noGrp="1"/>
          </p:cNvSpPr>
          <p:nvPr>
            <p:ph sz="half" idx="2"/>
          </p:nvPr>
        </p:nvSpPr>
        <p:spPr>
          <a:xfrm>
            <a:off x="249381" y="1828799"/>
            <a:ext cx="11697195" cy="4797631"/>
          </a:xfrm>
        </p:spPr>
        <p:txBody>
          <a:bodyPr anchor="t">
            <a:noAutofit/>
          </a:bodyPr>
          <a:lstStyle/>
          <a:p>
            <a:pPr marL="0" indent="0">
              <a:buNone/>
            </a:pPr>
            <a:r>
              <a:rPr lang="ru-RU" sz="2000" b="1" dirty="0" smtClean="0">
                <a:solidFill>
                  <a:srgbClr val="C00000"/>
                </a:solidFill>
              </a:rPr>
              <a:t>Принятие </a:t>
            </a:r>
            <a:r>
              <a:rPr lang="ru-RU" sz="2000" b="1" dirty="0">
                <a:solidFill>
                  <a:srgbClr val="C00000"/>
                </a:solidFill>
              </a:rPr>
              <a:t>нормативного правового акта за пределами </a:t>
            </a:r>
            <a:r>
              <a:rPr lang="ru-RU" sz="2000" b="1" dirty="0" smtClean="0">
                <a:solidFill>
                  <a:srgbClr val="C00000"/>
                </a:solidFill>
              </a:rPr>
              <a:t>компетенции </a:t>
            </a:r>
            <a:r>
              <a:rPr lang="ru-RU" sz="2000" dirty="0"/>
              <a:t>(подпункт «д» пункта 3 Методики) - нарушение компетенции государственных органов, органов местного самоуправления или </a:t>
            </a:r>
            <a:r>
              <a:rPr lang="ru-RU" sz="2000" dirty="0" smtClean="0"/>
              <a:t>организаций </a:t>
            </a:r>
            <a:r>
              <a:rPr lang="ru-RU" sz="2000" dirty="0"/>
              <a:t>(их должностных лиц) при принятии нормативных правовых актов.</a:t>
            </a:r>
          </a:p>
          <a:p>
            <a:pPr marL="0" indent="0">
              <a:buNone/>
            </a:pPr>
            <a:r>
              <a:rPr lang="ru-RU" sz="2000" dirty="0"/>
              <a:t>При проведении антикоррупционной экспертизы необходимо </a:t>
            </a:r>
            <a:r>
              <a:rPr lang="ru-RU" sz="2000" dirty="0" smtClean="0"/>
              <a:t>обращать </a:t>
            </a:r>
            <a:r>
              <a:rPr lang="ru-RU" sz="2000" dirty="0"/>
              <a:t>внимание на полномочия органа власти, принявшего </a:t>
            </a:r>
            <a:r>
              <a:rPr lang="ru-RU" sz="2000" dirty="0" smtClean="0"/>
              <a:t>рассматриваемый </a:t>
            </a:r>
            <a:r>
              <a:rPr lang="ru-RU" sz="2000" dirty="0"/>
              <a:t>НПА. Необходимо выяснить, относится ли издание этого акта к компетенции данного органа или должностного лица.</a:t>
            </a:r>
          </a:p>
          <a:p>
            <a:pPr marL="0" indent="0">
              <a:buNone/>
            </a:pPr>
            <a:r>
              <a:rPr lang="ru-RU" sz="2000" dirty="0" err="1"/>
              <a:t>Коррупциогенный</a:t>
            </a:r>
            <a:r>
              <a:rPr lang="ru-RU" sz="2000" dirty="0"/>
              <a:t> фактор наличествует в нормативном правовом акте, регулирующем вопросы, относящиеся к компетенции другого </a:t>
            </a:r>
            <a:r>
              <a:rPr lang="ru-RU" sz="2000" dirty="0" smtClean="0"/>
              <a:t>органа </a:t>
            </a:r>
            <a:r>
              <a:rPr lang="ru-RU" sz="2000" dirty="0"/>
              <a:t>власти: например, принятие закона субъекта Российской Федерации или нормативного правового акта местного самоуправления по </a:t>
            </a:r>
            <a:r>
              <a:rPr lang="ru-RU" sz="2000" dirty="0" smtClean="0"/>
              <a:t>вопросам</a:t>
            </a:r>
            <a:r>
              <a:rPr lang="ru-RU" sz="2000" dirty="0"/>
              <a:t>, относящимся к компетенции федерального законодателя.</a:t>
            </a:r>
          </a:p>
          <a:p>
            <a:pPr marL="0" indent="0">
              <a:buNone/>
            </a:pPr>
            <a:r>
              <a:rPr lang="ru-RU" sz="1600" dirty="0"/>
              <a:t>Пример. </a:t>
            </a:r>
            <a:r>
              <a:rPr lang="ru-RU" sz="1600" dirty="0" smtClean="0"/>
              <a:t>Административный регламент предоставления муниципальной услуги в части порядка обжалования решений об отказе в ее предоставлении содержал предписания для государственных органов о порядке рассмотрения жалобы получателя муниципальной услуги. </a:t>
            </a:r>
            <a:endParaRPr lang="ru-RU" sz="1600" dirty="0"/>
          </a:p>
        </p:txBody>
      </p:sp>
      <p:sp>
        <p:nvSpPr>
          <p:cNvPr id="5" name="Заголовок 5"/>
          <p:cNvSpPr>
            <a:spLocks noGrp="1"/>
          </p:cNvSpPr>
          <p:nvPr>
            <p:ph type="title"/>
          </p:nvPr>
        </p:nvSpPr>
        <p:spPr>
          <a:xfrm>
            <a:off x="249381" y="213757"/>
            <a:ext cx="11578441" cy="1472539"/>
          </a:xfrm>
        </p:spPr>
        <p:txBody>
          <a:bodyPr>
            <a:normAutofit/>
          </a:bodyPr>
          <a:lstStyle/>
          <a:p>
            <a:pPr algn="ctr"/>
            <a:r>
              <a:rPr lang="ru-RU" sz="2800" b="1" dirty="0" smtClean="0"/>
              <a:t>Коррупциогенные факторы, устанавливающие </a:t>
            </a:r>
            <a:r>
              <a:rPr lang="ru-RU" sz="2800" b="1" dirty="0"/>
              <a:t>для </a:t>
            </a:r>
            <a:r>
              <a:rPr lang="ru-RU" sz="2800" b="1" dirty="0" err="1"/>
              <a:t>правоприменителя</a:t>
            </a:r>
            <a:r>
              <a:rPr lang="ru-RU" sz="2800" b="1" dirty="0"/>
              <a:t> необоснованно широкие пределы усмотрения или возможность необоснованного применения исключений из общих правил</a:t>
            </a:r>
          </a:p>
        </p:txBody>
      </p:sp>
    </p:spTree>
    <p:extLst>
      <p:ext uri="{BB962C8B-B14F-4D97-AF65-F5344CB8AC3E}">
        <p14:creationId xmlns:p14="http://schemas.microsoft.com/office/powerpoint/2010/main" val="2147815079"/>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Объект 19"/>
          <p:cNvSpPr>
            <a:spLocks noGrp="1"/>
          </p:cNvSpPr>
          <p:nvPr>
            <p:ph sz="half" idx="2"/>
          </p:nvPr>
        </p:nvSpPr>
        <p:spPr>
          <a:xfrm>
            <a:off x="130630" y="1686297"/>
            <a:ext cx="11899074" cy="4940134"/>
          </a:xfrm>
        </p:spPr>
        <p:txBody>
          <a:bodyPr anchor="t">
            <a:noAutofit/>
          </a:bodyPr>
          <a:lstStyle/>
          <a:p>
            <a:pPr marL="0" indent="0">
              <a:buNone/>
            </a:pPr>
            <a:r>
              <a:rPr lang="ru-RU" b="1" dirty="0" smtClean="0">
                <a:solidFill>
                  <a:srgbClr val="C00000"/>
                </a:solidFill>
              </a:rPr>
              <a:t>Заполнение </a:t>
            </a:r>
            <a:r>
              <a:rPr lang="ru-RU" b="1" dirty="0">
                <a:solidFill>
                  <a:srgbClr val="C00000"/>
                </a:solidFill>
              </a:rPr>
              <a:t>законодательных пробелов при помощи </a:t>
            </a:r>
            <a:r>
              <a:rPr lang="ru-RU" b="1" dirty="0" smtClean="0">
                <a:solidFill>
                  <a:srgbClr val="C00000"/>
                </a:solidFill>
              </a:rPr>
              <a:t>подзаконных </a:t>
            </a:r>
            <a:r>
              <a:rPr lang="ru-RU" b="1" dirty="0">
                <a:solidFill>
                  <a:srgbClr val="C00000"/>
                </a:solidFill>
              </a:rPr>
              <a:t>актов в отсутствие законодательного делегирования </a:t>
            </a:r>
            <a:r>
              <a:rPr lang="ru-RU" b="1" dirty="0" smtClean="0">
                <a:solidFill>
                  <a:srgbClr val="C00000"/>
                </a:solidFill>
              </a:rPr>
              <a:t>соответствующих </a:t>
            </a:r>
            <a:r>
              <a:rPr lang="ru-RU" b="1" dirty="0">
                <a:solidFill>
                  <a:srgbClr val="C00000"/>
                </a:solidFill>
              </a:rPr>
              <a:t>полномочий </a:t>
            </a:r>
            <a:r>
              <a:rPr lang="ru-RU" dirty="0"/>
              <a:t>(подпункт «е» пункта 3 Методики)</a:t>
            </a:r>
            <a:r>
              <a:rPr lang="ru-RU" b="1" dirty="0">
                <a:solidFill>
                  <a:srgbClr val="C00000"/>
                </a:solidFill>
              </a:rPr>
              <a:t> </a:t>
            </a:r>
            <a:r>
              <a:rPr lang="ru-RU" dirty="0"/>
              <a:t>- </a:t>
            </a:r>
            <a:r>
              <a:rPr lang="ru-RU" dirty="0" smtClean="0"/>
              <a:t>установление </a:t>
            </a:r>
            <a:r>
              <a:rPr lang="ru-RU" dirty="0"/>
              <a:t>общеобязательных правил поведения в подзаконном акте в условиях отсутствия закона. </a:t>
            </a:r>
            <a:endParaRPr lang="ru-RU" dirty="0" smtClean="0"/>
          </a:p>
          <a:p>
            <a:pPr marL="0" indent="0">
              <a:buNone/>
            </a:pPr>
            <a:r>
              <a:rPr lang="ru-RU" dirty="0" smtClean="0"/>
              <a:t>Этот </a:t>
            </a:r>
            <a:r>
              <a:rPr lang="ru-RU" dirty="0" err="1"/>
              <a:t>коррупциогенный</a:t>
            </a:r>
            <a:r>
              <a:rPr lang="ru-RU" dirty="0"/>
              <a:t> фактор характерен для </a:t>
            </a:r>
            <a:r>
              <a:rPr lang="ru-RU" dirty="0" smtClean="0"/>
              <a:t>подзаконных </a:t>
            </a:r>
            <a:r>
              <a:rPr lang="ru-RU" dirty="0"/>
              <a:t>актов. Необходимо выявлять положения, которые содержат </a:t>
            </a:r>
            <a:r>
              <a:rPr lang="ru-RU" dirty="0" smtClean="0"/>
              <a:t>обязательные </a:t>
            </a:r>
            <a:r>
              <a:rPr lang="ru-RU" dirty="0"/>
              <a:t>требования к гражданам (организациям) при отсутствии </a:t>
            </a:r>
            <a:r>
              <a:rPr lang="ru-RU" dirty="0" smtClean="0"/>
              <a:t>профильного </a:t>
            </a:r>
            <a:r>
              <a:rPr lang="ru-RU" dirty="0"/>
              <a:t>закона либо при отсутствии в нем положений, которыми </a:t>
            </a:r>
            <a:r>
              <a:rPr lang="ru-RU" dirty="0" smtClean="0"/>
              <a:t>введение </a:t>
            </a:r>
            <a:r>
              <a:rPr lang="ru-RU" dirty="0"/>
              <a:t>таких требований делегировано на уровень подзаконного акта.</a:t>
            </a:r>
          </a:p>
          <a:p>
            <a:pPr marL="0" indent="0">
              <a:buNone/>
            </a:pPr>
            <a:r>
              <a:rPr lang="ru-RU" sz="2000" dirty="0"/>
              <a:t>Пример: Принятие органом государственной власти </a:t>
            </a:r>
            <a:r>
              <a:rPr lang="ru-RU" sz="2000" dirty="0" smtClean="0"/>
              <a:t>нормативного </a:t>
            </a:r>
            <a:r>
              <a:rPr lang="ru-RU" sz="2000" dirty="0"/>
              <a:t>акта, устанавливающего требования по проведению обязательной сертификации продукции при условии, что в соответствии с </a:t>
            </a:r>
            <a:r>
              <a:rPr lang="ru-RU" sz="2000" dirty="0" smtClean="0"/>
              <a:t>федеральным </a:t>
            </a:r>
            <a:r>
              <a:rPr lang="ru-RU" sz="2000" dirty="0"/>
              <a:t>законодательством не включена в перечень продукции, </a:t>
            </a:r>
            <a:r>
              <a:rPr lang="ru-RU" sz="2000" dirty="0" smtClean="0"/>
              <a:t>подлежащей </a:t>
            </a:r>
            <a:r>
              <a:rPr lang="ru-RU" sz="2000" dirty="0"/>
              <a:t>обязательной сертификации.</a:t>
            </a:r>
          </a:p>
        </p:txBody>
      </p:sp>
      <p:sp>
        <p:nvSpPr>
          <p:cNvPr id="5" name="Заголовок 5"/>
          <p:cNvSpPr>
            <a:spLocks noGrp="1"/>
          </p:cNvSpPr>
          <p:nvPr>
            <p:ph type="title"/>
          </p:nvPr>
        </p:nvSpPr>
        <p:spPr>
          <a:xfrm>
            <a:off x="249381" y="213757"/>
            <a:ext cx="11578441" cy="1472539"/>
          </a:xfrm>
        </p:spPr>
        <p:txBody>
          <a:bodyPr>
            <a:normAutofit/>
          </a:bodyPr>
          <a:lstStyle/>
          <a:p>
            <a:pPr algn="ctr"/>
            <a:r>
              <a:rPr lang="ru-RU" sz="2800" b="1" dirty="0" smtClean="0"/>
              <a:t>Коррупциогенные факторы, устанавливающие </a:t>
            </a:r>
            <a:r>
              <a:rPr lang="ru-RU" sz="2800" b="1" dirty="0"/>
              <a:t>для </a:t>
            </a:r>
            <a:r>
              <a:rPr lang="ru-RU" sz="2800" b="1" dirty="0" err="1"/>
              <a:t>правоприменителя</a:t>
            </a:r>
            <a:r>
              <a:rPr lang="ru-RU" sz="2800" b="1" dirty="0"/>
              <a:t> необоснованно широкие пределы усмотрения или возможность необоснованного применения исключений из общих правил</a:t>
            </a:r>
          </a:p>
        </p:txBody>
      </p:sp>
    </p:spTree>
    <p:extLst>
      <p:ext uri="{BB962C8B-B14F-4D97-AF65-F5344CB8AC3E}">
        <p14:creationId xmlns:p14="http://schemas.microsoft.com/office/powerpoint/2010/main" val="2353525504"/>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Объект 19"/>
          <p:cNvSpPr>
            <a:spLocks noGrp="1"/>
          </p:cNvSpPr>
          <p:nvPr>
            <p:ph sz="half" idx="2"/>
          </p:nvPr>
        </p:nvSpPr>
        <p:spPr>
          <a:xfrm>
            <a:off x="154380" y="1686296"/>
            <a:ext cx="11804072" cy="4999511"/>
          </a:xfrm>
        </p:spPr>
        <p:txBody>
          <a:bodyPr anchor="t">
            <a:noAutofit/>
          </a:bodyPr>
          <a:lstStyle/>
          <a:p>
            <a:pPr marL="0" indent="0">
              <a:buNone/>
            </a:pPr>
            <a:r>
              <a:rPr lang="ru-RU" sz="2000" b="1" dirty="0" smtClean="0">
                <a:solidFill>
                  <a:srgbClr val="C00000"/>
                </a:solidFill>
              </a:rPr>
              <a:t>Отсутствие </a:t>
            </a:r>
            <a:r>
              <a:rPr lang="ru-RU" sz="2000" b="1" dirty="0">
                <a:solidFill>
                  <a:srgbClr val="C00000"/>
                </a:solidFill>
              </a:rPr>
              <a:t>или неполнота административных процедур </a:t>
            </a:r>
            <a:r>
              <a:rPr lang="ru-RU" sz="2000" dirty="0"/>
              <a:t>(подпункт «ж» пункта 3 Методики) - отсутствие порядка совершения </a:t>
            </a:r>
            <a:r>
              <a:rPr lang="ru-RU" sz="2000" dirty="0" smtClean="0"/>
              <a:t>государственными </a:t>
            </a:r>
            <a:r>
              <a:rPr lang="ru-RU" sz="2000" dirty="0"/>
              <a:t>органами, органами местного самоуправления или </a:t>
            </a:r>
            <a:r>
              <a:rPr lang="ru-RU" sz="2000" dirty="0" smtClean="0"/>
              <a:t>организациями </a:t>
            </a:r>
            <a:r>
              <a:rPr lang="ru-RU" sz="2000" dirty="0"/>
              <a:t>(их должностными лицами) определенных действий либо одного из элементов такого порядка.</a:t>
            </a:r>
          </a:p>
          <a:p>
            <a:pPr marL="0" indent="0">
              <a:buNone/>
            </a:pPr>
            <a:r>
              <a:rPr lang="ru-RU" sz="2000" dirty="0"/>
              <a:t>Данный </a:t>
            </a:r>
            <a:r>
              <a:rPr lang="ru-RU" sz="2000" dirty="0" err="1"/>
              <a:t>коррупциогенный</a:t>
            </a:r>
            <a:r>
              <a:rPr lang="ru-RU" sz="2000" dirty="0"/>
              <a:t> фактор предполагает отсутствие </a:t>
            </a:r>
            <a:r>
              <a:rPr lang="ru-RU" sz="2000" dirty="0" smtClean="0"/>
              <a:t>нормативно </a:t>
            </a:r>
            <a:r>
              <a:rPr lang="ru-RU" sz="2000" dirty="0"/>
              <a:t>установленного порядка совершения должностными лицами определенных действий (например, при предоставлении </a:t>
            </a:r>
            <a:r>
              <a:rPr lang="ru-RU" sz="2000" dirty="0" smtClean="0"/>
              <a:t>государственных </a:t>
            </a:r>
            <a:r>
              <a:rPr lang="ru-RU" sz="2000" dirty="0"/>
              <a:t>услуг</a:t>
            </a:r>
            <a:r>
              <a:rPr lang="ru-RU" sz="2000" dirty="0" smtClean="0"/>
              <a:t>). Так</a:t>
            </a:r>
            <a:r>
              <a:rPr lang="ru-RU" sz="2000" dirty="0"/>
              <a:t>, в административном регламенте (его проекте) предоставления государственных (муниципальных) услуг (осуществления функций) должны содержаться следующие обязательные разделы, связанные с процедурой ее предоставления: результат предоставления услуги; срок регистрации заявления (запроса); срок предоставления </a:t>
            </a:r>
            <a:r>
              <a:rPr lang="ru-RU" sz="2000" dirty="0" smtClean="0"/>
              <a:t>услуги; исчерпывающий </a:t>
            </a:r>
            <a:r>
              <a:rPr lang="ru-RU" sz="2000" dirty="0"/>
              <a:t>перечень необходимых документов; исчерпывающий перечень оснований для отказа в приеме </a:t>
            </a:r>
            <a:r>
              <a:rPr lang="ru-RU" sz="2000" dirty="0" smtClean="0"/>
              <a:t>документов</a:t>
            </a:r>
            <a:r>
              <a:rPr lang="ru-RU" sz="2000" dirty="0"/>
              <a:t>, приостановлении предоставления услуги, отказе в ее </a:t>
            </a:r>
            <a:r>
              <a:rPr lang="ru-RU" sz="2000" dirty="0" smtClean="0"/>
              <a:t>предоставлении; порядок </a:t>
            </a:r>
            <a:r>
              <a:rPr lang="ru-RU" sz="2000" dirty="0"/>
              <a:t>обжалования отказа предоставления услуги.</a:t>
            </a:r>
          </a:p>
          <a:p>
            <a:pPr marL="0" indent="0">
              <a:buNone/>
            </a:pPr>
            <a:r>
              <a:rPr lang="ru-RU" sz="1800" dirty="0"/>
              <a:t>Пример. В Административном регламенте Министерства </a:t>
            </a:r>
            <a:r>
              <a:rPr lang="ru-RU" sz="1800" dirty="0" smtClean="0"/>
              <a:t>природных ресурсов </a:t>
            </a:r>
            <a:r>
              <a:rPr lang="ru-RU" sz="1800" dirty="0"/>
              <a:t>и экологии Ростовской области о предоставлении </a:t>
            </a:r>
            <a:r>
              <a:rPr lang="ru-RU" sz="1800" dirty="0" smtClean="0"/>
              <a:t>государственной </a:t>
            </a:r>
            <a:r>
              <a:rPr lang="ru-RU" sz="1800" dirty="0"/>
              <a:t>услуги «Предоставление права пользования недрами» </a:t>
            </a:r>
            <a:r>
              <a:rPr lang="ru-RU" sz="1800" dirty="0" smtClean="0"/>
              <a:t>выявлено </a:t>
            </a:r>
            <a:r>
              <a:rPr lang="ru-RU" sz="1800" dirty="0"/>
              <a:t>отсутствие состава, последовательности и сроков выполнения </a:t>
            </a:r>
            <a:r>
              <a:rPr lang="ru-RU" sz="1800" dirty="0" smtClean="0"/>
              <a:t>административных </a:t>
            </a:r>
            <a:r>
              <a:rPr lang="ru-RU" sz="1800" dirty="0"/>
              <a:t>процедур при оформлении документов на право </a:t>
            </a:r>
            <a:r>
              <a:rPr lang="ru-RU" sz="1800" dirty="0" smtClean="0"/>
              <a:t>пользования </a:t>
            </a:r>
            <a:r>
              <a:rPr lang="ru-RU" sz="1800" dirty="0"/>
              <a:t>недрами.</a:t>
            </a:r>
          </a:p>
        </p:txBody>
      </p:sp>
      <p:sp>
        <p:nvSpPr>
          <p:cNvPr id="5" name="Заголовок 5"/>
          <p:cNvSpPr>
            <a:spLocks noGrp="1"/>
          </p:cNvSpPr>
          <p:nvPr>
            <p:ph type="title"/>
          </p:nvPr>
        </p:nvSpPr>
        <p:spPr>
          <a:xfrm>
            <a:off x="249381" y="213757"/>
            <a:ext cx="11578441" cy="1472539"/>
          </a:xfrm>
        </p:spPr>
        <p:txBody>
          <a:bodyPr>
            <a:normAutofit/>
          </a:bodyPr>
          <a:lstStyle/>
          <a:p>
            <a:pPr algn="ctr"/>
            <a:r>
              <a:rPr lang="ru-RU" sz="2800" b="1" dirty="0" smtClean="0"/>
              <a:t>Коррупциогенные факторы, устанавливающие </a:t>
            </a:r>
            <a:r>
              <a:rPr lang="ru-RU" sz="2800" b="1" dirty="0"/>
              <a:t>для </a:t>
            </a:r>
            <a:r>
              <a:rPr lang="ru-RU" sz="2800" b="1" dirty="0" err="1"/>
              <a:t>правоприменителя</a:t>
            </a:r>
            <a:r>
              <a:rPr lang="ru-RU" sz="2800" b="1" dirty="0"/>
              <a:t> необоснованно широкие пределы усмотрения или возможность необоснованного применения исключений из общих правил</a:t>
            </a:r>
          </a:p>
        </p:txBody>
      </p:sp>
    </p:spTree>
    <p:extLst>
      <p:ext uri="{BB962C8B-B14F-4D97-AF65-F5344CB8AC3E}">
        <p14:creationId xmlns:p14="http://schemas.microsoft.com/office/powerpoint/2010/main" val="3642461512"/>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Объект 19"/>
          <p:cNvSpPr>
            <a:spLocks noGrp="1"/>
          </p:cNvSpPr>
          <p:nvPr>
            <p:ph sz="half" idx="2"/>
          </p:nvPr>
        </p:nvSpPr>
        <p:spPr>
          <a:xfrm>
            <a:off x="249382" y="1816925"/>
            <a:ext cx="11709070" cy="4809506"/>
          </a:xfrm>
        </p:spPr>
        <p:txBody>
          <a:bodyPr anchor="t">
            <a:noAutofit/>
          </a:bodyPr>
          <a:lstStyle/>
          <a:p>
            <a:pPr marL="0" indent="0">
              <a:buNone/>
            </a:pPr>
            <a:r>
              <a:rPr lang="ru-RU" sz="2000" b="1" dirty="0" smtClean="0">
                <a:solidFill>
                  <a:srgbClr val="C00000"/>
                </a:solidFill>
              </a:rPr>
              <a:t>Отказ </a:t>
            </a:r>
            <a:r>
              <a:rPr lang="ru-RU" sz="2000" b="1" dirty="0">
                <a:solidFill>
                  <a:srgbClr val="C00000"/>
                </a:solidFill>
              </a:rPr>
              <a:t>от конкурсных (аукционных) </a:t>
            </a:r>
            <a:r>
              <a:rPr lang="ru-RU" sz="2000" dirty="0"/>
              <a:t>процедур (подпункт «з» </a:t>
            </a:r>
            <a:r>
              <a:rPr lang="ru-RU" sz="2000" dirty="0" smtClean="0"/>
              <a:t>пункта </a:t>
            </a:r>
            <a:r>
              <a:rPr lang="ru-RU" sz="2000" dirty="0"/>
              <a:t>3 Методики) - закрепление административного порядка </a:t>
            </a:r>
            <a:r>
              <a:rPr lang="ru-RU" sz="2000" dirty="0" smtClean="0"/>
              <a:t>предоставления </a:t>
            </a:r>
            <a:r>
              <a:rPr lang="ru-RU" sz="2000" dirty="0"/>
              <a:t>права (блага).</a:t>
            </a:r>
          </a:p>
          <a:p>
            <a:pPr marL="0" indent="0">
              <a:buNone/>
            </a:pPr>
            <a:r>
              <a:rPr lang="ru-RU" sz="2000" dirty="0" err="1"/>
              <a:t>Коррупциогенным</a:t>
            </a:r>
            <a:r>
              <a:rPr lang="ru-RU" sz="2000" dirty="0"/>
              <a:t> фактором является возможность принятия </a:t>
            </a:r>
            <a:r>
              <a:rPr lang="ru-RU" sz="2000" dirty="0" smtClean="0"/>
              <a:t>решения </a:t>
            </a:r>
            <a:r>
              <a:rPr lang="ru-RU" sz="2000" dirty="0"/>
              <a:t>о предоставлении ограниченного ресурса административным </a:t>
            </a:r>
            <a:r>
              <a:rPr lang="ru-RU" sz="2000" dirty="0" smtClean="0"/>
              <a:t>методом</a:t>
            </a:r>
            <a:r>
              <a:rPr lang="ru-RU" sz="2000" dirty="0"/>
              <a:t>, а не на основании открытых конкурентных </a:t>
            </a:r>
            <a:r>
              <a:rPr lang="ru-RU" sz="2000" dirty="0" smtClean="0"/>
              <a:t>процедур. Свидетельствовать </a:t>
            </a:r>
            <a:r>
              <a:rPr lang="ru-RU" sz="2000" dirty="0"/>
              <a:t>о наличии данного коррупциогенного фактора, могут фразы: «решение о предоставлении в аренду помещения, </a:t>
            </a:r>
            <a:r>
              <a:rPr lang="ru-RU" sz="2000" dirty="0" smtClean="0"/>
              <a:t>находящегося </a:t>
            </a:r>
            <a:r>
              <a:rPr lang="ru-RU" sz="2000" dirty="0"/>
              <a:t>в муниципальной собственности, принимается на заседании представительного органа власти»; «в случае недостаточности кадровых ресурсов для выполнения работ по благоустройству (в период сильных осадков) органы местного самоуправления могут заключать договоры об оказании таких услуг с организациями и (или) индивидуальными </a:t>
            </a:r>
            <a:r>
              <a:rPr lang="ru-RU" sz="2000" dirty="0" smtClean="0"/>
              <a:t>предпринимателями</a:t>
            </a:r>
            <a:r>
              <a:rPr lang="ru-RU" sz="2000" dirty="0"/>
              <a:t>».</a:t>
            </a:r>
          </a:p>
          <a:p>
            <a:pPr marL="0" indent="0">
              <a:buNone/>
            </a:pPr>
            <a:r>
              <a:rPr lang="ru-RU" sz="1600" dirty="0"/>
              <a:t>Пример. Проект постановления Правительства Республики </a:t>
            </a:r>
            <a:r>
              <a:rPr lang="ru-RU" sz="1600" dirty="0" smtClean="0"/>
              <a:t>Ингушетия </a:t>
            </a:r>
            <a:r>
              <a:rPr lang="ru-RU" sz="1600" dirty="0"/>
              <a:t>об утверждении порядка предоставления по договорам найма жилых помещений государственного жилищного фонда </a:t>
            </a:r>
            <a:r>
              <a:rPr lang="ru-RU" sz="1600" dirty="0" smtClean="0"/>
              <a:t>коммерческого </a:t>
            </a:r>
            <a:r>
              <a:rPr lang="ru-RU" sz="1600" dirty="0"/>
              <a:t>использования не предусматривал проведение конкурса или аукциона. Вместе с тем частью 1 статьи 17.1 Федерального закона от 26.07.2006 № 135-ФЗ «О защите конкуренции» установлено заключение договоров, предусматривающих переход прав владения и (или) пользования в </a:t>
            </a:r>
            <a:r>
              <a:rPr lang="ru-RU" sz="1600" dirty="0" smtClean="0"/>
              <a:t>отношении </a:t>
            </a:r>
            <a:r>
              <a:rPr lang="ru-RU" sz="1600" dirty="0"/>
              <a:t>государственного или муниципального имущества, не </a:t>
            </a:r>
            <a:r>
              <a:rPr lang="ru-RU" sz="1600" dirty="0" smtClean="0"/>
              <a:t>закрепленного </a:t>
            </a:r>
            <a:r>
              <a:rPr lang="ru-RU" sz="1600" dirty="0"/>
              <a:t>на праве хозяйственного ведения или оперативного управления, только по результатам проведения конкурсов или аукционов.</a:t>
            </a:r>
          </a:p>
        </p:txBody>
      </p:sp>
      <p:sp>
        <p:nvSpPr>
          <p:cNvPr id="5" name="Заголовок 5"/>
          <p:cNvSpPr>
            <a:spLocks noGrp="1"/>
          </p:cNvSpPr>
          <p:nvPr>
            <p:ph type="title"/>
          </p:nvPr>
        </p:nvSpPr>
        <p:spPr>
          <a:xfrm>
            <a:off x="249381" y="213757"/>
            <a:ext cx="11578441" cy="1472539"/>
          </a:xfrm>
        </p:spPr>
        <p:txBody>
          <a:bodyPr>
            <a:normAutofit/>
          </a:bodyPr>
          <a:lstStyle/>
          <a:p>
            <a:pPr algn="ctr"/>
            <a:r>
              <a:rPr lang="ru-RU" sz="2800" b="1" dirty="0" smtClean="0"/>
              <a:t>Коррупциогенные факторы, устанавливающие </a:t>
            </a:r>
            <a:r>
              <a:rPr lang="ru-RU" sz="2800" b="1" dirty="0"/>
              <a:t>для </a:t>
            </a:r>
            <a:r>
              <a:rPr lang="ru-RU" sz="2800" b="1" dirty="0" err="1"/>
              <a:t>правоприменителя</a:t>
            </a:r>
            <a:r>
              <a:rPr lang="ru-RU" sz="2800" b="1" dirty="0"/>
              <a:t> необоснованно широкие пределы усмотрения или возможность необоснованного применения исключений из общих правил</a:t>
            </a:r>
          </a:p>
        </p:txBody>
      </p:sp>
    </p:spTree>
    <p:extLst>
      <p:ext uri="{BB962C8B-B14F-4D97-AF65-F5344CB8AC3E}">
        <p14:creationId xmlns:p14="http://schemas.microsoft.com/office/powerpoint/2010/main" val="2720221998"/>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249381" y="213757"/>
            <a:ext cx="11578441" cy="1472539"/>
          </a:xfrm>
        </p:spPr>
        <p:txBody>
          <a:bodyPr>
            <a:normAutofit/>
          </a:bodyPr>
          <a:lstStyle/>
          <a:p>
            <a:pPr algn="ctr"/>
            <a:r>
              <a:rPr lang="ru-RU" sz="2800" b="1" dirty="0" smtClean="0"/>
              <a:t>Коррупциогенные факторы, устанавливающие </a:t>
            </a:r>
            <a:r>
              <a:rPr lang="ru-RU" sz="2800" b="1" dirty="0"/>
              <a:t>для </a:t>
            </a:r>
            <a:r>
              <a:rPr lang="ru-RU" sz="2800" b="1" dirty="0" err="1"/>
              <a:t>правоприменителя</a:t>
            </a:r>
            <a:r>
              <a:rPr lang="ru-RU" sz="2800" b="1" dirty="0"/>
              <a:t> необоснованно широкие пределы усмотрения или возможность необоснованного применения исключений из общих правил</a:t>
            </a:r>
          </a:p>
        </p:txBody>
      </p:sp>
      <p:sp>
        <p:nvSpPr>
          <p:cNvPr id="20" name="Объект 19"/>
          <p:cNvSpPr>
            <a:spLocks noGrp="1"/>
          </p:cNvSpPr>
          <p:nvPr>
            <p:ph sz="half" idx="2"/>
          </p:nvPr>
        </p:nvSpPr>
        <p:spPr>
          <a:xfrm>
            <a:off x="249382" y="1828800"/>
            <a:ext cx="11827823" cy="4916384"/>
          </a:xfrm>
        </p:spPr>
        <p:txBody>
          <a:bodyPr anchor="t">
            <a:noAutofit/>
          </a:bodyPr>
          <a:lstStyle/>
          <a:p>
            <a:pPr marL="0" indent="0">
              <a:buNone/>
            </a:pPr>
            <a:r>
              <a:rPr lang="ru-RU" sz="2400" b="1" dirty="0" smtClean="0">
                <a:solidFill>
                  <a:srgbClr val="C00000"/>
                </a:solidFill>
              </a:rPr>
              <a:t>Нормативные </a:t>
            </a:r>
            <a:r>
              <a:rPr lang="ru-RU" sz="2400" b="1" dirty="0">
                <a:solidFill>
                  <a:srgbClr val="C00000"/>
                </a:solidFill>
              </a:rPr>
              <a:t>коллизии </a:t>
            </a:r>
            <a:r>
              <a:rPr lang="ru-RU" sz="2400" dirty="0"/>
              <a:t>(подпункт «и» пункта 3 Методики) - </a:t>
            </a:r>
            <a:r>
              <a:rPr lang="ru-RU" sz="2400" dirty="0" smtClean="0"/>
              <a:t>противоречия</a:t>
            </a:r>
            <a:r>
              <a:rPr lang="ru-RU" sz="2400" dirty="0"/>
              <a:t>, в том числе внутренние, между нормами, создающие для </a:t>
            </a:r>
            <a:r>
              <a:rPr lang="ru-RU" sz="2400" dirty="0" smtClean="0"/>
              <a:t>государственных </a:t>
            </a:r>
            <a:r>
              <a:rPr lang="ru-RU" sz="2400" dirty="0"/>
              <a:t>органов, органов местного самоуправления или </a:t>
            </a:r>
            <a:r>
              <a:rPr lang="ru-RU" sz="2400" dirty="0" smtClean="0"/>
              <a:t>организаций </a:t>
            </a:r>
            <a:r>
              <a:rPr lang="ru-RU" sz="2400" dirty="0"/>
              <a:t>(их должностных лиц) возможность произвольного выбора норм, подлежащих применению в конкретном случае. </a:t>
            </a:r>
            <a:r>
              <a:rPr lang="ru-RU" sz="2400" dirty="0" err="1"/>
              <a:t>Коррупциогенный</a:t>
            </a:r>
            <a:r>
              <a:rPr lang="ru-RU" sz="2400" dirty="0"/>
              <a:t> </a:t>
            </a:r>
            <a:r>
              <a:rPr lang="ru-RU" sz="2400" dirty="0" smtClean="0"/>
              <a:t>фактор </a:t>
            </a:r>
            <a:r>
              <a:rPr lang="ru-RU" sz="2400" dirty="0"/>
              <a:t>проявляется в наличии противоречащих друг другу положений </a:t>
            </a:r>
            <a:r>
              <a:rPr lang="ru-RU" sz="2400" dirty="0" smtClean="0"/>
              <a:t>нормативных </a:t>
            </a:r>
            <a:r>
              <a:rPr lang="ru-RU" sz="2400" dirty="0"/>
              <a:t>актов, в том числе разного «уровня» (федеральный, </a:t>
            </a:r>
            <a:r>
              <a:rPr lang="ru-RU" sz="2400" dirty="0" smtClean="0"/>
              <a:t>региональный</a:t>
            </a:r>
            <a:r>
              <a:rPr lang="ru-RU" sz="2400" dirty="0"/>
              <a:t>, местный).</a:t>
            </a:r>
          </a:p>
          <a:p>
            <a:pPr marL="0" indent="0">
              <a:buNone/>
            </a:pPr>
            <a:r>
              <a:rPr lang="ru-RU" sz="2400" dirty="0"/>
              <a:t>Пример. Проект административного регламента </a:t>
            </a:r>
            <a:r>
              <a:rPr lang="ru-RU" sz="2400" dirty="0" smtClean="0"/>
              <a:t>предоставления </a:t>
            </a:r>
            <a:r>
              <a:rPr lang="ru-RU" sz="2400" dirty="0"/>
              <a:t>Министерством социального развития Московской области </a:t>
            </a:r>
            <a:r>
              <a:rPr lang="ru-RU" sz="2400" dirty="0" smtClean="0"/>
              <a:t>государственной </a:t>
            </a:r>
            <a:r>
              <a:rPr lang="ru-RU" sz="2400" dirty="0"/>
              <a:t>услуги «Выдача удостоверения многодетной семьи» </a:t>
            </a:r>
            <a:r>
              <a:rPr lang="ru-RU" sz="2400" dirty="0" smtClean="0"/>
              <a:t>обязывал </a:t>
            </a:r>
            <a:r>
              <a:rPr lang="ru-RU" sz="2400" dirty="0"/>
              <a:t>заявителей представлять справку о рождении ребенка, не </a:t>
            </a:r>
            <a:r>
              <a:rPr lang="ru-RU" sz="2400" dirty="0" smtClean="0"/>
              <a:t>предусмотренную </a:t>
            </a:r>
            <a:r>
              <a:rPr lang="ru-RU" sz="2400" dirty="0"/>
              <a:t>Порядком выдачи удостоверения многодетной семьи, утвержденным постановлением Правительства Московской области от 11.03.2016 № 178/7.</a:t>
            </a:r>
          </a:p>
        </p:txBody>
      </p:sp>
    </p:spTree>
    <p:extLst>
      <p:ext uri="{BB962C8B-B14F-4D97-AF65-F5344CB8AC3E}">
        <p14:creationId xmlns:p14="http://schemas.microsoft.com/office/powerpoint/2010/main" val="2692050854"/>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249381" y="213757"/>
            <a:ext cx="11578441" cy="1472539"/>
          </a:xfrm>
        </p:spPr>
        <p:txBody>
          <a:bodyPr>
            <a:normAutofit/>
          </a:bodyPr>
          <a:lstStyle/>
          <a:p>
            <a:pPr algn="ctr"/>
            <a:r>
              <a:rPr lang="ru-RU" b="1" dirty="0"/>
              <a:t>Коллизии в </a:t>
            </a:r>
            <a:r>
              <a:rPr lang="ru-RU" b="1" dirty="0" smtClean="0"/>
              <a:t>праве</a:t>
            </a:r>
            <a:endParaRPr lang="ru-RU" b="1" dirty="0"/>
          </a:p>
        </p:txBody>
      </p:sp>
      <p:sp>
        <p:nvSpPr>
          <p:cNvPr id="20" name="Объект 19"/>
          <p:cNvSpPr>
            <a:spLocks noGrp="1"/>
          </p:cNvSpPr>
          <p:nvPr>
            <p:ph sz="half" idx="2"/>
          </p:nvPr>
        </p:nvSpPr>
        <p:spPr>
          <a:xfrm>
            <a:off x="249382" y="1543792"/>
            <a:ext cx="11827823" cy="5201392"/>
          </a:xfrm>
        </p:spPr>
        <p:txBody>
          <a:bodyPr anchor="t">
            <a:noAutofit/>
          </a:bodyPr>
          <a:lstStyle/>
          <a:p>
            <a:pPr marL="0" indent="0">
              <a:buNone/>
            </a:pPr>
            <a:r>
              <a:rPr lang="ru-RU" b="1" dirty="0" smtClean="0"/>
              <a:t>Для </a:t>
            </a:r>
            <a:r>
              <a:rPr lang="ru-RU" b="1" dirty="0"/>
              <a:t>возникновения коллизии в праве должны действовать следующие условия:</a:t>
            </a:r>
          </a:p>
          <a:p>
            <a:pPr marL="457200" indent="-457200">
              <a:buFont typeface="+mj-lt"/>
              <a:buAutoNum type="arabicPeriod"/>
            </a:pPr>
            <a:r>
              <a:rPr lang="ru-RU" dirty="0" smtClean="0"/>
              <a:t>Наличие </a:t>
            </a:r>
            <a:r>
              <a:rPr lang="ru-RU" dirty="0"/>
              <a:t>двух и более норм права</a:t>
            </a:r>
          </a:p>
          <a:p>
            <a:pPr marL="457200" indent="-457200">
              <a:buFont typeface="+mj-lt"/>
              <a:buAutoNum type="arabicPeriod"/>
            </a:pPr>
            <a:r>
              <a:rPr lang="ru-RU" dirty="0" smtClean="0"/>
              <a:t>Нормы </a:t>
            </a:r>
            <a:r>
              <a:rPr lang="ru-RU" dirty="0"/>
              <a:t>права должны регулировать одни и те же, либо смежные общественные отношения</a:t>
            </a:r>
          </a:p>
          <a:p>
            <a:pPr marL="457200" indent="-457200">
              <a:buFont typeface="+mj-lt"/>
              <a:buAutoNum type="arabicPeriod"/>
            </a:pPr>
            <a:r>
              <a:rPr lang="ru-RU" dirty="0" smtClean="0"/>
              <a:t>Нормы </a:t>
            </a:r>
            <a:r>
              <a:rPr lang="ru-RU" dirty="0"/>
              <a:t>права должны быть одновременно действующими, т.е. должны действовать в один и тот же промежуток времени, при этом, естественно, они не должны быть отменены, также их действие не должно быть приостановлено.</a:t>
            </a:r>
          </a:p>
          <a:p>
            <a:pPr marL="457200" indent="-457200">
              <a:buFont typeface="+mj-lt"/>
              <a:buAutoNum type="arabicPeriod"/>
            </a:pPr>
            <a:r>
              <a:rPr lang="ru-RU" dirty="0" smtClean="0"/>
              <a:t>Положения</a:t>
            </a:r>
            <a:r>
              <a:rPr lang="ru-RU" dirty="0"/>
              <a:t>, которые содержать в одной норме права должны вступать в конфликт, противоречить, различаться с положениями, содержащимися в другой норме права.</a:t>
            </a:r>
          </a:p>
        </p:txBody>
      </p:sp>
    </p:spTree>
    <p:extLst>
      <p:ext uri="{BB962C8B-B14F-4D97-AF65-F5344CB8AC3E}">
        <p14:creationId xmlns:p14="http://schemas.microsoft.com/office/powerpoint/2010/main" val="1719297091"/>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249381" y="213757"/>
            <a:ext cx="11578441" cy="1472539"/>
          </a:xfrm>
        </p:spPr>
        <p:txBody>
          <a:bodyPr>
            <a:normAutofit/>
          </a:bodyPr>
          <a:lstStyle/>
          <a:p>
            <a:pPr algn="ctr"/>
            <a:r>
              <a:rPr lang="ru-RU" b="1" dirty="0" smtClean="0"/>
              <a:t>Виды коллизий</a:t>
            </a:r>
            <a:endParaRPr lang="ru-RU" b="1" dirty="0"/>
          </a:p>
        </p:txBody>
      </p:sp>
      <p:sp>
        <p:nvSpPr>
          <p:cNvPr id="20" name="Объект 19"/>
          <p:cNvSpPr>
            <a:spLocks noGrp="1"/>
          </p:cNvSpPr>
          <p:nvPr>
            <p:ph sz="half" idx="2"/>
          </p:nvPr>
        </p:nvSpPr>
        <p:spPr>
          <a:xfrm>
            <a:off x="249382" y="1543792"/>
            <a:ext cx="11827823" cy="5201392"/>
          </a:xfrm>
        </p:spPr>
        <p:txBody>
          <a:bodyPr anchor="t">
            <a:noAutofit/>
          </a:bodyPr>
          <a:lstStyle/>
          <a:p>
            <a:pPr marL="0" indent="0">
              <a:buNone/>
            </a:pPr>
            <a:r>
              <a:rPr lang="ru-RU" sz="2300" dirty="0" smtClean="0"/>
              <a:t>1</a:t>
            </a:r>
            <a:r>
              <a:rPr lang="ru-RU" sz="2300" dirty="0"/>
              <a:t>) между Конституцией и всеми другими нормативными актами (данная коллизия должна разрешаться в пользу Конституции);</a:t>
            </a:r>
          </a:p>
          <a:p>
            <a:pPr marL="0" indent="0">
              <a:buNone/>
            </a:pPr>
            <a:r>
              <a:rPr lang="ru-RU" sz="2300" dirty="0" smtClean="0"/>
              <a:t>2</a:t>
            </a:r>
            <a:r>
              <a:rPr lang="ru-RU" sz="2300" dirty="0"/>
              <a:t>) между законами и подзаконными актами (должна разрешаться в пользу законов как актов большей юридической силы);</a:t>
            </a:r>
          </a:p>
          <a:p>
            <a:pPr marL="0" indent="0">
              <a:buNone/>
            </a:pPr>
            <a:r>
              <a:rPr lang="ru-RU" sz="2300" dirty="0" smtClean="0"/>
              <a:t>3</a:t>
            </a:r>
            <a:r>
              <a:rPr lang="ru-RU" sz="2300" dirty="0"/>
              <a:t>) между общефедеральными актами и актами субъектов Российской Федерации (если последний принят в пределах ведения, то в соответствии с ч. 6 ст. 76 Конституции РФ действует именно он; если последний принят вне пределов ведения, то в силу вступает общефедеральный закон);</a:t>
            </a:r>
          </a:p>
          <a:p>
            <a:pPr marL="0" indent="0">
              <a:buNone/>
            </a:pPr>
            <a:r>
              <a:rPr lang="ru-RU" sz="2300" dirty="0" smtClean="0"/>
              <a:t>4</a:t>
            </a:r>
            <a:r>
              <a:rPr lang="ru-RU" sz="2300" dirty="0"/>
              <a:t>) между актами одного и того же органа, но изданными в разные периоды времени (действует тот акт, который принят позже);</a:t>
            </a:r>
          </a:p>
          <a:p>
            <a:pPr marL="0" indent="0">
              <a:buNone/>
            </a:pPr>
            <a:r>
              <a:rPr lang="ru-RU" sz="2300" dirty="0" smtClean="0"/>
              <a:t>5</a:t>
            </a:r>
            <a:r>
              <a:rPr lang="ru-RU" sz="2300" dirty="0"/>
              <a:t>) между актами, которые приняты разными органами (применяется тот акт, который обладает более высокой юридической силой);</a:t>
            </a:r>
          </a:p>
          <a:p>
            <a:pPr marL="0" indent="0">
              <a:buNone/>
            </a:pPr>
            <a:r>
              <a:rPr lang="ru-RU" sz="2300" dirty="0" smtClean="0"/>
              <a:t>6</a:t>
            </a:r>
            <a:r>
              <a:rPr lang="ru-RU" sz="2300" dirty="0"/>
              <a:t>) между общим и специальным актами (если они приняты одним органом, то применяется последний; если разными органами – действует первый).</a:t>
            </a:r>
          </a:p>
        </p:txBody>
      </p:sp>
    </p:spTree>
    <p:extLst>
      <p:ext uri="{BB962C8B-B14F-4D97-AF65-F5344CB8AC3E}">
        <p14:creationId xmlns:p14="http://schemas.microsoft.com/office/powerpoint/2010/main" val="2780157273"/>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a:bodyPr>
          <a:lstStyle/>
          <a:p>
            <a:pPr algn="ctr"/>
            <a:r>
              <a:rPr lang="ru-RU" sz="2800" b="1" dirty="0"/>
              <a:t>Коррупциогенные факторы, </a:t>
            </a:r>
            <a:r>
              <a:rPr lang="ru-RU" sz="2800" b="1" dirty="0" smtClean="0"/>
              <a:t>содержащими </a:t>
            </a:r>
            <a:r>
              <a:rPr lang="ru-RU" sz="2800" b="1" dirty="0"/>
              <a:t>неопределенные, трудновыполнимые и (или) обременительные требования к гражданам и организациям</a:t>
            </a:r>
          </a:p>
        </p:txBody>
      </p:sp>
      <p:sp>
        <p:nvSpPr>
          <p:cNvPr id="20" name="Объект 19"/>
          <p:cNvSpPr>
            <a:spLocks noGrp="1"/>
          </p:cNvSpPr>
          <p:nvPr>
            <p:ph sz="half" idx="2"/>
          </p:nvPr>
        </p:nvSpPr>
        <p:spPr>
          <a:xfrm>
            <a:off x="142504" y="1852551"/>
            <a:ext cx="11804073" cy="4785755"/>
          </a:xfrm>
        </p:spPr>
        <p:txBody>
          <a:bodyPr anchor="t">
            <a:noAutofit/>
          </a:bodyPr>
          <a:lstStyle/>
          <a:p>
            <a:pPr marL="0" indent="0">
              <a:buNone/>
            </a:pPr>
            <a:r>
              <a:rPr lang="ru-RU" sz="2400" b="1" dirty="0" smtClean="0">
                <a:solidFill>
                  <a:srgbClr val="C00000"/>
                </a:solidFill>
              </a:rPr>
              <a:t>Наличие </a:t>
            </a:r>
            <a:r>
              <a:rPr lang="ru-RU" sz="2400" b="1" dirty="0">
                <a:solidFill>
                  <a:srgbClr val="C00000"/>
                </a:solidFill>
              </a:rPr>
              <a:t>завышенных требований к лицу, предъявляемых для реализации принадлежащего ему права </a:t>
            </a:r>
            <a:r>
              <a:rPr lang="ru-RU" sz="2400" dirty="0"/>
              <a:t>(подпункт «а» пункта 4 </a:t>
            </a:r>
            <a:r>
              <a:rPr lang="ru-RU" sz="2400" dirty="0" smtClean="0"/>
              <a:t>Методики</a:t>
            </a:r>
            <a:r>
              <a:rPr lang="ru-RU" sz="2400" dirty="0"/>
              <a:t>) - установление неопределенных, трудновыполнимых и </a:t>
            </a:r>
            <a:r>
              <a:rPr lang="ru-RU" sz="2400" dirty="0" smtClean="0"/>
              <a:t>обременительных </a:t>
            </a:r>
            <a:r>
              <a:rPr lang="ru-RU" sz="2400" dirty="0"/>
              <a:t>требований к гражданам и организациям.</a:t>
            </a:r>
          </a:p>
          <a:p>
            <a:pPr marL="0" indent="0">
              <a:buNone/>
            </a:pPr>
            <a:r>
              <a:rPr lang="ru-RU" sz="2400" dirty="0"/>
              <a:t>Свидетельствовать о наличии данного коррупциогенного фактора, может норма, устанавливающая перечень документов, которые должен представить заявитель для получения государственной услуги и </a:t>
            </a:r>
            <a:r>
              <a:rPr lang="ru-RU" sz="2400" dirty="0" smtClean="0"/>
              <a:t>завершающаяся </a:t>
            </a:r>
            <a:r>
              <a:rPr lang="ru-RU" sz="2400" dirty="0"/>
              <a:t>словами «и иные документы».</a:t>
            </a:r>
          </a:p>
          <a:p>
            <a:pPr marL="0" indent="0">
              <a:buNone/>
            </a:pPr>
            <a:r>
              <a:rPr lang="ru-RU" sz="2400" dirty="0"/>
              <a:t>Данный </a:t>
            </a:r>
            <a:r>
              <a:rPr lang="ru-RU" sz="2400" dirty="0" err="1"/>
              <a:t>коррупциогенный</a:t>
            </a:r>
            <a:r>
              <a:rPr lang="ru-RU" sz="2400" dirty="0"/>
              <a:t> фактор наиболее часто проявляется при разработке актов, регулирующих предпринимательскую деятельность, установление требований, выполнение </a:t>
            </a:r>
            <a:r>
              <a:rPr lang="ru-RU" sz="2400" dirty="0" smtClean="0"/>
              <a:t>которых </a:t>
            </a:r>
            <a:r>
              <a:rPr lang="ru-RU" sz="2400" dirty="0"/>
              <a:t>связано со </a:t>
            </a:r>
            <a:r>
              <a:rPr lang="ru-RU" sz="2400" dirty="0" smtClean="0"/>
              <a:t>значительными </a:t>
            </a:r>
            <a:r>
              <a:rPr lang="ru-RU" sz="2400" dirty="0"/>
              <a:t>финансовыми издержками для бизнеса</a:t>
            </a:r>
            <a:r>
              <a:rPr lang="ru-RU" sz="2400" dirty="0" smtClean="0"/>
              <a:t>.</a:t>
            </a:r>
            <a:r>
              <a:rPr lang="ru-RU" sz="2400" dirty="0"/>
              <a:t> Как правило, данный </a:t>
            </a:r>
            <a:r>
              <a:rPr lang="ru-RU" sz="2400" dirty="0" err="1"/>
              <a:t>коррупциогенный</a:t>
            </a:r>
            <a:r>
              <a:rPr lang="ru-RU" sz="2400" dirty="0"/>
              <a:t> фактор выражается в истребовании у заявителей документов, не предусмотренных </a:t>
            </a:r>
            <a:r>
              <a:rPr lang="ru-RU" sz="2400" dirty="0" smtClean="0"/>
              <a:t>законом.</a:t>
            </a:r>
            <a:endParaRPr lang="ru-RU" sz="2400" dirty="0"/>
          </a:p>
        </p:txBody>
      </p:sp>
    </p:spTree>
    <p:extLst>
      <p:ext uri="{BB962C8B-B14F-4D97-AF65-F5344CB8AC3E}">
        <p14:creationId xmlns:p14="http://schemas.microsoft.com/office/powerpoint/2010/main" val="1730939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lnSpcReduction="10000"/>
          </a:bodyPr>
          <a:lstStyle/>
          <a:p>
            <a:pPr>
              <a:spcBef>
                <a:spcPts val="600"/>
              </a:spcBef>
              <a:defRPr/>
            </a:pPr>
            <a:r>
              <a:rPr lang="ru-RU" sz="2400" dirty="0" smtClean="0">
                <a:latin typeface="Arial" panose="020B0604020202020204" pitchFamily="34" charset="0"/>
                <a:cs typeface="Arial" panose="020B0604020202020204" pitchFamily="34" charset="0"/>
                <a:sym typeface="Wingdings" panose="05000000000000000000" pitchFamily="2" charset="2"/>
              </a:rPr>
              <a:t>Это </a:t>
            </a:r>
            <a:r>
              <a:rPr lang="ru-RU" sz="2400" dirty="0" smtClean="0">
                <a:solidFill>
                  <a:srgbClr val="C00000"/>
                </a:solidFill>
                <a:latin typeface="Arial" panose="020B0604020202020204" pitchFamily="34" charset="0"/>
                <a:cs typeface="Arial" panose="020B0604020202020204" pitchFamily="34" charset="0"/>
                <a:sym typeface="Wingdings" panose="05000000000000000000" pitchFamily="2" charset="2"/>
              </a:rPr>
              <a:t>ситуация</a:t>
            </a:r>
            <a:r>
              <a:rPr lang="ru-RU" sz="2400" dirty="0">
                <a:solidFill>
                  <a:srgbClr val="C00000"/>
                </a:solidFill>
                <a:latin typeface="Arial" panose="020B0604020202020204" pitchFamily="34" charset="0"/>
                <a:cs typeface="Arial" panose="020B0604020202020204" pitchFamily="34" charset="0"/>
                <a:sym typeface="Wingdings" panose="05000000000000000000" pitchFamily="2" charset="2"/>
              </a:rPr>
              <a:t>, при которой личная заинтересованность (прямая или косвенная) лица, замещающего должность, замещение которой предусматривает обязанность принимать меры по предотвращению и урегулированию конфликта интересов, влияет или может повлиять на надлежащее, объективное и беспристрастное исполнение им должностных (служебных) обязанностей (осуществление полномочий).</a:t>
            </a:r>
          </a:p>
          <a:p>
            <a:pPr>
              <a:spcBef>
                <a:spcPts val="600"/>
              </a:spcBef>
              <a:defRPr/>
            </a:pPr>
            <a:r>
              <a:rPr lang="ru-RU" sz="2400" dirty="0" smtClean="0">
                <a:latin typeface="Arial" panose="020B0604020202020204" pitchFamily="34" charset="0"/>
                <a:cs typeface="Arial" panose="020B0604020202020204" pitchFamily="34" charset="0"/>
                <a:sym typeface="Wingdings" panose="05000000000000000000" pitchFamily="2" charset="2"/>
              </a:rPr>
              <a:t>Это </a:t>
            </a:r>
            <a:r>
              <a:rPr lang="ru-RU" sz="2400" dirty="0">
                <a:latin typeface="Arial" panose="020B0604020202020204" pitchFamily="34" charset="0"/>
                <a:cs typeface="Arial" panose="020B0604020202020204" pitchFamily="34" charset="0"/>
                <a:sym typeface="Wingdings" panose="05000000000000000000" pitchFamily="2" charset="2"/>
              </a:rPr>
              <a:t>специфический вид конфликта, который не является служебным спором и не связан с установлением или применением условий труда </a:t>
            </a:r>
            <a:r>
              <a:rPr lang="ru-RU" sz="2400" dirty="0" smtClean="0">
                <a:latin typeface="Arial" panose="020B0604020202020204" pitchFamily="34" charset="0"/>
                <a:cs typeface="Arial" panose="020B0604020202020204" pitchFamily="34" charset="0"/>
                <a:sym typeface="Wingdings" panose="05000000000000000000" pitchFamily="2" charset="2"/>
              </a:rPr>
              <a:t>служащего.</a:t>
            </a:r>
          </a:p>
          <a:p>
            <a:pPr>
              <a:spcBef>
                <a:spcPts val="600"/>
              </a:spcBef>
              <a:defRPr/>
            </a:pPr>
            <a:r>
              <a:rPr lang="ru-RU" sz="2400" dirty="0" smtClean="0">
                <a:latin typeface="Arial" panose="020B0604020202020204" pitchFamily="34" charset="0"/>
                <a:cs typeface="Arial" panose="020B0604020202020204" pitchFamily="34" charset="0"/>
                <a:sym typeface="Wingdings" panose="05000000000000000000" pitchFamily="2" charset="2"/>
              </a:rPr>
              <a:t>Это </a:t>
            </a:r>
            <a:r>
              <a:rPr lang="ru-RU" sz="2400" b="1" dirty="0">
                <a:latin typeface="Arial" panose="020B0604020202020204" pitchFamily="34" charset="0"/>
                <a:cs typeface="Arial" panose="020B0604020202020204" pitchFamily="34" charset="0"/>
                <a:sym typeface="Wingdings" panose="05000000000000000000" pitchFamily="2" charset="2"/>
              </a:rPr>
              <a:t>внутренний морально-нравственный выбор </a:t>
            </a:r>
            <a:r>
              <a:rPr lang="ru-RU" sz="2400" dirty="0" smtClean="0">
                <a:latin typeface="Arial" panose="020B0604020202020204" pitchFamily="34" charset="0"/>
                <a:cs typeface="Arial" panose="020B0604020202020204" pitchFamily="34" charset="0"/>
                <a:sym typeface="Wingdings" panose="05000000000000000000" pitchFamily="2" charset="2"/>
              </a:rPr>
              <a:t>служащего</a:t>
            </a:r>
            <a:r>
              <a:rPr lang="ru-RU" sz="2400" dirty="0">
                <a:latin typeface="Arial" panose="020B0604020202020204" pitchFamily="34" charset="0"/>
                <a:cs typeface="Arial" panose="020B0604020202020204" pitchFamily="34" charset="0"/>
                <a:sym typeface="Wingdings" panose="05000000000000000000" pitchFamily="2" charset="2"/>
              </a:rPr>
              <a:t>, у которого возникла ситуация, при которой сам </a:t>
            </a:r>
            <a:r>
              <a:rPr lang="ru-RU" sz="2400" dirty="0" smtClean="0">
                <a:latin typeface="Arial" panose="020B0604020202020204" pitchFamily="34" charset="0"/>
                <a:cs typeface="Arial" panose="020B0604020202020204" pitchFamily="34" charset="0"/>
                <a:sym typeface="Wingdings" panose="05000000000000000000" pitchFamily="2" charset="2"/>
              </a:rPr>
              <a:t>служащий</a:t>
            </a:r>
            <a:r>
              <a:rPr lang="ru-RU" sz="2400" dirty="0">
                <a:latin typeface="Arial" panose="020B0604020202020204" pitchFamily="34" charset="0"/>
                <a:cs typeface="Arial" panose="020B0604020202020204" pitchFamily="34" charset="0"/>
                <a:sym typeface="Wingdings" panose="05000000000000000000" pitchFamily="2" charset="2"/>
              </a:rPr>
              <a:t>, используя </a:t>
            </a:r>
            <a:r>
              <a:rPr lang="ru-RU" sz="2400" dirty="0" smtClean="0">
                <a:latin typeface="Arial" panose="020B0604020202020204" pitchFamily="34" charset="0"/>
                <a:cs typeface="Arial" panose="020B0604020202020204" pitchFamily="34" charset="0"/>
                <a:sym typeface="Wingdings" panose="05000000000000000000" pitchFamily="2" charset="2"/>
              </a:rPr>
              <a:t>свои </a:t>
            </a:r>
            <a:r>
              <a:rPr lang="ru-RU" sz="2400" dirty="0">
                <a:latin typeface="Arial" panose="020B0604020202020204" pitchFamily="34" charset="0"/>
                <a:cs typeface="Arial" panose="020B0604020202020204" pitchFamily="34" charset="0"/>
                <a:sym typeface="Wingdings" panose="05000000000000000000" pitchFamily="2" charset="2"/>
              </a:rPr>
              <a:t>должностные обязанности, может повлиять на решение тех или иных вопросов за вознаграждение либо из иных личных интересов либо поступить </a:t>
            </a:r>
            <a:r>
              <a:rPr lang="ru-RU" sz="2400" dirty="0" smtClean="0">
                <a:latin typeface="Arial" panose="020B0604020202020204" pitchFamily="34" charset="0"/>
                <a:cs typeface="Arial" panose="020B0604020202020204" pitchFamily="34" charset="0"/>
                <a:sym typeface="Wingdings" panose="05000000000000000000" pitchFamily="2" charset="2"/>
              </a:rPr>
              <a:t>в </a:t>
            </a:r>
            <a:r>
              <a:rPr lang="ru-RU" sz="2400" dirty="0">
                <a:latin typeface="Arial" panose="020B0604020202020204" pitchFamily="34" charset="0"/>
                <a:cs typeface="Arial" panose="020B0604020202020204" pitchFamily="34" charset="0"/>
                <a:sym typeface="Wingdings" panose="05000000000000000000" pitchFamily="2" charset="2"/>
              </a:rPr>
              <a:t>соответствии с действующим законодательством. </a:t>
            </a:r>
          </a:p>
          <a:p>
            <a:pPr>
              <a:spcBef>
                <a:spcPts val="600"/>
              </a:spcBef>
              <a:defRPr/>
            </a:pPr>
            <a:r>
              <a:rPr lang="ru-RU" sz="2400" b="1" dirty="0" smtClean="0">
                <a:solidFill>
                  <a:srgbClr val="0000FF"/>
                </a:solidFill>
                <a:latin typeface="Arial" panose="020B0604020202020204" pitchFamily="34" charset="0"/>
                <a:cs typeface="Arial" panose="020B0604020202020204" pitchFamily="34" charset="0"/>
                <a:sym typeface="Wingdings" panose="05000000000000000000" pitchFamily="2" charset="2"/>
              </a:rPr>
              <a:t>Важно: конфликт </a:t>
            </a:r>
            <a:r>
              <a:rPr lang="ru-RU" sz="2400" b="1" dirty="0">
                <a:solidFill>
                  <a:srgbClr val="0000FF"/>
                </a:solidFill>
                <a:latin typeface="Arial" panose="020B0604020202020204" pitchFamily="34" charset="0"/>
                <a:cs typeface="Arial" panose="020B0604020202020204" pitchFamily="34" charset="0"/>
                <a:sym typeface="Wingdings" panose="05000000000000000000" pitchFamily="2" charset="2"/>
              </a:rPr>
              <a:t>интересов – это еще не коррупционное преступление, но при этом может предшествовать его совершению. </a:t>
            </a:r>
          </a:p>
          <a:p>
            <a:pPr>
              <a:spcBef>
                <a:spcPts val="600"/>
              </a:spcBef>
              <a:defRPr/>
            </a:pPr>
            <a:endParaRPr lang="ru-RU" sz="3600"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Конфликт </a:t>
            </a:r>
            <a:r>
              <a:rPr lang="ru-RU" altLang="ru-RU" sz="4000" b="1" dirty="0">
                <a:latin typeface="Arial" panose="020B0604020202020204" pitchFamily="34" charset="0"/>
                <a:cs typeface="Arial" panose="020B0604020202020204" pitchFamily="34" charset="0"/>
              </a:rPr>
              <a:t>интересов </a:t>
            </a:r>
          </a:p>
        </p:txBody>
      </p:sp>
    </p:spTree>
    <p:extLst>
      <p:ext uri="{BB962C8B-B14F-4D97-AF65-F5344CB8AC3E}">
        <p14:creationId xmlns:p14="http://schemas.microsoft.com/office/powerpoint/2010/main" val="3117086066"/>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a:bodyPr>
          <a:lstStyle/>
          <a:p>
            <a:pPr algn="ctr"/>
            <a:r>
              <a:rPr lang="ru-RU" sz="2800" b="1" dirty="0"/>
              <a:t>Коррупциогенные факторы, содержащими неопределенные, трудновыполнимые и (или) обременительные требования к гражданам и организациям</a:t>
            </a:r>
          </a:p>
        </p:txBody>
      </p:sp>
      <p:sp>
        <p:nvSpPr>
          <p:cNvPr id="20" name="Объект 19"/>
          <p:cNvSpPr>
            <a:spLocks noGrp="1"/>
          </p:cNvSpPr>
          <p:nvPr>
            <p:ph sz="half" idx="2"/>
          </p:nvPr>
        </p:nvSpPr>
        <p:spPr>
          <a:xfrm>
            <a:off x="308758" y="1690689"/>
            <a:ext cx="11614068" cy="4876366"/>
          </a:xfrm>
        </p:spPr>
        <p:txBody>
          <a:bodyPr anchor="t">
            <a:noAutofit/>
          </a:bodyPr>
          <a:lstStyle/>
          <a:p>
            <a:pPr marL="0" indent="0">
              <a:buNone/>
            </a:pPr>
            <a:r>
              <a:rPr lang="ru-RU" sz="2400" b="1" dirty="0" smtClean="0">
                <a:solidFill>
                  <a:srgbClr val="C00000"/>
                </a:solidFill>
              </a:rPr>
              <a:t>Злоупотребление </a:t>
            </a:r>
            <a:r>
              <a:rPr lang="ru-RU" sz="2400" b="1" dirty="0">
                <a:solidFill>
                  <a:srgbClr val="C00000"/>
                </a:solidFill>
              </a:rPr>
              <a:t>правом заявителя государственными </a:t>
            </a:r>
            <a:r>
              <a:rPr lang="ru-RU" sz="2400" b="1" dirty="0" smtClean="0">
                <a:solidFill>
                  <a:srgbClr val="C00000"/>
                </a:solidFill>
              </a:rPr>
              <a:t>органами</a:t>
            </a:r>
            <a:r>
              <a:rPr lang="ru-RU" sz="2400" b="1" dirty="0">
                <a:solidFill>
                  <a:srgbClr val="C00000"/>
                </a:solidFill>
              </a:rPr>
              <a:t>, органами местного самоуправления или организациями (их должностными лицами) </a:t>
            </a:r>
            <a:r>
              <a:rPr lang="ru-RU" sz="2400" dirty="0"/>
              <a:t>(подпункт «б» пункта 4 Методики) - </a:t>
            </a:r>
            <a:r>
              <a:rPr lang="ru-RU" sz="2400" dirty="0" smtClean="0"/>
              <a:t>отсутствие </a:t>
            </a:r>
            <a:r>
              <a:rPr lang="ru-RU" sz="2400" dirty="0"/>
              <a:t>четкой регламентации прав граждан и организаций.</a:t>
            </a:r>
          </a:p>
          <a:p>
            <a:pPr marL="0" indent="0">
              <a:buNone/>
            </a:pPr>
            <a:r>
              <a:rPr lang="ru-RU" sz="2400" dirty="0" err="1"/>
              <a:t>Коррупциогенный</a:t>
            </a:r>
            <a:r>
              <a:rPr lang="ru-RU" sz="2400" dirty="0"/>
              <a:t> фактор может быть связан с отсутствием четкой регламентации прав заявителей при обращении в орган власти, </a:t>
            </a:r>
            <a:r>
              <a:rPr lang="ru-RU" sz="2400" dirty="0" smtClean="0"/>
              <a:t>например</a:t>
            </a:r>
            <a:r>
              <a:rPr lang="ru-RU" sz="2400" dirty="0"/>
              <a:t>, за предоставлением государственной услуги, что может повлечь многократный отказ в ее предоставлении по различным основаниям. </a:t>
            </a:r>
            <a:r>
              <a:rPr lang="ru-RU" sz="2400" dirty="0" smtClean="0"/>
              <a:t>Вероятность </a:t>
            </a:r>
            <a:r>
              <a:rPr lang="ru-RU" sz="2400" dirty="0"/>
              <a:t>проявления данного </a:t>
            </a:r>
            <a:r>
              <a:rPr lang="ru-RU" sz="2400" dirty="0" err="1"/>
              <a:t>корруциогенного</a:t>
            </a:r>
            <a:r>
              <a:rPr lang="ru-RU" sz="2400" dirty="0"/>
              <a:t> </a:t>
            </a:r>
            <a:r>
              <a:rPr lang="ru-RU" sz="2400" dirty="0" smtClean="0"/>
              <a:t>фактора может усиливаться </a:t>
            </a:r>
            <a:r>
              <a:rPr lang="ru-RU" sz="2400" dirty="0"/>
              <a:t>в случае предоставления услуги на платной основе (например, выдачи лицензии).</a:t>
            </a:r>
          </a:p>
          <a:p>
            <a:pPr marL="0" indent="0">
              <a:buNone/>
            </a:pPr>
            <a:r>
              <a:rPr lang="ru-RU" sz="2400" dirty="0"/>
              <a:t>Пример: «Для получения субсидии транспортная организация </a:t>
            </a:r>
            <a:r>
              <a:rPr lang="ru-RU" sz="2400" dirty="0" smtClean="0"/>
              <a:t>предоставляет </a:t>
            </a:r>
            <a:r>
              <a:rPr lang="ru-RU" sz="2400" dirty="0"/>
              <a:t>в Комитет заявление о предоставлении субсидии и расчет ее размера в сроки, устанавливаемые Комитетом по согласованию с </a:t>
            </a:r>
            <a:r>
              <a:rPr lang="ru-RU" sz="2400" dirty="0" smtClean="0"/>
              <a:t>заявителем</a:t>
            </a:r>
            <a:r>
              <a:rPr lang="ru-RU" sz="2400" dirty="0"/>
              <a:t>».</a:t>
            </a:r>
          </a:p>
        </p:txBody>
      </p:sp>
    </p:spTree>
    <p:extLst>
      <p:ext uri="{BB962C8B-B14F-4D97-AF65-F5344CB8AC3E}">
        <p14:creationId xmlns:p14="http://schemas.microsoft.com/office/powerpoint/2010/main" val="542015850"/>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320634" y="142505"/>
            <a:ext cx="11034754" cy="1548184"/>
          </a:xfrm>
        </p:spPr>
        <p:txBody>
          <a:bodyPr>
            <a:noAutofit/>
          </a:bodyPr>
          <a:lstStyle/>
          <a:p>
            <a:pPr algn="ctr"/>
            <a:r>
              <a:rPr lang="ru-RU" sz="2800" b="1" dirty="0" smtClean="0"/>
              <a:t>Коррупциогенные факторы, устанавливающие </a:t>
            </a:r>
            <a:r>
              <a:rPr lang="ru-RU" sz="2800" b="1" dirty="0"/>
              <a:t>для </a:t>
            </a:r>
            <a:r>
              <a:rPr lang="ru-RU" sz="2800" b="1" dirty="0" err="1"/>
              <a:t>правоприменителя</a:t>
            </a:r>
            <a:r>
              <a:rPr lang="ru-RU" sz="2800" b="1" dirty="0"/>
              <a:t> необоснованно широкие пределы усмотрения или возможность необоснованного применения исключений из общих правил</a:t>
            </a:r>
          </a:p>
        </p:txBody>
      </p:sp>
      <p:sp>
        <p:nvSpPr>
          <p:cNvPr id="20" name="Объект 19"/>
          <p:cNvSpPr>
            <a:spLocks noGrp="1"/>
          </p:cNvSpPr>
          <p:nvPr>
            <p:ph sz="half" idx="2"/>
          </p:nvPr>
        </p:nvSpPr>
        <p:spPr>
          <a:xfrm>
            <a:off x="320634" y="1959429"/>
            <a:ext cx="11542815" cy="4548249"/>
          </a:xfrm>
        </p:spPr>
        <p:txBody>
          <a:bodyPr anchor="t">
            <a:noAutofit/>
          </a:bodyPr>
          <a:lstStyle/>
          <a:p>
            <a:pPr marL="0" indent="0">
              <a:buNone/>
            </a:pPr>
            <a:r>
              <a:rPr lang="ru-RU" sz="2000" b="1" dirty="0" smtClean="0">
                <a:solidFill>
                  <a:srgbClr val="C00000"/>
                </a:solidFill>
              </a:rPr>
              <a:t>Юридико-лингвистическая </a:t>
            </a:r>
            <a:r>
              <a:rPr lang="ru-RU" sz="2000" b="1" dirty="0">
                <a:solidFill>
                  <a:srgbClr val="C00000"/>
                </a:solidFill>
              </a:rPr>
              <a:t>неопределенность </a:t>
            </a:r>
            <a:r>
              <a:rPr lang="ru-RU" sz="2000" dirty="0"/>
              <a:t>(подпункт «в» пункта 4 Методики) - употреблении неустоявшихся, двусмысленных терминов и категорий оценочного характера.</a:t>
            </a:r>
          </a:p>
          <a:p>
            <a:pPr marL="0" indent="0">
              <a:buNone/>
            </a:pPr>
            <a:r>
              <a:rPr lang="ru-RU" sz="2000" dirty="0"/>
              <a:t>Примеры. Данный </a:t>
            </a:r>
            <a:r>
              <a:rPr lang="ru-RU" sz="2000" dirty="0" err="1"/>
              <a:t>коррупциогенный</a:t>
            </a:r>
            <a:r>
              <a:rPr lang="ru-RU" sz="2000" dirty="0"/>
              <a:t> фактор содержался в </a:t>
            </a:r>
            <a:r>
              <a:rPr lang="ru-RU" sz="2000" dirty="0" smtClean="0"/>
              <a:t>приказе </a:t>
            </a:r>
            <a:r>
              <a:rPr lang="ru-RU" sz="2000" dirty="0"/>
              <a:t>Минэкономразвития России от 01.09.2014 № 540 «Об утверждении классификатора видов разрешенного использования земельных </a:t>
            </a:r>
            <a:r>
              <a:rPr lang="ru-RU" sz="2000" dirty="0" smtClean="0"/>
              <a:t>участков</a:t>
            </a:r>
            <a:r>
              <a:rPr lang="ru-RU" sz="2000" dirty="0"/>
              <a:t>», в котором при описании вида разрешенного использования </a:t>
            </a:r>
            <a:r>
              <a:rPr lang="ru-RU" sz="2000" dirty="0" smtClean="0"/>
              <a:t>земельного </a:t>
            </a:r>
            <a:r>
              <a:rPr lang="ru-RU" sz="2000" dirty="0"/>
              <a:t>участка предусматривалось, что размещение объектов </a:t>
            </a:r>
            <a:r>
              <a:rPr lang="ru-RU" sz="2000" dirty="0" smtClean="0"/>
              <a:t>капитального </a:t>
            </a:r>
            <a:r>
              <a:rPr lang="ru-RU" sz="2000" dirty="0"/>
              <a:t>строительства предполагалось для удовлетворения повседневных потребностей жителей и не причиняло существенного неудобства </a:t>
            </a:r>
            <a:r>
              <a:rPr lang="ru-RU" sz="2000" dirty="0" smtClean="0"/>
              <a:t>жителям</a:t>
            </a:r>
            <a:r>
              <a:rPr lang="ru-RU" sz="2000" dirty="0"/>
              <a:t>. Между тем понятия «повседневные потребности жителей» и «существенное неудобство жителей» в классификаторе, иных </a:t>
            </a:r>
            <a:r>
              <a:rPr lang="ru-RU" sz="2000" dirty="0" smtClean="0"/>
              <a:t>нормативных </a:t>
            </a:r>
            <a:r>
              <a:rPr lang="ru-RU" sz="2000" dirty="0"/>
              <a:t>правовых актах не были раскрыты, что позволяло </a:t>
            </a:r>
            <a:r>
              <a:rPr lang="ru-RU" sz="2000" dirty="0" smtClean="0"/>
              <a:t>должностным </a:t>
            </a:r>
            <a:r>
              <a:rPr lang="ru-RU" sz="2000" dirty="0"/>
              <a:t>лицам произвольно определять возможность размещения на </a:t>
            </a:r>
            <a:r>
              <a:rPr lang="ru-RU" sz="2000" dirty="0" smtClean="0"/>
              <a:t>земельном </a:t>
            </a:r>
            <a:r>
              <a:rPr lang="ru-RU" sz="2000" dirty="0"/>
              <a:t>участке любых объектов строительства.</a:t>
            </a:r>
          </a:p>
          <a:p>
            <a:pPr marL="0" indent="0">
              <a:buNone/>
            </a:pPr>
            <a:r>
              <a:rPr lang="ru-RU" sz="2000" dirty="0" smtClean="0"/>
              <a:t>В другом случае, в </a:t>
            </a:r>
            <a:r>
              <a:rPr lang="ru-RU" sz="2000" dirty="0"/>
              <a:t>качестве основания для отчисления учащихся из образовательных организаций в муниципальных актах </a:t>
            </a:r>
            <a:r>
              <a:rPr lang="ru-RU" sz="2000" dirty="0" smtClean="0"/>
              <a:t>предусматривалось </a:t>
            </a:r>
            <a:r>
              <a:rPr lang="ru-RU" sz="2000" dirty="0"/>
              <a:t>«грубое нарушение» устава организации. Учитывая, что в </a:t>
            </a:r>
            <a:r>
              <a:rPr lang="ru-RU" sz="2000" dirty="0" smtClean="0"/>
              <a:t>законодательстве </a:t>
            </a:r>
            <a:r>
              <a:rPr lang="ru-RU" sz="2000" dirty="0"/>
              <a:t>данное понятие не раскрыто, оно является оценочным.</a:t>
            </a:r>
          </a:p>
        </p:txBody>
      </p:sp>
    </p:spTree>
    <p:extLst>
      <p:ext uri="{BB962C8B-B14F-4D97-AF65-F5344CB8AC3E}">
        <p14:creationId xmlns:p14="http://schemas.microsoft.com/office/powerpoint/2010/main" val="2481178398"/>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4379" y="1567542"/>
            <a:ext cx="11887200" cy="5189517"/>
          </a:xfrm>
        </p:spPr>
        <p:txBody>
          <a:bodyPr>
            <a:noAutofit/>
          </a:bodyPr>
          <a:lstStyle/>
          <a:p>
            <a:pPr marL="0" indent="0">
              <a:spcBef>
                <a:spcPts val="600"/>
              </a:spcBef>
              <a:buNone/>
              <a:defRPr/>
            </a:pPr>
            <a:r>
              <a:rPr lang="ru-RU" sz="1800" dirty="0">
                <a:latin typeface="Arial" panose="020B0604020202020204" pitchFamily="34" charset="0"/>
                <a:cs typeface="Arial" panose="020B0604020202020204" pitchFamily="34" charset="0"/>
              </a:rPr>
              <a:t>Ликвидация или нейтрализация коррупциогенного фактора осуществляется тем органом или должностным лицом, который уполномочен принимать нормативный правовой акт, вносить в него изменения.</a:t>
            </a:r>
          </a:p>
          <a:p>
            <a:pPr marL="0" indent="0">
              <a:spcBef>
                <a:spcPts val="600"/>
              </a:spcBef>
              <a:buNone/>
              <a:defRPr/>
            </a:pPr>
            <a:endParaRPr lang="ru-RU" sz="1800" dirty="0">
              <a:latin typeface="Arial" panose="020B0604020202020204" pitchFamily="34" charset="0"/>
              <a:cs typeface="Arial" panose="020B0604020202020204" pitchFamily="34" charset="0"/>
            </a:endParaRPr>
          </a:p>
          <a:p>
            <a:pPr marL="0" indent="0">
              <a:spcBef>
                <a:spcPts val="600"/>
              </a:spcBef>
              <a:buNone/>
              <a:defRPr/>
            </a:pPr>
            <a:r>
              <a:rPr lang="ru-RU" sz="1800" b="1" dirty="0" smtClean="0">
                <a:latin typeface="Arial" panose="020B0604020202020204" pitchFamily="34" charset="0"/>
                <a:cs typeface="Arial" panose="020B0604020202020204" pitchFamily="34" charset="0"/>
              </a:rPr>
              <a:t>Способы </a:t>
            </a:r>
            <a:r>
              <a:rPr lang="ru-RU" sz="1800" b="1" dirty="0">
                <a:latin typeface="Arial" panose="020B0604020202020204" pitchFamily="34" charset="0"/>
                <a:cs typeface="Arial" panose="020B0604020202020204" pitchFamily="34" charset="0"/>
              </a:rPr>
              <a:t>ликвидации или нейтрализации коррупциогенного фактора зависят от конкретного индикатора возможного наличия недостаточной определенности функций, обязанностей, прав и ответственности </a:t>
            </a:r>
            <a:r>
              <a:rPr lang="ru-RU" sz="1800" b="1" dirty="0" smtClean="0">
                <a:latin typeface="Arial" panose="020B0604020202020204" pitchFamily="34" charset="0"/>
                <a:cs typeface="Arial" panose="020B0604020202020204" pitchFamily="34" charset="0"/>
              </a:rPr>
              <a:t>служащих</a:t>
            </a:r>
            <a:r>
              <a:rPr lang="ru-RU" sz="1800" b="1" dirty="0">
                <a:latin typeface="Arial" panose="020B0604020202020204" pitchFamily="34" charset="0"/>
                <a:cs typeface="Arial" panose="020B0604020202020204" pitchFamily="34" charset="0"/>
              </a:rPr>
              <a:t>. К ним относятся:</a:t>
            </a:r>
          </a:p>
          <a:p>
            <a:pPr marL="0" indent="0">
              <a:spcBef>
                <a:spcPts val="600"/>
              </a:spcBef>
              <a:buNone/>
              <a:defRPr/>
            </a:pPr>
            <a:r>
              <a:rPr lang="ru-RU" sz="1800" dirty="0" smtClean="0">
                <a:latin typeface="Arial" panose="020B0604020202020204" pitchFamily="34" charset="0"/>
                <a:cs typeface="Arial" panose="020B0604020202020204" pitchFamily="34" charset="0"/>
              </a:rPr>
              <a:t>1</a:t>
            </a:r>
            <a:r>
              <a:rPr lang="ru-RU" sz="1800" dirty="0">
                <a:latin typeface="Arial" panose="020B0604020202020204" pitchFamily="34" charset="0"/>
                <a:cs typeface="Arial" panose="020B0604020202020204" pitchFamily="34" charset="0"/>
              </a:rPr>
              <a:t>) введение норм, позволяющих определить ответственных за выполнение той или иной </a:t>
            </a:r>
            <a:r>
              <a:rPr lang="ru-RU" sz="1800" dirty="0" smtClean="0">
                <a:latin typeface="Arial" panose="020B0604020202020204" pitchFamily="34" charset="0"/>
                <a:cs typeface="Arial" panose="020B0604020202020204" pitchFamily="34" charset="0"/>
              </a:rPr>
              <a:t>функции </a:t>
            </a:r>
            <a:r>
              <a:rPr lang="ru-RU" sz="1800" dirty="0">
                <a:latin typeface="Arial" panose="020B0604020202020204" pitchFamily="34" charset="0"/>
                <a:cs typeface="Arial" panose="020B0604020202020204" pitchFamily="34" charset="0"/>
              </a:rPr>
              <a:t>или оказываемой </a:t>
            </a:r>
            <a:r>
              <a:rPr lang="ru-RU" sz="1800" dirty="0" smtClean="0">
                <a:latin typeface="Arial" panose="020B0604020202020204" pitchFamily="34" charset="0"/>
                <a:cs typeface="Arial" panose="020B0604020202020204" pitchFamily="34" charset="0"/>
              </a:rPr>
              <a:t>услуги </a:t>
            </a:r>
            <a:r>
              <a:rPr lang="ru-RU" sz="1800" dirty="0">
                <a:latin typeface="Arial" panose="020B0604020202020204" pitchFamily="34" charset="0"/>
                <a:cs typeface="Arial" panose="020B0604020202020204" pitchFamily="34" charset="0"/>
              </a:rPr>
              <a:t>должностных лиц, иных </a:t>
            </a:r>
            <a:r>
              <a:rPr lang="ru-RU" sz="1800" dirty="0" smtClean="0">
                <a:latin typeface="Arial" panose="020B0604020202020204" pitchFamily="34" charset="0"/>
                <a:cs typeface="Arial" panose="020B0604020202020204" pitchFamily="34" charset="0"/>
              </a:rPr>
              <a:t>служащих</a:t>
            </a:r>
            <a:r>
              <a:rPr lang="ru-RU" sz="1800" dirty="0">
                <a:latin typeface="Arial" panose="020B0604020202020204" pitchFamily="34" charset="0"/>
                <a:cs typeface="Arial" panose="020B0604020202020204" pitchFamily="34" charset="0"/>
              </a:rPr>
              <a:t>;</a:t>
            </a:r>
          </a:p>
          <a:p>
            <a:pPr marL="0" indent="0">
              <a:spcBef>
                <a:spcPts val="600"/>
              </a:spcBef>
              <a:buNone/>
              <a:defRPr/>
            </a:pPr>
            <a:r>
              <a:rPr lang="ru-RU" sz="1800" dirty="0" smtClean="0">
                <a:latin typeface="Arial" panose="020B0604020202020204" pitchFamily="34" charset="0"/>
                <a:cs typeface="Arial" panose="020B0604020202020204" pitchFamily="34" charset="0"/>
              </a:rPr>
              <a:t>2</a:t>
            </a:r>
            <a:r>
              <a:rPr lang="ru-RU" sz="1800" dirty="0">
                <a:latin typeface="Arial" panose="020B0604020202020204" pitchFamily="34" charset="0"/>
                <a:cs typeface="Arial" panose="020B0604020202020204" pitchFamily="34" charset="0"/>
              </a:rPr>
              <a:t>) установление для </a:t>
            </a:r>
            <a:r>
              <a:rPr lang="ru-RU" sz="1800" dirty="0" smtClean="0">
                <a:latin typeface="Arial" panose="020B0604020202020204" pitchFamily="34" charset="0"/>
                <a:cs typeface="Arial" panose="020B0604020202020204" pitchFamily="34" charset="0"/>
              </a:rPr>
              <a:t>служащих </a:t>
            </a:r>
            <a:r>
              <a:rPr lang="ru-RU" sz="1800" dirty="0">
                <a:latin typeface="Arial" panose="020B0604020202020204" pitchFamily="34" charset="0"/>
                <a:cs typeface="Arial" panose="020B0604020202020204" pitchFamily="34" charset="0"/>
              </a:rPr>
              <a:t>дополнительных запретов, ограничений или </a:t>
            </a:r>
            <a:r>
              <a:rPr lang="ru-RU" sz="1800" dirty="0" err="1">
                <a:latin typeface="Arial" panose="020B0604020202020204" pitchFamily="34" charset="0"/>
                <a:cs typeface="Arial" panose="020B0604020202020204" pitchFamily="34" charset="0"/>
              </a:rPr>
              <a:t>обязываний</a:t>
            </a:r>
            <a:r>
              <a:rPr lang="ru-RU" sz="1800" dirty="0">
                <a:latin typeface="Arial" panose="020B0604020202020204" pitchFamily="34" charset="0"/>
                <a:cs typeface="Arial" panose="020B0604020202020204" pitchFamily="34" charset="0"/>
              </a:rPr>
              <a:t>;</a:t>
            </a:r>
          </a:p>
          <a:p>
            <a:pPr marL="0" indent="0">
              <a:spcBef>
                <a:spcPts val="600"/>
              </a:spcBef>
              <a:buNone/>
              <a:defRPr/>
            </a:pPr>
            <a:r>
              <a:rPr lang="ru-RU" sz="1800" dirty="0" smtClean="0">
                <a:latin typeface="Arial" panose="020B0604020202020204" pitchFamily="34" charset="0"/>
                <a:cs typeface="Arial" panose="020B0604020202020204" pitchFamily="34" charset="0"/>
              </a:rPr>
              <a:t>3</a:t>
            </a:r>
            <a:r>
              <a:rPr lang="ru-RU" sz="1800" dirty="0">
                <a:latin typeface="Arial" panose="020B0604020202020204" pitchFamily="34" charset="0"/>
                <a:cs typeface="Arial" panose="020B0604020202020204" pitchFamily="34" charset="0"/>
              </a:rPr>
              <a:t>) </a:t>
            </a:r>
            <a:r>
              <a:rPr lang="ru-RU" sz="1800" dirty="0" smtClean="0">
                <a:latin typeface="Arial" panose="020B0604020202020204" pitchFamily="34" charset="0"/>
                <a:cs typeface="Arial" panose="020B0604020202020204" pitchFamily="34" charset="0"/>
              </a:rPr>
              <a:t>введение дополнительных </a:t>
            </a:r>
            <a:r>
              <a:rPr lang="ru-RU" sz="1800" dirty="0">
                <a:latin typeface="Arial" panose="020B0604020202020204" pitchFamily="34" charset="0"/>
                <a:cs typeface="Arial" panose="020B0604020202020204" pitchFamily="34" charset="0"/>
              </a:rPr>
              <a:t>критериев оценки качества эффективности и результативности государственно-служебной деятельности;</a:t>
            </a:r>
          </a:p>
          <a:p>
            <a:pPr marL="0" indent="0">
              <a:spcBef>
                <a:spcPts val="600"/>
              </a:spcBef>
              <a:buNone/>
              <a:defRPr/>
            </a:pPr>
            <a:r>
              <a:rPr lang="ru-RU" sz="1800" dirty="0" smtClean="0">
                <a:latin typeface="Arial" panose="020B0604020202020204" pitchFamily="34" charset="0"/>
                <a:cs typeface="Arial" panose="020B0604020202020204" pitchFamily="34" charset="0"/>
              </a:rPr>
              <a:t>4</a:t>
            </a:r>
            <a:r>
              <a:rPr lang="ru-RU" sz="1800" dirty="0">
                <a:latin typeface="Arial" panose="020B0604020202020204" pitchFamily="34" charset="0"/>
                <a:cs typeface="Arial" panose="020B0604020202020204" pitchFamily="34" charset="0"/>
              </a:rPr>
              <a:t>) уточнение объема служебной деятельности конкретных </a:t>
            </a:r>
            <a:r>
              <a:rPr lang="ru-RU" sz="1800" dirty="0" smtClean="0">
                <a:latin typeface="Arial" panose="020B0604020202020204" pitchFamily="34" charset="0"/>
                <a:cs typeface="Arial" panose="020B0604020202020204" pitchFamily="34" charset="0"/>
              </a:rPr>
              <a:t>служащих</a:t>
            </a:r>
            <a:r>
              <a:rPr lang="ru-RU" sz="1800" dirty="0">
                <a:latin typeface="Arial" panose="020B0604020202020204" pitchFamily="34" charset="0"/>
                <a:cs typeface="Arial" panose="020B0604020202020204" pitchFamily="34" charset="0"/>
              </a:rPr>
              <a:t>;</a:t>
            </a:r>
          </a:p>
          <a:p>
            <a:pPr marL="0" indent="0">
              <a:spcBef>
                <a:spcPts val="600"/>
              </a:spcBef>
              <a:buNone/>
              <a:defRPr/>
            </a:pPr>
            <a:r>
              <a:rPr lang="ru-RU" sz="1800" dirty="0" smtClean="0">
                <a:latin typeface="Arial" panose="020B0604020202020204" pitchFamily="34" charset="0"/>
                <a:cs typeface="Arial" panose="020B0604020202020204" pitchFamily="34" charset="0"/>
              </a:rPr>
              <a:t>5</a:t>
            </a:r>
            <a:r>
              <a:rPr lang="ru-RU" sz="1800" dirty="0">
                <a:latin typeface="Arial" panose="020B0604020202020204" pitchFamily="34" charset="0"/>
                <a:cs typeface="Arial" panose="020B0604020202020204" pitchFamily="34" charset="0"/>
              </a:rPr>
              <a:t>) установление дополнительных механизмов взаимодействия </a:t>
            </a:r>
            <a:r>
              <a:rPr lang="ru-RU" sz="1800" dirty="0" smtClean="0">
                <a:latin typeface="Arial" panose="020B0604020202020204" pitchFamily="34" charset="0"/>
                <a:cs typeface="Arial" panose="020B0604020202020204" pitchFamily="34" charset="0"/>
              </a:rPr>
              <a:t>служащих </a:t>
            </a:r>
            <a:r>
              <a:rPr lang="ru-RU" sz="1800" dirty="0">
                <a:latin typeface="Arial" panose="020B0604020202020204" pitchFamily="34" charset="0"/>
                <a:cs typeface="Arial" panose="020B0604020202020204" pitchFamily="34" charset="0"/>
              </a:rPr>
              <a:t>внутри </a:t>
            </a:r>
            <a:r>
              <a:rPr lang="ru-RU" sz="1800" dirty="0" smtClean="0">
                <a:latin typeface="Arial" panose="020B0604020202020204" pitchFamily="34" charset="0"/>
                <a:cs typeface="Arial" panose="020B0604020202020204" pitchFamily="34" charset="0"/>
              </a:rPr>
              <a:t>органа власти, </a:t>
            </a:r>
            <a:r>
              <a:rPr lang="ru-RU" sz="1800" dirty="0">
                <a:latin typeface="Arial" panose="020B0604020202020204" pitchFamily="34" charset="0"/>
                <a:cs typeface="Arial" panose="020B0604020202020204" pitchFamily="34" charset="0"/>
              </a:rPr>
              <a:t>а также должностных лиц различных </a:t>
            </a:r>
            <a:r>
              <a:rPr lang="ru-RU" sz="1800" dirty="0" smtClean="0">
                <a:latin typeface="Arial" panose="020B0604020202020204" pitchFamily="34" charset="0"/>
                <a:cs typeface="Arial" panose="020B0604020202020204" pitchFamily="34" charset="0"/>
              </a:rPr>
              <a:t>органов власти;</a:t>
            </a:r>
            <a:endParaRPr lang="ru-RU" sz="1800" dirty="0">
              <a:latin typeface="Arial" panose="020B0604020202020204" pitchFamily="34" charset="0"/>
              <a:cs typeface="Arial" panose="020B0604020202020204" pitchFamily="34" charset="0"/>
            </a:endParaRPr>
          </a:p>
          <a:p>
            <a:pPr marL="0" indent="0">
              <a:spcBef>
                <a:spcPts val="600"/>
              </a:spcBef>
              <a:buNone/>
              <a:defRPr/>
            </a:pPr>
            <a:r>
              <a:rPr lang="ru-RU" sz="1800" dirty="0" smtClean="0">
                <a:latin typeface="Arial" panose="020B0604020202020204" pitchFamily="34" charset="0"/>
                <a:cs typeface="Arial" panose="020B0604020202020204" pitchFamily="34" charset="0"/>
              </a:rPr>
              <a:t>6</a:t>
            </a:r>
            <a:r>
              <a:rPr lang="ru-RU" sz="1800" dirty="0">
                <a:latin typeface="Arial" panose="020B0604020202020204" pitchFamily="34" charset="0"/>
                <a:cs typeface="Arial" panose="020B0604020202020204" pitchFamily="34" charset="0"/>
              </a:rPr>
              <a:t>) иные меры, позволяющие снизить риск возникновения коррупционных отношений вследствие ненадлежащего определения функций, обязанностей, прав и ответственности </a:t>
            </a:r>
            <a:r>
              <a:rPr lang="ru-RU" sz="1800" dirty="0" smtClean="0">
                <a:latin typeface="Arial" panose="020B0604020202020204" pitchFamily="34" charset="0"/>
                <a:cs typeface="Arial" panose="020B0604020202020204" pitchFamily="34" charset="0"/>
              </a:rPr>
              <a:t>служащих</a:t>
            </a:r>
            <a:r>
              <a:rPr lang="ru-RU" sz="1800" dirty="0">
                <a:latin typeface="Arial" panose="020B0604020202020204" pitchFamily="34" charset="0"/>
                <a:cs typeface="Arial" panose="020B0604020202020204" pitchFamily="34" charset="0"/>
              </a:rPr>
              <a:t>. </a:t>
            </a:r>
            <a:endParaRPr lang="ru-RU" sz="1800" dirty="0" smtClean="0">
              <a:latin typeface="Arial" panose="020B0604020202020204" pitchFamily="34" charset="0"/>
              <a:cs typeface="Arial" panose="020B0604020202020204" pitchFamily="34" charset="0"/>
            </a:endParaRPr>
          </a:p>
        </p:txBody>
      </p:sp>
      <p:sp>
        <p:nvSpPr>
          <p:cNvPr id="5" name="Заголовок 1"/>
          <p:cNvSpPr>
            <a:spLocks noGrp="1"/>
          </p:cNvSpPr>
          <p:nvPr>
            <p:ph type="title"/>
          </p:nvPr>
        </p:nvSpPr>
        <p:spPr>
          <a:xfrm>
            <a:off x="522514" y="260351"/>
            <a:ext cx="11329060" cy="901699"/>
          </a:xfrm>
        </p:spPr>
        <p:txBody>
          <a:bodyPr>
            <a:normAutofit fontScale="90000"/>
          </a:bodyPr>
          <a:lstStyle/>
          <a:p>
            <a:pPr algn="ctr"/>
            <a:r>
              <a:rPr lang="ru-RU" altLang="ru-RU" sz="4000" b="1" dirty="0">
                <a:latin typeface="Arial" panose="020B0604020202020204" pitchFamily="34" charset="0"/>
                <a:cs typeface="Arial" panose="020B0604020202020204" pitchFamily="34" charset="0"/>
              </a:rPr>
              <a:t>Способы и механизмы ликвидации коррупциогенных факторов</a:t>
            </a:r>
          </a:p>
        </p:txBody>
      </p:sp>
    </p:spTree>
    <p:extLst>
      <p:ext uri="{BB962C8B-B14F-4D97-AF65-F5344CB8AC3E}">
        <p14:creationId xmlns:p14="http://schemas.microsoft.com/office/powerpoint/2010/main" val="1170615568"/>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4379" y="1567542"/>
            <a:ext cx="11887200" cy="5189517"/>
          </a:xfrm>
        </p:spPr>
        <p:txBody>
          <a:bodyPr>
            <a:noAutofit/>
          </a:bodyPr>
          <a:lstStyle/>
          <a:p>
            <a:pPr marL="0" indent="0">
              <a:spcBef>
                <a:spcPts val="600"/>
              </a:spcBef>
              <a:buNone/>
              <a:defRPr/>
            </a:pPr>
            <a:r>
              <a:rPr lang="ru-RU" sz="1900" b="1" dirty="0" smtClean="0">
                <a:latin typeface="Arial" panose="020B0604020202020204" pitchFamily="34" charset="0"/>
                <a:cs typeface="Arial" panose="020B0604020202020204" pitchFamily="34" charset="0"/>
              </a:rPr>
              <a:t>Направления мероприятий: </a:t>
            </a:r>
          </a:p>
          <a:p>
            <a:pPr>
              <a:spcBef>
                <a:spcPts val="600"/>
              </a:spcBef>
              <a:defRPr/>
            </a:pPr>
            <a:r>
              <a:rPr lang="ru-RU" sz="1900" dirty="0" smtClean="0">
                <a:latin typeface="Arial" panose="020B0604020202020204" pitchFamily="34" charset="0"/>
                <a:cs typeface="Arial" panose="020B0604020202020204" pitchFamily="34" charset="0"/>
              </a:rPr>
              <a:t>оценка </a:t>
            </a:r>
            <a:r>
              <a:rPr lang="ru-RU" sz="1900" dirty="0">
                <a:latin typeface="Arial" panose="020B0604020202020204" pitchFamily="34" charset="0"/>
                <a:cs typeface="Arial" panose="020B0604020202020204" pitchFamily="34" charset="0"/>
              </a:rPr>
              <a:t>коррупционных рисков, возникающих при реализации функций;</a:t>
            </a:r>
          </a:p>
          <a:p>
            <a:pPr>
              <a:spcBef>
                <a:spcPts val="600"/>
              </a:spcBef>
              <a:defRPr/>
            </a:pPr>
            <a:r>
              <a:rPr lang="ru-RU" sz="1900" dirty="0">
                <a:latin typeface="Arial" panose="020B0604020202020204" pitchFamily="34" charset="0"/>
                <a:cs typeface="Arial" panose="020B0604020202020204" pitchFamily="34" charset="0"/>
              </a:rPr>
              <a:t>внесение уточнений в перечни должностей федеральной государственной службы и должностей в государственных корпорациях (государственной компании), замещение которых связано с коррупционными рисками;</a:t>
            </a:r>
          </a:p>
          <a:p>
            <a:pPr>
              <a:spcBef>
                <a:spcPts val="600"/>
              </a:spcBef>
              <a:defRPr/>
            </a:pPr>
            <a:r>
              <a:rPr lang="ru-RU" sz="1900" dirty="0">
                <a:latin typeface="Arial" panose="020B0604020202020204" pitchFamily="34" charset="0"/>
                <a:cs typeface="Arial" panose="020B0604020202020204" pitchFamily="34" charset="0"/>
              </a:rPr>
              <a:t>мониторинг исполнения должностных обязанностей федеральными государственными служащими и работниками государственных корпораций (государственной компании), деятельность которых связана с коррупционными рисками.</a:t>
            </a:r>
          </a:p>
          <a:p>
            <a:pPr marL="0" indent="0">
              <a:spcBef>
                <a:spcPts val="600"/>
              </a:spcBef>
              <a:buNone/>
              <a:defRPr/>
            </a:pPr>
            <a:r>
              <a:rPr lang="ru-RU" sz="1900" b="1" dirty="0" smtClean="0">
                <a:latin typeface="Arial" panose="020B0604020202020204" pitchFamily="34" charset="0"/>
                <a:cs typeface="Arial" panose="020B0604020202020204" pitchFamily="34" charset="0"/>
              </a:rPr>
              <a:t>Результаты мероприятий: </a:t>
            </a:r>
          </a:p>
          <a:p>
            <a:pPr>
              <a:spcBef>
                <a:spcPts val="600"/>
              </a:spcBef>
              <a:defRPr/>
            </a:pPr>
            <a:r>
              <a:rPr lang="ru-RU" sz="1900" dirty="0">
                <a:latin typeface="Arial" panose="020B0604020202020204" pitchFamily="34" charset="0"/>
                <a:cs typeface="Arial" panose="020B0604020202020204" pitchFamily="34" charset="0"/>
              </a:rPr>
              <a:t>определение перечня функций федеральных государственных органов, государственных корпораций (государственной компании), при реализации которых наиболее вероятно возникновение коррупции;</a:t>
            </a:r>
          </a:p>
          <a:p>
            <a:pPr>
              <a:spcBef>
                <a:spcPts val="600"/>
              </a:spcBef>
              <a:defRPr/>
            </a:pPr>
            <a:r>
              <a:rPr lang="ru-RU" sz="1900" dirty="0">
                <a:latin typeface="Arial" panose="020B0604020202020204" pitchFamily="34" charset="0"/>
                <a:cs typeface="Arial" panose="020B0604020202020204" pitchFamily="34" charset="0"/>
              </a:rPr>
              <a:t>формирование перечня должностей федеральной государственной службы и должностей в государственных корпорациях (государственной компании), замещение которых связано с коррупционными рисками, </a:t>
            </a:r>
          </a:p>
          <a:p>
            <a:pPr>
              <a:spcBef>
                <a:spcPts val="600"/>
              </a:spcBef>
              <a:defRPr/>
            </a:pPr>
            <a:r>
              <a:rPr lang="ru-RU" sz="1900" dirty="0">
                <a:latin typeface="Arial" panose="020B0604020202020204" pitchFamily="34" charset="0"/>
                <a:cs typeface="Arial" panose="020B0604020202020204" pitchFamily="34" charset="0"/>
              </a:rPr>
              <a:t>минимизация коррупционных рисков либо их устранение в конкретных управленческих процессах</a:t>
            </a:r>
            <a:r>
              <a:rPr lang="ru-RU" sz="1900" dirty="0" smtClean="0">
                <a:latin typeface="Arial" panose="020B0604020202020204" pitchFamily="34" charset="0"/>
                <a:cs typeface="Arial" panose="020B0604020202020204" pitchFamily="34" charset="0"/>
              </a:rPr>
              <a:t>.</a:t>
            </a: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Коррупционные </a:t>
            </a:r>
            <a:r>
              <a:rPr lang="ru-RU" altLang="ru-RU" sz="4000" b="1" dirty="0" err="1" smtClean="0">
                <a:latin typeface="Arial" panose="020B0604020202020204" pitchFamily="34" charset="0"/>
                <a:cs typeface="Arial" panose="020B0604020202020204" pitchFamily="34" charset="0"/>
              </a:rPr>
              <a:t>рисски</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6907400"/>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4379" y="1567542"/>
            <a:ext cx="11887200" cy="5189517"/>
          </a:xfrm>
        </p:spPr>
        <p:txBody>
          <a:bodyPr>
            <a:noAutofit/>
          </a:bodyPr>
          <a:lstStyle/>
          <a:p>
            <a:pPr marL="0" indent="0">
              <a:spcBef>
                <a:spcPts val="600"/>
              </a:spcBef>
              <a:buNone/>
              <a:defRPr/>
            </a:pPr>
            <a:r>
              <a:rPr lang="ru-RU" sz="1900" b="1" smtClean="0">
                <a:latin typeface="Arial" panose="020B0604020202020204" pitchFamily="34" charset="0"/>
                <a:cs typeface="Arial" panose="020B0604020202020204" pitchFamily="34" charset="0"/>
              </a:rPr>
              <a:t>Основные действия</a:t>
            </a:r>
            <a:r>
              <a:rPr lang="ru-RU" sz="1900" b="1" dirty="0" smtClean="0">
                <a:latin typeface="Arial" panose="020B0604020202020204" pitchFamily="34" charset="0"/>
                <a:cs typeface="Arial" panose="020B0604020202020204" pitchFamily="34" charset="0"/>
              </a:rPr>
              <a:t>: </a:t>
            </a:r>
          </a:p>
          <a:p>
            <a:pPr>
              <a:spcBef>
                <a:spcPts val="600"/>
              </a:spcBef>
              <a:defRPr/>
            </a:pPr>
            <a:r>
              <a:rPr lang="ru-RU" sz="1900" dirty="0" smtClean="0">
                <a:latin typeface="Arial" panose="020B0604020202020204" pitchFamily="34" charset="0"/>
                <a:cs typeface="Arial" panose="020B0604020202020204" pitchFamily="34" charset="0"/>
              </a:rPr>
              <a:t>Выявление и утверждение перечня </a:t>
            </a:r>
            <a:r>
              <a:rPr lang="ru-RU" sz="1900" dirty="0" err="1" smtClean="0">
                <a:latin typeface="Arial" panose="020B0604020202020204" pitchFamily="34" charset="0"/>
                <a:cs typeface="Arial" panose="020B0604020202020204" pitchFamily="34" charset="0"/>
              </a:rPr>
              <a:t>коррупционно</a:t>
            </a:r>
            <a:r>
              <a:rPr lang="ru-RU" sz="1900" dirty="0" smtClean="0">
                <a:latin typeface="Arial" panose="020B0604020202020204" pitchFamily="34" charset="0"/>
                <a:cs typeface="Arial" panose="020B0604020202020204" pitchFamily="34" charset="0"/>
              </a:rPr>
              <a:t>-опасных функций (например, осуществление </a:t>
            </a:r>
            <a:r>
              <a:rPr lang="ru-RU" sz="1900" dirty="0">
                <a:latin typeface="Arial" panose="020B0604020202020204" pitchFamily="34" charset="0"/>
                <a:cs typeface="Arial" panose="020B0604020202020204" pitchFamily="34" charset="0"/>
              </a:rPr>
              <a:t>функций по контролю и надзору, управлению государственным имуществом, оказанию государственных услуг, а также разрешительных, регистрационных </a:t>
            </a:r>
            <a:r>
              <a:rPr lang="ru-RU" sz="1900" dirty="0" smtClean="0">
                <a:latin typeface="Arial" panose="020B0604020202020204" pitchFamily="34" charset="0"/>
                <a:cs typeface="Arial" panose="020B0604020202020204" pitchFamily="34" charset="0"/>
              </a:rPr>
              <a:t>функций)</a:t>
            </a:r>
          </a:p>
          <a:p>
            <a:pPr>
              <a:spcBef>
                <a:spcPts val="600"/>
              </a:spcBef>
              <a:defRPr/>
            </a:pPr>
            <a:r>
              <a:rPr lang="ru-RU" sz="1900" dirty="0" smtClean="0">
                <a:latin typeface="Arial" panose="020B0604020202020204" pitchFamily="34" charset="0"/>
                <a:cs typeface="Arial" panose="020B0604020202020204" pitchFamily="34" charset="0"/>
              </a:rPr>
              <a:t>Формирование перечня должностей, </a:t>
            </a:r>
            <a:r>
              <a:rPr lang="ru-RU" sz="1900" dirty="0">
                <a:latin typeface="Arial" panose="020B0604020202020204" pitchFamily="34" charset="0"/>
                <a:cs typeface="Arial" panose="020B0604020202020204" pitchFamily="34" charset="0"/>
              </a:rPr>
              <a:t>замещение которых связано с коррупционными </a:t>
            </a:r>
            <a:r>
              <a:rPr lang="ru-RU" sz="1900" dirty="0" smtClean="0">
                <a:latin typeface="Arial" panose="020B0604020202020204" pitchFamily="34" charset="0"/>
                <a:cs typeface="Arial" panose="020B0604020202020204" pitchFamily="34" charset="0"/>
              </a:rPr>
              <a:t>рисками (анализ конкретных управленческих процессов) – по ним контроль и предоставление сведений о доходах и пр.</a:t>
            </a:r>
          </a:p>
          <a:p>
            <a:pPr>
              <a:spcBef>
                <a:spcPts val="600"/>
              </a:spcBef>
              <a:defRPr/>
            </a:pPr>
            <a:r>
              <a:rPr lang="ru-RU" sz="1900" dirty="0" smtClean="0">
                <a:latin typeface="Arial" panose="020B0604020202020204" pitchFamily="34" charset="0"/>
                <a:cs typeface="Arial" panose="020B0604020202020204" pitchFamily="34" charset="0"/>
              </a:rPr>
              <a:t>Минимизация коррупционных рисков (например</a:t>
            </a:r>
            <a:r>
              <a:rPr lang="ru-RU" sz="1900" dirty="0">
                <a:latin typeface="Arial" panose="020B0604020202020204" pitchFamily="34" charset="0"/>
                <a:cs typeface="Arial" panose="020B0604020202020204" pitchFamily="34" charset="0"/>
              </a:rPr>
              <a:t>, </a:t>
            </a:r>
            <a:r>
              <a:rPr lang="ru-RU" sz="1900" dirty="0" smtClean="0">
                <a:latin typeface="Arial" panose="020B0604020202020204" pitchFamily="34" charset="0"/>
                <a:cs typeface="Arial" panose="020B0604020202020204" pitchFamily="34" charset="0"/>
              </a:rPr>
              <a:t>регламентация </a:t>
            </a:r>
            <a:r>
              <a:rPr lang="ru-RU" sz="1900" dirty="0">
                <a:latin typeface="Arial" panose="020B0604020202020204" pitchFamily="34" charset="0"/>
                <a:cs typeface="Arial" panose="020B0604020202020204" pitchFamily="34" charset="0"/>
              </a:rPr>
              <a:t>административных процедур исполнения соответствующей </a:t>
            </a:r>
            <a:r>
              <a:rPr lang="ru-RU" sz="1900" dirty="0" err="1">
                <a:latin typeface="Arial" panose="020B0604020202020204" pitchFamily="34" charset="0"/>
                <a:cs typeface="Arial" panose="020B0604020202020204" pitchFamily="34" charset="0"/>
              </a:rPr>
              <a:t>коррупционно</a:t>
            </a:r>
            <a:r>
              <a:rPr lang="ru-RU" sz="1900" dirty="0">
                <a:latin typeface="Arial" panose="020B0604020202020204" pitchFamily="34" charset="0"/>
                <a:cs typeface="Arial" panose="020B0604020202020204" pitchFamily="34" charset="0"/>
              </a:rPr>
              <a:t>-опасной функции, их </a:t>
            </a:r>
            <a:r>
              <a:rPr lang="ru-RU" sz="1900" dirty="0" smtClean="0">
                <a:latin typeface="Arial" panose="020B0604020202020204" pitchFamily="34" charset="0"/>
                <a:cs typeface="Arial" panose="020B0604020202020204" pitchFamily="34" charset="0"/>
              </a:rPr>
              <a:t>упрощение </a:t>
            </a:r>
            <a:r>
              <a:rPr lang="ru-RU" sz="1900" dirty="0">
                <a:latin typeface="Arial" panose="020B0604020202020204" pitchFamily="34" charset="0"/>
                <a:cs typeface="Arial" panose="020B0604020202020204" pitchFamily="34" charset="0"/>
              </a:rPr>
              <a:t>либо </a:t>
            </a:r>
            <a:r>
              <a:rPr lang="ru-RU" sz="1900" dirty="0" smtClean="0">
                <a:latin typeface="Arial" panose="020B0604020202020204" pitchFamily="34" charset="0"/>
                <a:cs typeface="Arial" panose="020B0604020202020204" pitchFamily="34" charset="0"/>
              </a:rPr>
              <a:t>исключение, установление </a:t>
            </a:r>
            <a:r>
              <a:rPr lang="ru-RU" sz="1900" dirty="0">
                <a:latin typeface="Arial" panose="020B0604020202020204" pitchFamily="34" charset="0"/>
                <a:cs typeface="Arial" panose="020B0604020202020204" pitchFamily="34" charset="0"/>
              </a:rPr>
              <a:t>препятствий (ограничений), затрудняющих реализацию коррупционных </a:t>
            </a:r>
            <a:r>
              <a:rPr lang="ru-RU" sz="1900" dirty="0" smtClean="0">
                <a:latin typeface="Arial" panose="020B0604020202020204" pitchFamily="34" charset="0"/>
                <a:cs typeface="Arial" panose="020B0604020202020204" pitchFamily="34" charset="0"/>
              </a:rPr>
              <a:t>схем и т.п.)</a:t>
            </a:r>
          </a:p>
          <a:p>
            <a:pPr>
              <a:spcBef>
                <a:spcPts val="600"/>
              </a:spcBef>
              <a:defRPr/>
            </a:pPr>
            <a:r>
              <a:rPr lang="ru-RU" sz="1900" dirty="0">
                <a:latin typeface="Arial" panose="020B0604020202020204" pitchFamily="34" charset="0"/>
                <a:cs typeface="Arial" panose="020B0604020202020204" pitchFamily="34" charset="0"/>
              </a:rPr>
              <a:t>Мониторинг исполнения должностных обязанностей </a:t>
            </a:r>
            <a:r>
              <a:rPr lang="ru-RU" sz="1900" dirty="0" smtClean="0">
                <a:latin typeface="Arial" panose="020B0604020202020204" pitchFamily="34" charset="0"/>
                <a:cs typeface="Arial" panose="020B0604020202020204" pitchFamily="34" charset="0"/>
              </a:rPr>
              <a:t>лицами, </a:t>
            </a:r>
            <a:r>
              <a:rPr lang="ru-RU" sz="1900" dirty="0">
                <a:latin typeface="Arial" panose="020B0604020202020204" pitchFamily="34" charset="0"/>
                <a:cs typeface="Arial" panose="020B0604020202020204" pitchFamily="34" charset="0"/>
              </a:rPr>
              <a:t>деятельность которых связана с коррупционными </a:t>
            </a:r>
            <a:r>
              <a:rPr lang="ru-RU" sz="1900" dirty="0" smtClean="0">
                <a:latin typeface="Arial" panose="020B0604020202020204" pitchFamily="34" charset="0"/>
                <a:cs typeface="Arial" panose="020B0604020202020204" pitchFamily="34" charset="0"/>
              </a:rPr>
              <a:t>рисками (задача: фиксация отклонений в поведении, анализ </a:t>
            </a:r>
            <a:r>
              <a:rPr lang="ru-RU" sz="1900" dirty="0" err="1" smtClean="0">
                <a:latin typeface="Arial" panose="020B0604020202020204" pitchFamily="34" charset="0"/>
                <a:cs typeface="Arial" panose="020B0604020202020204" pitchFamily="34" charset="0"/>
              </a:rPr>
              <a:t>коррупциогенных</a:t>
            </a:r>
            <a:r>
              <a:rPr lang="ru-RU" sz="1900" dirty="0" smtClean="0">
                <a:latin typeface="Arial" panose="020B0604020202020204" pitchFamily="34" charset="0"/>
                <a:cs typeface="Arial" panose="020B0604020202020204" pitchFamily="34" charset="0"/>
              </a:rPr>
              <a:t> факторов, подготовка предложений, в </a:t>
            </a:r>
            <a:r>
              <a:rPr lang="ru-RU" sz="1900" dirty="0" err="1" smtClean="0">
                <a:latin typeface="Arial" panose="020B0604020202020204" pitchFamily="34" charset="0"/>
                <a:cs typeface="Arial" panose="020B0604020202020204" pitchFamily="34" charset="0"/>
              </a:rPr>
              <a:t>т.ч</a:t>
            </a:r>
            <a:r>
              <a:rPr lang="ru-RU" sz="1900" dirty="0" smtClean="0">
                <a:latin typeface="Arial" panose="020B0604020202020204" pitchFamily="34" charset="0"/>
                <a:cs typeface="Arial" panose="020B0604020202020204" pitchFamily="34" charset="0"/>
              </a:rPr>
              <a:t>. по изменению перечней и мероприятий по минимизации рисков)</a:t>
            </a:r>
          </a:p>
          <a:p>
            <a:pPr marL="0" indent="0">
              <a:spcBef>
                <a:spcPts val="600"/>
              </a:spcBef>
              <a:buNone/>
              <a:defRPr/>
            </a:pPr>
            <a:endParaRPr lang="ru-RU" sz="1900" dirty="0">
              <a:latin typeface="Arial" panose="020B0604020202020204" pitchFamily="34" charset="0"/>
              <a:cs typeface="Arial" panose="020B0604020202020204" pitchFamily="34" charset="0"/>
            </a:endParaRPr>
          </a:p>
          <a:p>
            <a:pPr marL="0" indent="0">
              <a:spcBef>
                <a:spcPts val="600"/>
              </a:spcBef>
              <a:buNone/>
              <a:defRPr/>
            </a:pPr>
            <a:r>
              <a:rPr lang="ru-RU" sz="1900" dirty="0" smtClean="0">
                <a:latin typeface="Arial" panose="020B0604020202020204" pitchFamily="34" charset="0"/>
                <a:cs typeface="Arial" panose="020B0604020202020204" pitchFamily="34" charset="0"/>
              </a:rPr>
              <a:t>Также см</a:t>
            </a:r>
            <a:r>
              <a:rPr lang="ru-RU" sz="1900" dirty="0">
                <a:latin typeface="Arial" panose="020B0604020202020204" pitchFamily="34" charset="0"/>
                <a:cs typeface="Arial" panose="020B0604020202020204" pitchFamily="34" charset="0"/>
              </a:rPr>
              <a:t>. методические </a:t>
            </a:r>
            <a:r>
              <a:rPr lang="ru-RU" sz="1900" dirty="0" smtClean="0">
                <a:latin typeface="Arial" panose="020B0604020202020204" pitchFamily="34" charset="0"/>
                <a:cs typeface="Arial" panose="020B0604020202020204" pitchFamily="34" charset="0"/>
              </a:rPr>
              <a:t>рекомендации </a:t>
            </a:r>
            <a:r>
              <a:rPr lang="ru-RU" sz="1900" dirty="0">
                <a:latin typeface="Arial" panose="020B0604020202020204" pitchFamily="34" charset="0"/>
                <a:cs typeface="Arial" panose="020B0604020202020204" pitchFamily="34" charset="0"/>
              </a:rPr>
              <a:t>Минтруда по проведению оценки коррупционных рисков, возникающих при реализации </a:t>
            </a:r>
            <a:r>
              <a:rPr lang="ru-RU" sz="1900" dirty="0" smtClean="0">
                <a:latin typeface="Arial" panose="020B0604020202020204" pitchFamily="34" charset="0"/>
                <a:cs typeface="Arial" panose="020B0604020202020204" pitchFamily="34" charset="0"/>
              </a:rPr>
              <a:t>функций (на сайте Минтруда)</a:t>
            </a: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Коррупционные </a:t>
            </a:r>
            <a:r>
              <a:rPr lang="ru-RU" altLang="ru-RU" sz="4000" b="1" dirty="0" err="1" smtClean="0">
                <a:latin typeface="Arial" panose="020B0604020202020204" pitchFamily="34" charset="0"/>
                <a:cs typeface="Arial" panose="020B0604020202020204" pitchFamily="34" charset="0"/>
              </a:rPr>
              <a:t>рисски</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2409480"/>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885702" y="2122673"/>
            <a:ext cx="10515600" cy="1325563"/>
          </a:xfrm>
        </p:spPr>
        <p:txBody>
          <a:bodyPr>
            <a:normAutofit/>
          </a:bodyPr>
          <a:lstStyle/>
          <a:p>
            <a:pPr algn="ctr"/>
            <a:r>
              <a:rPr lang="ru-RU" altLang="ru-RU" sz="3600" dirty="0">
                <a:solidFill>
                  <a:srgbClr val="FF0000"/>
                </a:solidFill>
              </a:rPr>
              <a:t/>
            </a:r>
            <a:br>
              <a:rPr lang="ru-RU" altLang="ru-RU" sz="3600" dirty="0">
                <a:solidFill>
                  <a:srgbClr val="FF0000"/>
                </a:solidFill>
              </a:rPr>
            </a:br>
            <a:r>
              <a:rPr lang="ru-RU" altLang="ru-RU" sz="4000" b="1" dirty="0">
                <a:solidFill>
                  <a:srgbClr val="FF0000"/>
                </a:solidFill>
              </a:rPr>
              <a:t>Спасибо за внимание!</a:t>
            </a:r>
            <a:endParaRPr lang="ru-RU" altLang="ru-RU" sz="3600" b="1" dirty="0">
              <a:solidFill>
                <a:srgbClr val="FF0000"/>
              </a:solidFill>
            </a:endParaRPr>
          </a:p>
        </p:txBody>
      </p:sp>
    </p:spTree>
    <p:extLst>
      <p:ext uri="{BB962C8B-B14F-4D97-AF65-F5344CB8AC3E}">
        <p14:creationId xmlns:p14="http://schemas.microsoft.com/office/powerpoint/2010/main" val="132323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a:bodyPr>
          <a:lstStyle/>
          <a:p>
            <a:pPr>
              <a:spcBef>
                <a:spcPts val="600"/>
              </a:spcBef>
              <a:defRPr/>
            </a:pPr>
            <a:r>
              <a:rPr lang="ru-RU" sz="3200" dirty="0" smtClean="0">
                <a:latin typeface="Arial" panose="020B0604020202020204" pitchFamily="34" charset="0"/>
                <a:cs typeface="Arial" panose="020B0604020202020204" pitchFamily="34" charset="0"/>
                <a:sym typeface="Wingdings" panose="05000000000000000000" pitchFamily="2" charset="2"/>
              </a:rPr>
              <a:t>Внутренние (локальные) акты, с которыми служащий знакомится (обычно под подпись)</a:t>
            </a:r>
          </a:p>
          <a:p>
            <a:pPr>
              <a:spcBef>
                <a:spcPts val="600"/>
              </a:spcBef>
              <a:defRPr/>
            </a:pPr>
            <a:r>
              <a:rPr lang="ru-RU" sz="3200" dirty="0" smtClean="0">
                <a:latin typeface="Arial" panose="020B0604020202020204" pitchFamily="34" charset="0"/>
                <a:cs typeface="Arial" panose="020B0604020202020204" pitchFamily="34" charset="0"/>
                <a:sym typeface="Wingdings" panose="05000000000000000000" pitchFamily="2" charset="2"/>
              </a:rPr>
              <a:t>Сайт Минтруда (</a:t>
            </a:r>
            <a:r>
              <a:rPr lang="en-US" sz="3200" dirty="0">
                <a:latin typeface="Arial" panose="020B0604020202020204" pitchFamily="34" charset="0"/>
                <a:cs typeface="Arial" panose="020B0604020202020204" pitchFamily="34" charset="0"/>
                <a:sym typeface="Wingdings" panose="05000000000000000000" pitchFamily="2" charset="2"/>
                <a:hlinkClick r:id="rId2"/>
              </a:rPr>
              <a:t>https://</a:t>
            </a:r>
            <a:r>
              <a:rPr lang="en-US" sz="3200" dirty="0" smtClean="0">
                <a:latin typeface="Arial" panose="020B0604020202020204" pitchFamily="34" charset="0"/>
                <a:cs typeface="Arial" panose="020B0604020202020204" pitchFamily="34" charset="0"/>
                <a:sym typeface="Wingdings" panose="05000000000000000000" pitchFamily="2" charset="2"/>
                <a:hlinkClick r:id="rId2"/>
              </a:rPr>
              <a:t>rosmintrud.ru/ministry/programms/anticorruption/9</a:t>
            </a:r>
            <a:r>
              <a:rPr lang="ru-RU" sz="3200" dirty="0" smtClean="0">
                <a:latin typeface="Arial" panose="020B0604020202020204" pitchFamily="34" charset="0"/>
                <a:cs typeface="Arial" panose="020B0604020202020204" pitchFamily="34" charset="0"/>
                <a:sym typeface="Wingdings" panose="05000000000000000000" pitchFamily="2" charset="2"/>
              </a:rPr>
              <a:t>)</a:t>
            </a:r>
          </a:p>
          <a:p>
            <a:pPr>
              <a:spcBef>
                <a:spcPts val="600"/>
              </a:spcBef>
              <a:defRPr/>
            </a:pPr>
            <a:r>
              <a:rPr lang="ru-RU" sz="3200" dirty="0" smtClean="0">
                <a:latin typeface="Arial" panose="020B0604020202020204" pitchFamily="34" charset="0"/>
                <a:cs typeface="Arial" panose="020B0604020202020204" pitchFamily="34" charset="0"/>
                <a:sym typeface="Wingdings" panose="05000000000000000000" pitchFamily="2" charset="2"/>
              </a:rPr>
              <a:t>Сайт Генеральной прокуратуры (</a:t>
            </a:r>
            <a:r>
              <a:rPr lang="en-US" sz="3200" dirty="0">
                <a:latin typeface="Arial" panose="020B0604020202020204" pitchFamily="34" charset="0"/>
                <a:cs typeface="Arial" panose="020B0604020202020204" pitchFamily="34" charset="0"/>
                <a:sym typeface="Wingdings" panose="05000000000000000000" pitchFamily="2" charset="2"/>
                <a:hlinkClick r:id="rId3"/>
              </a:rPr>
              <a:t>http://www.genproc.gov.ru/anticor</a:t>
            </a:r>
            <a:r>
              <a:rPr lang="en-US" sz="3200" dirty="0" smtClean="0">
                <a:latin typeface="Arial" panose="020B0604020202020204" pitchFamily="34" charset="0"/>
                <a:cs typeface="Arial" panose="020B0604020202020204" pitchFamily="34" charset="0"/>
                <a:sym typeface="Wingdings" panose="05000000000000000000" pitchFamily="2" charset="2"/>
                <a:hlinkClick r:id="rId3"/>
              </a:rPr>
              <a:t>/</a:t>
            </a:r>
            <a:r>
              <a:rPr lang="ru-RU" sz="3200" dirty="0" smtClean="0">
                <a:latin typeface="Arial" panose="020B0604020202020204" pitchFamily="34" charset="0"/>
                <a:cs typeface="Arial" panose="020B0604020202020204" pitchFamily="34" charset="0"/>
                <a:sym typeface="Wingdings" panose="05000000000000000000" pitchFamily="2" charset="2"/>
              </a:rPr>
              <a:t>)</a:t>
            </a:r>
            <a:endParaRPr lang="ru-RU" sz="3200"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Методички о конфликте интересов</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99640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306286"/>
            <a:ext cx="11625943" cy="5551714"/>
          </a:xfrm>
        </p:spPr>
        <p:txBody>
          <a:bodyPr>
            <a:normAutofit fontScale="92500"/>
          </a:bodyPr>
          <a:lstStyle/>
          <a:p>
            <a:pPr>
              <a:spcBef>
                <a:spcPts val="600"/>
              </a:spcBef>
              <a:defRPr/>
            </a:pPr>
            <a:r>
              <a:rPr lang="ru-RU" sz="2400" dirty="0" smtClean="0">
                <a:latin typeface="Arial" panose="020B0604020202020204" pitchFamily="34" charset="0"/>
                <a:cs typeface="Arial" panose="020B0604020202020204" pitchFamily="34" charset="0"/>
                <a:sym typeface="Wingdings" panose="05000000000000000000" pitchFamily="2" charset="2"/>
              </a:rPr>
              <a:t>Закон от </a:t>
            </a:r>
            <a:r>
              <a:rPr lang="ru-RU" sz="2400" dirty="0">
                <a:latin typeface="Arial" panose="020B0604020202020204" pitchFamily="34" charset="0"/>
                <a:cs typeface="Arial" panose="020B0604020202020204" pitchFamily="34" charset="0"/>
                <a:sym typeface="Wingdings" panose="05000000000000000000" pitchFamily="2" charset="2"/>
              </a:rPr>
              <a:t>22 апреля 1996 г. </a:t>
            </a:r>
            <a:r>
              <a:rPr lang="ru-RU" sz="2400" dirty="0" smtClean="0">
                <a:latin typeface="Arial" panose="020B0604020202020204" pitchFamily="34" charset="0"/>
                <a:cs typeface="Arial" panose="020B0604020202020204" pitchFamily="34" charset="0"/>
                <a:sym typeface="Wingdings" panose="05000000000000000000" pitchFamily="2" charset="2"/>
              </a:rPr>
              <a:t>№ 39-ФЗ </a:t>
            </a:r>
            <a:r>
              <a:rPr lang="ru-RU" sz="2400" dirty="0">
                <a:latin typeface="Arial" panose="020B0604020202020204" pitchFamily="34" charset="0"/>
                <a:cs typeface="Arial" panose="020B0604020202020204" pitchFamily="34" charset="0"/>
                <a:sym typeface="Wingdings" panose="05000000000000000000" pitchFamily="2" charset="2"/>
              </a:rPr>
              <a:t>"О рынке ценных бумаг" (ст. 3),</a:t>
            </a:r>
          </a:p>
          <a:p>
            <a:pPr>
              <a:spcBef>
                <a:spcPts val="600"/>
              </a:spcBef>
              <a:defRPr/>
            </a:pPr>
            <a:r>
              <a:rPr lang="ru-RU" sz="2400" dirty="0" smtClean="0">
                <a:latin typeface="Arial" panose="020B0604020202020204" pitchFamily="34" charset="0"/>
                <a:cs typeface="Arial" panose="020B0604020202020204" pitchFamily="34" charset="0"/>
                <a:sym typeface="Wingdings" panose="05000000000000000000" pitchFamily="2" charset="2"/>
              </a:rPr>
              <a:t>Закон от </a:t>
            </a:r>
            <a:r>
              <a:rPr lang="ru-RU" sz="2400" dirty="0">
                <a:latin typeface="Arial" panose="020B0604020202020204" pitchFamily="34" charset="0"/>
                <a:cs typeface="Arial" panose="020B0604020202020204" pitchFamily="34" charset="0"/>
                <a:sym typeface="Wingdings" panose="05000000000000000000" pitchFamily="2" charset="2"/>
              </a:rPr>
              <a:t>11 ноября 2003 г. </a:t>
            </a:r>
            <a:r>
              <a:rPr lang="ru-RU" sz="2400" dirty="0" smtClean="0">
                <a:latin typeface="Arial" panose="020B0604020202020204" pitchFamily="34" charset="0"/>
                <a:cs typeface="Arial" panose="020B0604020202020204" pitchFamily="34" charset="0"/>
                <a:sym typeface="Wingdings" panose="05000000000000000000" pitchFamily="2" charset="2"/>
              </a:rPr>
              <a:t>№ 152-ФЗ </a:t>
            </a:r>
            <a:r>
              <a:rPr lang="ru-RU" sz="2400" dirty="0">
                <a:latin typeface="Arial" panose="020B0604020202020204" pitchFamily="34" charset="0"/>
                <a:cs typeface="Arial" panose="020B0604020202020204" pitchFamily="34" charset="0"/>
                <a:sym typeface="Wingdings" panose="05000000000000000000" pitchFamily="2" charset="2"/>
              </a:rPr>
              <a:t>"Об ипотечных ценных бумагах" (ст. 43),</a:t>
            </a:r>
          </a:p>
          <a:p>
            <a:pPr>
              <a:spcBef>
                <a:spcPts val="600"/>
              </a:spcBef>
              <a:defRPr/>
            </a:pPr>
            <a:r>
              <a:rPr lang="ru-RU" sz="2400" dirty="0">
                <a:latin typeface="Arial" panose="020B0604020202020204" pitchFamily="34" charset="0"/>
                <a:cs typeface="Arial" panose="020B0604020202020204" pitchFamily="34" charset="0"/>
                <a:sym typeface="Wingdings" panose="05000000000000000000" pitchFamily="2" charset="2"/>
              </a:rPr>
              <a:t>Закон </a:t>
            </a:r>
            <a:r>
              <a:rPr lang="ru-RU" sz="2400" dirty="0" smtClean="0">
                <a:latin typeface="Arial" panose="020B0604020202020204" pitchFamily="34" charset="0"/>
                <a:cs typeface="Arial" panose="020B0604020202020204" pitchFamily="34" charset="0"/>
                <a:sym typeface="Wingdings" panose="05000000000000000000" pitchFamily="2" charset="2"/>
              </a:rPr>
              <a:t>от </a:t>
            </a:r>
            <a:r>
              <a:rPr lang="ru-RU" sz="2400" dirty="0">
                <a:latin typeface="Arial" panose="020B0604020202020204" pitchFamily="34" charset="0"/>
                <a:cs typeface="Arial" panose="020B0604020202020204" pitchFamily="34" charset="0"/>
                <a:sym typeface="Wingdings" panose="05000000000000000000" pitchFamily="2" charset="2"/>
              </a:rPr>
              <a:t>8 декабря 1995 г. </a:t>
            </a:r>
            <a:r>
              <a:rPr lang="ru-RU" sz="2400" dirty="0" smtClean="0">
                <a:latin typeface="Arial" panose="020B0604020202020204" pitchFamily="34" charset="0"/>
                <a:cs typeface="Arial" panose="020B0604020202020204" pitchFamily="34" charset="0"/>
                <a:sym typeface="Wingdings" panose="05000000000000000000" pitchFamily="2" charset="2"/>
              </a:rPr>
              <a:t>№ 193-ФЗ </a:t>
            </a:r>
            <a:r>
              <a:rPr lang="ru-RU" sz="2400" dirty="0">
                <a:latin typeface="Arial" panose="020B0604020202020204" pitchFamily="34" charset="0"/>
                <a:cs typeface="Arial" panose="020B0604020202020204" pitchFamily="34" charset="0"/>
                <a:sym typeface="Wingdings" panose="05000000000000000000" pitchFamily="2" charset="2"/>
              </a:rPr>
              <a:t>"О сельскохозяйственной кооперации" (ст. 38),</a:t>
            </a:r>
          </a:p>
          <a:p>
            <a:pPr>
              <a:spcBef>
                <a:spcPts val="600"/>
              </a:spcBef>
              <a:defRPr/>
            </a:pPr>
            <a:r>
              <a:rPr lang="ru-RU" sz="2400" dirty="0">
                <a:latin typeface="Arial" panose="020B0604020202020204" pitchFamily="34" charset="0"/>
                <a:cs typeface="Arial" panose="020B0604020202020204" pitchFamily="34" charset="0"/>
                <a:sym typeface="Wingdings" panose="05000000000000000000" pitchFamily="2" charset="2"/>
              </a:rPr>
              <a:t>Закон </a:t>
            </a:r>
            <a:r>
              <a:rPr lang="ru-RU" sz="2400" dirty="0" smtClean="0">
                <a:latin typeface="Arial" panose="020B0604020202020204" pitchFamily="34" charset="0"/>
                <a:cs typeface="Arial" panose="020B0604020202020204" pitchFamily="34" charset="0"/>
                <a:sym typeface="Wingdings" panose="05000000000000000000" pitchFamily="2" charset="2"/>
              </a:rPr>
              <a:t>от </a:t>
            </a:r>
            <a:r>
              <a:rPr lang="ru-RU" sz="2400" dirty="0">
                <a:latin typeface="Arial" panose="020B0604020202020204" pitchFamily="34" charset="0"/>
                <a:cs typeface="Arial" panose="020B0604020202020204" pitchFamily="34" charset="0"/>
                <a:sym typeface="Wingdings" panose="05000000000000000000" pitchFamily="2" charset="2"/>
              </a:rPr>
              <a:t>7 мая 1998 г. </a:t>
            </a:r>
            <a:r>
              <a:rPr lang="ru-RU" sz="2400" dirty="0" smtClean="0">
                <a:latin typeface="Arial" panose="020B0604020202020204" pitchFamily="34" charset="0"/>
                <a:cs typeface="Arial" panose="020B0604020202020204" pitchFamily="34" charset="0"/>
                <a:sym typeface="Wingdings" panose="05000000000000000000" pitchFamily="2" charset="2"/>
              </a:rPr>
              <a:t>№ 75-ФЗ </a:t>
            </a:r>
            <a:r>
              <a:rPr lang="ru-RU" sz="2400" dirty="0">
                <a:latin typeface="Arial" panose="020B0604020202020204" pitchFamily="34" charset="0"/>
                <a:cs typeface="Arial" panose="020B0604020202020204" pitchFamily="34" charset="0"/>
                <a:sym typeface="Wingdings" panose="05000000000000000000" pitchFamily="2" charset="2"/>
              </a:rPr>
              <a:t>"О негосударственных пенсионных фондах" (ст. 36),</a:t>
            </a:r>
          </a:p>
          <a:p>
            <a:pPr>
              <a:spcBef>
                <a:spcPts val="600"/>
              </a:spcBef>
              <a:defRPr/>
            </a:pPr>
            <a:r>
              <a:rPr lang="ru-RU" sz="2400" dirty="0">
                <a:latin typeface="Arial" panose="020B0604020202020204" pitchFamily="34" charset="0"/>
                <a:cs typeface="Arial" panose="020B0604020202020204" pitchFamily="34" charset="0"/>
                <a:sym typeface="Wingdings" panose="05000000000000000000" pitchFamily="2" charset="2"/>
              </a:rPr>
              <a:t>Закон </a:t>
            </a:r>
            <a:r>
              <a:rPr lang="ru-RU" sz="2400" dirty="0" smtClean="0">
                <a:latin typeface="Arial" panose="020B0604020202020204" pitchFamily="34" charset="0"/>
                <a:cs typeface="Arial" panose="020B0604020202020204" pitchFamily="34" charset="0"/>
                <a:sym typeface="Wingdings" panose="05000000000000000000" pitchFamily="2" charset="2"/>
              </a:rPr>
              <a:t>от </a:t>
            </a:r>
            <a:r>
              <a:rPr lang="ru-RU" sz="2400" dirty="0">
                <a:latin typeface="Arial" panose="020B0604020202020204" pitchFamily="34" charset="0"/>
                <a:cs typeface="Arial" panose="020B0604020202020204" pitchFamily="34" charset="0"/>
                <a:sym typeface="Wingdings" panose="05000000000000000000" pitchFamily="2" charset="2"/>
              </a:rPr>
              <a:t>24 июля 2002 г. </a:t>
            </a:r>
            <a:r>
              <a:rPr lang="ru-RU" sz="2400" dirty="0" smtClean="0">
                <a:latin typeface="Arial" panose="020B0604020202020204" pitchFamily="34" charset="0"/>
                <a:cs typeface="Arial" panose="020B0604020202020204" pitchFamily="34" charset="0"/>
                <a:sym typeface="Wingdings" panose="05000000000000000000" pitchFamily="2" charset="2"/>
              </a:rPr>
              <a:t>№ 111-ФЗ </a:t>
            </a:r>
            <a:r>
              <a:rPr lang="ru-RU" sz="2400" dirty="0">
                <a:latin typeface="Arial" panose="020B0604020202020204" pitchFamily="34" charset="0"/>
                <a:cs typeface="Arial" panose="020B0604020202020204" pitchFamily="34" charset="0"/>
                <a:sym typeface="Wingdings" panose="05000000000000000000" pitchFamily="2" charset="2"/>
              </a:rPr>
              <a:t>"Об инвестировании средств для финансирования накопительной части трудовой пенсии в Российской Федерации" (ст. 35</a:t>
            </a:r>
            <a:r>
              <a:rPr lang="ru-RU" sz="2400" dirty="0" smtClean="0">
                <a:latin typeface="Arial" panose="020B0604020202020204" pitchFamily="34" charset="0"/>
                <a:cs typeface="Arial" panose="020B0604020202020204" pitchFamily="34" charset="0"/>
                <a:sym typeface="Wingdings" panose="05000000000000000000" pitchFamily="2" charset="2"/>
              </a:rPr>
              <a:t>)</a:t>
            </a:r>
          </a:p>
          <a:p>
            <a:pPr>
              <a:spcBef>
                <a:spcPts val="600"/>
              </a:spcBef>
              <a:defRPr/>
            </a:pPr>
            <a:r>
              <a:rPr lang="ru-RU" sz="2400" dirty="0" smtClean="0">
                <a:latin typeface="Arial" panose="020B0604020202020204" pitchFamily="34" charset="0"/>
                <a:cs typeface="Arial" panose="020B0604020202020204" pitchFamily="34" charset="0"/>
                <a:sym typeface="Wingdings" panose="05000000000000000000" pitchFamily="2" charset="2"/>
              </a:rPr>
              <a:t>Трудовой кодекс РФ (ст. 349.1)</a:t>
            </a:r>
          </a:p>
          <a:p>
            <a:pPr>
              <a:spcBef>
                <a:spcPts val="600"/>
              </a:spcBef>
              <a:defRPr/>
            </a:pPr>
            <a:r>
              <a:rPr lang="ru-RU" sz="2400" dirty="0">
                <a:solidFill>
                  <a:srgbClr val="FF0000"/>
                </a:solidFill>
                <a:latin typeface="Arial" panose="020B0604020202020204" pitchFamily="34" charset="0"/>
                <a:cs typeface="Arial" panose="020B0604020202020204" pitchFamily="34" charset="0"/>
                <a:sym typeface="Wingdings" panose="05000000000000000000" pitchFamily="2" charset="2"/>
              </a:rPr>
              <a:t>Федеральный закон от 25.12.2008 N 273-ФЗ </a:t>
            </a:r>
            <a:r>
              <a:rPr lang="ru-RU" sz="2400" dirty="0" smtClean="0">
                <a:solidFill>
                  <a:srgbClr val="FF0000"/>
                </a:solidFill>
                <a:latin typeface="Arial" panose="020B0604020202020204" pitchFamily="34" charset="0"/>
                <a:cs typeface="Arial" panose="020B0604020202020204" pitchFamily="34" charset="0"/>
                <a:sym typeface="Wingdings" panose="05000000000000000000" pitchFamily="2" charset="2"/>
              </a:rPr>
              <a:t>«О </a:t>
            </a:r>
            <a:r>
              <a:rPr lang="ru-RU" sz="2400" dirty="0">
                <a:solidFill>
                  <a:srgbClr val="FF0000"/>
                </a:solidFill>
                <a:latin typeface="Arial" panose="020B0604020202020204" pitchFamily="34" charset="0"/>
                <a:cs typeface="Arial" panose="020B0604020202020204" pitchFamily="34" charset="0"/>
                <a:sym typeface="Wingdings" panose="05000000000000000000" pitchFamily="2" charset="2"/>
              </a:rPr>
              <a:t>противодействии </a:t>
            </a:r>
            <a:r>
              <a:rPr lang="ru-RU" sz="2400" dirty="0" smtClean="0">
                <a:solidFill>
                  <a:srgbClr val="FF0000"/>
                </a:solidFill>
                <a:latin typeface="Arial" panose="020B0604020202020204" pitchFamily="34" charset="0"/>
                <a:cs typeface="Arial" panose="020B0604020202020204" pitchFamily="34" charset="0"/>
                <a:sym typeface="Wingdings" panose="05000000000000000000" pitchFamily="2" charset="2"/>
              </a:rPr>
              <a:t>коррупции» (ст. 10)</a:t>
            </a:r>
          </a:p>
          <a:p>
            <a:pPr>
              <a:spcBef>
                <a:spcPts val="600"/>
              </a:spcBef>
              <a:defRPr/>
            </a:pPr>
            <a:r>
              <a:rPr lang="ru-RU" sz="2400" dirty="0" smtClean="0">
                <a:solidFill>
                  <a:srgbClr val="C00000"/>
                </a:solidFill>
                <a:latin typeface="Arial" panose="020B0604020202020204" pitchFamily="34" charset="0"/>
                <a:cs typeface="Arial" panose="020B0604020202020204" pitchFamily="34" charset="0"/>
                <a:sym typeface="Wingdings" panose="05000000000000000000" pitchFamily="2" charset="2"/>
              </a:rPr>
              <a:t>Указ </a:t>
            </a:r>
            <a:r>
              <a:rPr lang="ru-RU" sz="2400" dirty="0">
                <a:solidFill>
                  <a:srgbClr val="C00000"/>
                </a:solidFill>
                <a:latin typeface="Arial" panose="020B0604020202020204" pitchFamily="34" charset="0"/>
                <a:cs typeface="Arial" panose="020B0604020202020204" pitchFamily="34" charset="0"/>
                <a:sym typeface="Wingdings" panose="05000000000000000000" pitchFamily="2" charset="2"/>
              </a:rPr>
              <a:t>Президента РФ от 12 августа 2002 г. № </a:t>
            </a:r>
            <a:r>
              <a:rPr lang="ru-RU" sz="2400" dirty="0" smtClean="0">
                <a:solidFill>
                  <a:srgbClr val="C00000"/>
                </a:solidFill>
                <a:latin typeface="Arial" panose="020B0604020202020204" pitchFamily="34" charset="0"/>
                <a:cs typeface="Arial" panose="020B0604020202020204" pitchFamily="34" charset="0"/>
                <a:sym typeface="Wingdings" panose="05000000000000000000" pitchFamily="2" charset="2"/>
              </a:rPr>
              <a:t>885 «</a:t>
            </a:r>
            <a:r>
              <a:rPr lang="ru-RU" sz="2400" dirty="0">
                <a:solidFill>
                  <a:srgbClr val="C00000"/>
                </a:solidFill>
                <a:latin typeface="Arial" panose="020B0604020202020204" pitchFamily="34" charset="0"/>
                <a:cs typeface="Arial" panose="020B0604020202020204" pitchFamily="34" charset="0"/>
                <a:sym typeface="Wingdings" panose="05000000000000000000" pitchFamily="2" charset="2"/>
              </a:rPr>
              <a:t>Об утверждении общих принципов служебного поведения государственных служащих</a:t>
            </a:r>
            <a:r>
              <a:rPr lang="ru-RU" sz="2400" dirty="0" smtClean="0">
                <a:solidFill>
                  <a:srgbClr val="C00000"/>
                </a:solidFill>
                <a:latin typeface="Arial" panose="020B0604020202020204" pitchFamily="34" charset="0"/>
                <a:cs typeface="Arial" panose="020B0604020202020204" pitchFamily="34" charset="0"/>
                <a:sym typeface="Wingdings" panose="05000000000000000000" pitchFamily="2" charset="2"/>
              </a:rPr>
              <a:t>»</a:t>
            </a:r>
            <a:endParaRPr lang="ru-RU" sz="2400" dirty="0">
              <a:solidFill>
                <a:srgbClr val="C00000"/>
              </a:solidFill>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2400" dirty="0" smtClean="0">
                <a:solidFill>
                  <a:srgbClr val="C00000"/>
                </a:solidFill>
                <a:latin typeface="Arial" panose="020B0604020202020204" pitchFamily="34" charset="0"/>
                <a:cs typeface="Arial" panose="020B0604020202020204" pitchFamily="34" charset="0"/>
                <a:sym typeface="Wingdings" panose="05000000000000000000" pitchFamily="2" charset="2"/>
              </a:rPr>
              <a:t>Закон </a:t>
            </a:r>
            <a:r>
              <a:rPr lang="ru-RU" sz="2400" dirty="0">
                <a:solidFill>
                  <a:srgbClr val="C00000"/>
                </a:solidFill>
                <a:latin typeface="Arial" panose="020B0604020202020204" pitchFamily="34" charset="0"/>
                <a:cs typeface="Arial" panose="020B0604020202020204" pitchFamily="34" charset="0"/>
                <a:sym typeface="Wingdings" panose="05000000000000000000" pitchFamily="2" charset="2"/>
              </a:rPr>
              <a:t>от 27 июля 2004 г. </a:t>
            </a:r>
            <a:r>
              <a:rPr lang="ru-RU" sz="2400" dirty="0" smtClean="0">
                <a:solidFill>
                  <a:srgbClr val="C00000"/>
                </a:solidFill>
                <a:latin typeface="Arial" panose="020B0604020202020204" pitchFamily="34" charset="0"/>
                <a:cs typeface="Arial" panose="020B0604020202020204" pitchFamily="34" charset="0"/>
                <a:sym typeface="Wingdings" panose="05000000000000000000" pitchFamily="2" charset="2"/>
              </a:rPr>
              <a:t>№ 79-ФЗ «</a:t>
            </a:r>
            <a:r>
              <a:rPr lang="ru-RU" sz="2400" dirty="0">
                <a:solidFill>
                  <a:srgbClr val="C00000"/>
                </a:solidFill>
                <a:latin typeface="Arial" panose="020B0604020202020204" pitchFamily="34" charset="0"/>
                <a:cs typeface="Arial" panose="020B0604020202020204" pitchFamily="34" charset="0"/>
                <a:sym typeface="Wingdings" panose="05000000000000000000" pitchFamily="2" charset="2"/>
              </a:rPr>
              <a:t>О государственной гражданской службе Российской Федерации»</a:t>
            </a:r>
          </a:p>
          <a:p>
            <a:pPr>
              <a:spcBef>
                <a:spcPts val="600"/>
              </a:spcBef>
              <a:defRPr/>
            </a:pPr>
            <a:r>
              <a:rPr lang="ru-RU" sz="2400" dirty="0" smtClean="0">
                <a:solidFill>
                  <a:srgbClr val="C00000"/>
                </a:solidFill>
                <a:latin typeface="Arial" panose="020B0604020202020204" pitchFamily="34" charset="0"/>
                <a:cs typeface="Arial" panose="020B0604020202020204" pitchFamily="34" charset="0"/>
                <a:sym typeface="Wingdings" panose="05000000000000000000" pitchFamily="2" charset="2"/>
              </a:rPr>
              <a:t>Закон от </a:t>
            </a:r>
            <a:r>
              <a:rPr lang="ru-RU" sz="2400" dirty="0">
                <a:solidFill>
                  <a:srgbClr val="C00000"/>
                </a:solidFill>
                <a:latin typeface="Arial" panose="020B0604020202020204" pitchFamily="34" charset="0"/>
                <a:cs typeface="Arial" panose="020B0604020202020204" pitchFamily="34" charset="0"/>
                <a:sym typeface="Wingdings" panose="05000000000000000000" pitchFamily="2" charset="2"/>
              </a:rPr>
              <a:t>2 марта 2007 г. </a:t>
            </a:r>
            <a:r>
              <a:rPr lang="ru-RU" sz="2400" dirty="0" smtClean="0">
                <a:solidFill>
                  <a:srgbClr val="C00000"/>
                </a:solidFill>
                <a:latin typeface="Arial" panose="020B0604020202020204" pitchFamily="34" charset="0"/>
                <a:cs typeface="Arial" panose="020B0604020202020204" pitchFamily="34" charset="0"/>
                <a:sym typeface="Wingdings" panose="05000000000000000000" pitchFamily="2" charset="2"/>
              </a:rPr>
              <a:t>№ 25-ФЗ </a:t>
            </a:r>
            <a:r>
              <a:rPr lang="ru-RU" sz="2400" dirty="0">
                <a:solidFill>
                  <a:srgbClr val="C00000"/>
                </a:solidFill>
                <a:latin typeface="Arial" panose="020B0604020202020204" pitchFamily="34" charset="0"/>
                <a:cs typeface="Arial" panose="020B0604020202020204" pitchFamily="34" charset="0"/>
                <a:sym typeface="Wingdings" panose="05000000000000000000" pitchFamily="2" charset="2"/>
              </a:rPr>
              <a:t>«О муниципальной службе в РФ</a:t>
            </a:r>
            <a:r>
              <a:rPr lang="ru-RU" sz="2400" dirty="0" smtClean="0">
                <a:solidFill>
                  <a:srgbClr val="C00000"/>
                </a:solidFill>
                <a:latin typeface="Arial" panose="020B0604020202020204" pitchFamily="34" charset="0"/>
                <a:cs typeface="Arial" panose="020B0604020202020204" pitchFamily="34" charset="0"/>
                <a:sym typeface="Wingdings" panose="05000000000000000000" pitchFamily="2" charset="2"/>
              </a:rPr>
              <a:t>» </a:t>
            </a:r>
          </a:p>
          <a:p>
            <a:pPr>
              <a:spcBef>
                <a:spcPts val="600"/>
              </a:spcBef>
              <a:defRPr/>
            </a:pPr>
            <a:r>
              <a:rPr lang="ru-RU" sz="2400" dirty="0" smtClean="0">
                <a:latin typeface="Arial" panose="020B0604020202020204" pitchFamily="34" charset="0"/>
                <a:cs typeface="Arial" panose="020B0604020202020204" pitchFamily="34" charset="0"/>
                <a:sym typeface="Wingdings" panose="05000000000000000000" pitchFamily="2" charset="2"/>
              </a:rPr>
              <a:t>и т.д.</a:t>
            </a:r>
            <a:endParaRPr lang="ru-RU" sz="2400"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endParaRPr lang="ru-RU" sz="2400"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endParaRPr lang="ru-RU" sz="3600"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Упоминание в законодательстве РФ</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9282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fontScale="92500" lnSpcReduction="10000"/>
          </a:bodyPr>
          <a:lstStyle/>
          <a:p>
            <a:pPr marL="0" indent="0">
              <a:spcBef>
                <a:spcPts val="600"/>
              </a:spcBef>
              <a:buNone/>
              <a:defRPr/>
            </a:pPr>
            <a:r>
              <a:rPr lang="ru-RU" sz="3600" dirty="0" smtClean="0">
                <a:latin typeface="Arial" panose="020B0604020202020204" pitchFamily="34" charset="0"/>
                <a:cs typeface="Arial" panose="020B0604020202020204" pitchFamily="34" charset="0"/>
                <a:sym typeface="Wingdings" panose="05000000000000000000" pitchFamily="2" charset="2"/>
              </a:rPr>
              <a:t>1) </a:t>
            </a:r>
            <a:r>
              <a:rPr lang="ru-RU" sz="3600" b="1" dirty="0" smtClean="0">
                <a:latin typeface="Arial" panose="020B0604020202020204" pitchFamily="34" charset="0"/>
                <a:cs typeface="Arial" panose="020B0604020202020204" pitchFamily="34" charset="0"/>
                <a:sym typeface="Wingdings" panose="05000000000000000000" pitchFamily="2" charset="2"/>
              </a:rPr>
              <a:t>должность</a:t>
            </a:r>
            <a:r>
              <a:rPr lang="ru-RU" sz="3600" dirty="0" smtClean="0">
                <a:latin typeface="Arial" panose="020B0604020202020204" pitchFamily="34" charset="0"/>
                <a:cs typeface="Arial" panose="020B0604020202020204" pitchFamily="34" charset="0"/>
                <a:sym typeface="Wingdings" panose="05000000000000000000" pitchFamily="2" charset="2"/>
              </a:rPr>
              <a:t> – </a:t>
            </a:r>
            <a:r>
              <a:rPr lang="ru-RU" sz="3600" dirty="0" err="1" smtClean="0">
                <a:latin typeface="Arial" panose="020B0604020202020204" pitchFamily="34" charset="0"/>
                <a:cs typeface="Arial" panose="020B0604020202020204" pitchFamily="34" charset="0"/>
                <a:sym typeface="Wingdings" panose="05000000000000000000" pitchFamily="2" charset="2"/>
              </a:rPr>
              <a:t>мун</a:t>
            </a:r>
            <a:r>
              <a:rPr lang="ru-RU" sz="3600" dirty="0" smtClean="0">
                <a:latin typeface="Arial" panose="020B0604020202020204" pitchFamily="34" charset="0"/>
                <a:cs typeface="Arial" panose="020B0604020202020204" pitchFamily="34" charset="0"/>
                <a:sym typeface="Wingdings" panose="05000000000000000000" pitchFamily="2" charset="2"/>
              </a:rPr>
              <a:t>. служба и некоторые др. случаи (депутаты, нотариусы и т.д.)</a:t>
            </a:r>
          </a:p>
          <a:p>
            <a:pPr marL="0" indent="0">
              <a:spcBef>
                <a:spcPts val="600"/>
              </a:spcBef>
              <a:buNone/>
              <a:defRPr/>
            </a:pPr>
            <a:r>
              <a:rPr lang="ru-RU" sz="3600" dirty="0" smtClean="0">
                <a:latin typeface="Arial" panose="020B0604020202020204" pitchFamily="34" charset="0"/>
                <a:cs typeface="Arial" panose="020B0604020202020204" pitchFamily="34" charset="0"/>
                <a:sym typeface="Wingdings" panose="05000000000000000000" pitchFamily="2" charset="2"/>
              </a:rPr>
              <a:t>2</a:t>
            </a:r>
            <a:r>
              <a:rPr lang="ru-RU" sz="3600" dirty="0">
                <a:latin typeface="Arial" panose="020B0604020202020204" pitchFamily="34" charset="0"/>
                <a:cs typeface="Arial" panose="020B0604020202020204" pitchFamily="34" charset="0"/>
                <a:sym typeface="Wingdings" panose="05000000000000000000" pitchFamily="2" charset="2"/>
              </a:rPr>
              <a:t>) </a:t>
            </a:r>
            <a:r>
              <a:rPr lang="ru-RU" sz="3600" b="1" dirty="0" smtClean="0">
                <a:latin typeface="Arial" panose="020B0604020202020204" pitchFamily="34" charset="0"/>
                <a:cs typeface="Arial" panose="020B0604020202020204" pitchFamily="34" charset="0"/>
                <a:sym typeface="Wingdings" panose="05000000000000000000" pitchFamily="2" charset="2"/>
              </a:rPr>
              <a:t>ситуация</a:t>
            </a:r>
            <a:r>
              <a:rPr lang="ru-RU" sz="3600" dirty="0" smtClean="0">
                <a:latin typeface="Arial" panose="020B0604020202020204" pitchFamily="34" charset="0"/>
                <a:cs typeface="Arial" panose="020B0604020202020204" pitchFamily="34" charset="0"/>
                <a:sym typeface="Wingdings" panose="05000000000000000000" pitchFamily="2" charset="2"/>
              </a:rPr>
              <a:t> – обычно связана с исполнением должностных обязанностей, осуществлением полномочий</a:t>
            </a:r>
          </a:p>
          <a:p>
            <a:pPr marL="0" indent="0">
              <a:spcBef>
                <a:spcPts val="600"/>
              </a:spcBef>
              <a:buNone/>
              <a:defRPr/>
            </a:pPr>
            <a:r>
              <a:rPr lang="ru-RU" sz="3600" dirty="0" smtClean="0">
                <a:latin typeface="Arial" panose="020B0604020202020204" pitchFamily="34" charset="0"/>
                <a:cs typeface="Arial" panose="020B0604020202020204" pitchFamily="34" charset="0"/>
                <a:sym typeface="Wingdings" panose="05000000000000000000" pitchFamily="2" charset="2"/>
              </a:rPr>
              <a:t>3) </a:t>
            </a:r>
            <a:r>
              <a:rPr lang="ru-RU" sz="3600" b="1" dirty="0" smtClean="0">
                <a:latin typeface="Arial" panose="020B0604020202020204" pitchFamily="34" charset="0"/>
                <a:cs typeface="Arial" panose="020B0604020202020204" pitchFamily="34" charset="0"/>
                <a:sym typeface="Wingdings" panose="05000000000000000000" pitchFamily="2" charset="2"/>
              </a:rPr>
              <a:t>личная заинтересованность</a:t>
            </a:r>
            <a:r>
              <a:rPr lang="ru-RU" sz="3600" dirty="0" smtClean="0">
                <a:latin typeface="Arial" panose="020B0604020202020204" pitchFamily="34" charset="0"/>
                <a:cs typeface="Arial" panose="020B0604020202020204" pitchFamily="34" charset="0"/>
                <a:sym typeface="Wingdings" panose="05000000000000000000" pitchFamily="2" charset="2"/>
              </a:rPr>
              <a:t> - </a:t>
            </a:r>
            <a:r>
              <a:rPr lang="ru-RU" sz="3600" u="sng" dirty="0" smtClean="0">
                <a:latin typeface="Arial" panose="020B0604020202020204" pitchFamily="34" charset="0"/>
                <a:cs typeface="Arial" panose="020B0604020202020204" pitchFamily="34" charset="0"/>
                <a:sym typeface="Wingdings" panose="05000000000000000000" pitchFamily="2" charset="2"/>
              </a:rPr>
              <a:t>возможность</a:t>
            </a:r>
            <a:r>
              <a:rPr lang="ru-RU" sz="3600" dirty="0" smtClean="0">
                <a:latin typeface="Arial" panose="020B0604020202020204" pitchFamily="34" charset="0"/>
                <a:cs typeface="Arial" panose="020B0604020202020204" pitchFamily="34" charset="0"/>
                <a:sym typeface="Wingdings" panose="05000000000000000000" pitchFamily="2" charset="2"/>
              </a:rPr>
              <a:t> получения </a:t>
            </a:r>
            <a:r>
              <a:rPr lang="ru-RU" sz="3600" dirty="0">
                <a:latin typeface="Arial" panose="020B0604020202020204" pitchFamily="34" charset="0"/>
                <a:cs typeface="Arial" panose="020B0604020202020204" pitchFamily="34" charset="0"/>
                <a:sym typeface="Wingdings" panose="05000000000000000000" pitchFamily="2" charset="2"/>
              </a:rPr>
              <a:t>доходов </a:t>
            </a:r>
            <a:r>
              <a:rPr lang="ru-RU" sz="3600" dirty="0" smtClean="0">
                <a:latin typeface="Arial" panose="020B0604020202020204" pitchFamily="34" charset="0"/>
                <a:cs typeface="Arial" panose="020B0604020202020204" pitchFamily="34" charset="0"/>
                <a:sym typeface="Wingdings" panose="05000000000000000000" pitchFamily="2" charset="2"/>
              </a:rPr>
              <a:t>в различных видах самим служащим (</a:t>
            </a:r>
            <a:r>
              <a:rPr lang="ru-RU" sz="3600" b="1" dirty="0" smtClean="0">
                <a:latin typeface="Arial" panose="020B0604020202020204" pitchFamily="34" charset="0"/>
                <a:cs typeface="Arial" panose="020B0604020202020204" pitchFamily="34" charset="0"/>
                <a:sym typeface="Wingdings" panose="05000000000000000000" pitchFamily="2" charset="2"/>
              </a:rPr>
              <a:t>прямая</a:t>
            </a:r>
            <a:r>
              <a:rPr lang="ru-RU" sz="3600" dirty="0" smtClean="0">
                <a:latin typeface="Arial" panose="020B0604020202020204" pitchFamily="34" charset="0"/>
                <a:cs typeface="Arial" panose="020B0604020202020204" pitchFamily="34" charset="0"/>
                <a:sym typeface="Wingdings" panose="05000000000000000000" pitchFamily="2" charset="2"/>
              </a:rPr>
              <a:t>) или </a:t>
            </a:r>
            <a:r>
              <a:rPr lang="ru-RU" sz="3600" dirty="0" smtClean="0">
                <a:solidFill>
                  <a:srgbClr val="FF0000"/>
                </a:solidFill>
                <a:latin typeface="Arial" panose="020B0604020202020204" pitchFamily="34" charset="0"/>
                <a:cs typeface="Arial" panose="020B0604020202020204" pitchFamily="34" charset="0"/>
                <a:sym typeface="Wingdings" panose="05000000000000000000" pitchFamily="2" charset="2"/>
              </a:rPr>
              <a:t>его родственниками либо свойственниками </a:t>
            </a:r>
            <a:r>
              <a:rPr lang="ru-RU" sz="3600" dirty="0" smtClean="0">
                <a:latin typeface="Arial" panose="020B0604020202020204" pitchFamily="34" charset="0"/>
                <a:cs typeface="Arial" panose="020B0604020202020204" pitchFamily="34" charset="0"/>
                <a:sym typeface="Wingdings" panose="05000000000000000000" pitchFamily="2" charset="2"/>
              </a:rPr>
              <a:t>(</a:t>
            </a:r>
            <a:r>
              <a:rPr lang="ru-RU" sz="3600" b="1" dirty="0" smtClean="0">
                <a:latin typeface="Arial" panose="020B0604020202020204" pitchFamily="34" charset="0"/>
                <a:cs typeface="Arial" panose="020B0604020202020204" pitchFamily="34" charset="0"/>
                <a:sym typeface="Wingdings" panose="05000000000000000000" pitchFamily="2" charset="2"/>
              </a:rPr>
              <a:t>косвенная</a:t>
            </a:r>
            <a:r>
              <a:rPr lang="ru-RU" sz="3600" dirty="0" smtClean="0">
                <a:latin typeface="Arial" panose="020B0604020202020204" pitchFamily="34" charset="0"/>
                <a:cs typeface="Arial" panose="020B0604020202020204" pitchFamily="34" charset="0"/>
                <a:sym typeface="Wingdings" panose="05000000000000000000" pitchFamily="2" charset="2"/>
              </a:rPr>
              <a:t>)</a:t>
            </a:r>
          </a:p>
          <a:p>
            <a:pPr marL="0" indent="0">
              <a:spcBef>
                <a:spcPts val="600"/>
              </a:spcBef>
              <a:buNone/>
              <a:defRPr/>
            </a:pPr>
            <a:r>
              <a:rPr lang="ru-RU" sz="3600" dirty="0" smtClean="0">
                <a:latin typeface="Arial" panose="020B0604020202020204" pitchFamily="34" charset="0"/>
                <a:cs typeface="Arial" panose="020B0604020202020204" pitchFamily="34" charset="0"/>
                <a:sym typeface="Wingdings" panose="05000000000000000000" pitchFamily="2" charset="2"/>
              </a:rPr>
              <a:t>4) </a:t>
            </a:r>
            <a:r>
              <a:rPr lang="ru-RU" sz="3600" b="1" u="sng" dirty="0" smtClean="0">
                <a:latin typeface="Arial" panose="020B0604020202020204" pitchFamily="34" charset="0"/>
                <a:cs typeface="Arial" panose="020B0604020202020204" pitchFamily="34" charset="0"/>
                <a:sym typeface="Wingdings" panose="05000000000000000000" pitchFamily="2" charset="2"/>
              </a:rPr>
              <a:t>возможность</a:t>
            </a:r>
            <a:r>
              <a:rPr lang="ru-RU" sz="3600" b="1" dirty="0" smtClean="0">
                <a:latin typeface="Arial" panose="020B0604020202020204" pitchFamily="34" charset="0"/>
                <a:cs typeface="Arial" panose="020B0604020202020204" pitchFamily="34" charset="0"/>
                <a:sym typeface="Wingdings" panose="05000000000000000000" pitchFamily="2" charset="2"/>
              </a:rPr>
              <a:t> влияния </a:t>
            </a:r>
            <a:r>
              <a:rPr lang="ru-RU" sz="3600" dirty="0" smtClean="0">
                <a:latin typeface="Arial" panose="020B0604020202020204" pitchFamily="34" charset="0"/>
                <a:cs typeface="Arial" panose="020B0604020202020204" pitchFamily="34" charset="0"/>
                <a:sym typeface="Wingdings" panose="05000000000000000000" pitchFamily="2" charset="2"/>
              </a:rPr>
              <a:t>на </a:t>
            </a:r>
            <a:r>
              <a:rPr lang="ru-RU" sz="3600" dirty="0">
                <a:latin typeface="Arial" panose="020B0604020202020204" pitchFamily="34" charset="0"/>
                <a:cs typeface="Arial" panose="020B0604020202020204" pitchFamily="34" charset="0"/>
                <a:sym typeface="Wingdings" panose="05000000000000000000" pitchFamily="2" charset="2"/>
              </a:rPr>
              <a:t>надлежащее, объективное и беспристрастное исполнение </a:t>
            </a:r>
            <a:r>
              <a:rPr lang="ru-RU" sz="3600" dirty="0" smtClean="0">
                <a:latin typeface="Arial" panose="020B0604020202020204" pitchFamily="34" charset="0"/>
                <a:cs typeface="Arial" panose="020B0604020202020204" pitchFamily="34" charset="0"/>
                <a:sym typeface="Wingdings" panose="05000000000000000000" pitchFamily="2" charset="2"/>
              </a:rPr>
              <a:t>должностных </a:t>
            </a:r>
            <a:r>
              <a:rPr lang="ru-RU" sz="3600" dirty="0">
                <a:latin typeface="Arial" panose="020B0604020202020204" pitchFamily="34" charset="0"/>
                <a:cs typeface="Arial" panose="020B0604020202020204" pitchFamily="34" charset="0"/>
                <a:sym typeface="Wingdings" panose="05000000000000000000" pitchFamily="2" charset="2"/>
              </a:rPr>
              <a:t>(служебных) обязанностей (осуществление полномочий</a:t>
            </a:r>
            <a:r>
              <a:rPr lang="ru-RU" sz="3600" dirty="0" smtClean="0">
                <a:latin typeface="Arial" panose="020B0604020202020204" pitchFamily="34" charset="0"/>
                <a:cs typeface="Arial" panose="020B0604020202020204" pitchFamily="34" charset="0"/>
                <a:sym typeface="Wingdings" panose="05000000000000000000" pitchFamily="2" charset="2"/>
              </a:rPr>
              <a:t>)</a:t>
            </a:r>
            <a:endParaRPr lang="ru-RU" sz="3600"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fontScale="90000"/>
          </a:bodyPr>
          <a:lstStyle/>
          <a:p>
            <a:pPr algn="ctr"/>
            <a:r>
              <a:rPr lang="ru-RU" altLang="ru-RU" sz="4000" b="1" dirty="0" smtClean="0">
                <a:latin typeface="Arial" panose="020B0604020202020204" pitchFamily="34" charset="0"/>
                <a:cs typeface="Arial" panose="020B0604020202020204" pitchFamily="34" charset="0"/>
              </a:rPr>
              <a:t>Составляющие понятия «конфликт интересов» на муниципальной службе</a:t>
            </a:r>
            <a:endParaRPr lang="ru-RU" altLang="ru-R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12849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187044" y="1591294"/>
            <a:ext cx="5381625" cy="3638550"/>
          </a:xfrm>
          <a:prstGeom prst="rect">
            <a:avLst/>
          </a:prstGeom>
        </p:spPr>
      </p:pic>
      <p:cxnSp>
        <p:nvCxnSpPr>
          <p:cNvPr id="28" name="Прямая со стрелкой 27"/>
          <p:cNvCxnSpPr/>
          <p:nvPr/>
        </p:nvCxnSpPr>
        <p:spPr>
          <a:xfrm>
            <a:off x="7404265" y="3795129"/>
            <a:ext cx="2473594" cy="18797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Объект 2"/>
          <p:cNvSpPr>
            <a:spLocks noGrp="1"/>
          </p:cNvSpPr>
          <p:nvPr>
            <p:ph idx="1"/>
          </p:nvPr>
        </p:nvSpPr>
        <p:spPr>
          <a:xfrm>
            <a:off x="225631" y="1591294"/>
            <a:ext cx="5961413" cy="4987636"/>
          </a:xfrm>
        </p:spPr>
        <p:txBody>
          <a:bodyPr>
            <a:normAutofit lnSpcReduction="10000"/>
          </a:bodyPr>
          <a:lstStyle/>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родители</a:t>
            </a:r>
            <a:r>
              <a:rPr lang="ru-RU" sz="3600" dirty="0">
                <a:latin typeface="Arial" panose="020B0604020202020204" pitchFamily="34" charset="0"/>
                <a:cs typeface="Arial" panose="020B0604020202020204" pitchFamily="34" charset="0"/>
                <a:sym typeface="Wingdings" panose="05000000000000000000" pitchFamily="2" charset="2"/>
              </a:rPr>
              <a:t>, </a:t>
            </a:r>
            <a:r>
              <a:rPr lang="ru-RU" sz="3600" dirty="0" smtClean="0">
                <a:latin typeface="Arial" panose="020B0604020202020204" pitchFamily="34" charset="0"/>
                <a:cs typeface="Arial" panose="020B0604020202020204" pitchFamily="34" charset="0"/>
                <a:sym typeface="Wingdings" panose="05000000000000000000" pitchFamily="2" charset="2"/>
              </a:rPr>
              <a:t>супруги</a:t>
            </a:r>
            <a:r>
              <a:rPr lang="ru-RU" sz="3600" dirty="0">
                <a:latin typeface="Arial" panose="020B0604020202020204" pitchFamily="34" charset="0"/>
                <a:cs typeface="Arial" panose="020B0604020202020204" pitchFamily="34" charset="0"/>
                <a:sym typeface="Wingdings" panose="05000000000000000000" pitchFamily="2" charset="2"/>
              </a:rPr>
              <a:t>, </a:t>
            </a:r>
            <a:r>
              <a:rPr lang="ru-RU" sz="3600" dirty="0" smtClean="0">
                <a:latin typeface="Arial" panose="020B0604020202020204" pitchFamily="34" charset="0"/>
                <a:cs typeface="Arial" panose="020B0604020202020204" pitchFamily="34" charset="0"/>
                <a:sym typeface="Wingdings" panose="05000000000000000000" pitchFamily="2" charset="2"/>
              </a:rPr>
              <a:t>дети</a:t>
            </a:r>
            <a:r>
              <a:rPr lang="ru-RU" sz="3600" dirty="0">
                <a:latin typeface="Arial" panose="020B0604020202020204" pitchFamily="34" charset="0"/>
                <a:cs typeface="Arial" panose="020B0604020202020204" pitchFamily="34" charset="0"/>
                <a:sym typeface="Wingdings" panose="05000000000000000000" pitchFamily="2" charset="2"/>
              </a:rPr>
              <a:t>, </a:t>
            </a:r>
            <a:r>
              <a:rPr lang="ru-RU" sz="3600" dirty="0" smtClean="0">
                <a:latin typeface="Arial" panose="020B0604020202020204" pitchFamily="34" charset="0"/>
                <a:cs typeface="Arial" panose="020B0604020202020204" pitchFamily="34" charset="0"/>
                <a:sym typeface="Wingdings" panose="05000000000000000000" pitchFamily="2" charset="2"/>
              </a:rPr>
              <a:t>братья, сестры </a:t>
            </a:r>
          </a:p>
          <a:p>
            <a:pPr>
              <a:spcBef>
                <a:spcPts val="600"/>
              </a:spcBef>
              <a:defRPr/>
            </a:pPr>
            <a:r>
              <a:rPr lang="ru-RU" sz="3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братья, сестры, родители</a:t>
            </a:r>
            <a:r>
              <a:rPr lang="ru-RU" sz="3600" dirty="0">
                <a:solidFill>
                  <a:srgbClr val="0000FF"/>
                </a:solidFill>
                <a:latin typeface="Arial" panose="020B0604020202020204" pitchFamily="34" charset="0"/>
                <a:cs typeface="Arial" panose="020B0604020202020204" pitchFamily="34" charset="0"/>
                <a:sym typeface="Wingdings" panose="05000000000000000000" pitchFamily="2" charset="2"/>
              </a:rPr>
              <a:t>, </a:t>
            </a:r>
            <a:r>
              <a:rPr lang="ru-RU" sz="3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дети </a:t>
            </a:r>
            <a:r>
              <a:rPr lang="ru-RU" sz="3600" dirty="0">
                <a:solidFill>
                  <a:srgbClr val="0000FF"/>
                </a:solidFill>
                <a:latin typeface="Arial" panose="020B0604020202020204" pitchFamily="34" charset="0"/>
                <a:cs typeface="Arial" panose="020B0604020202020204" pitchFamily="34" charset="0"/>
                <a:sym typeface="Wingdings" panose="05000000000000000000" pitchFamily="2" charset="2"/>
              </a:rPr>
              <a:t>супругов </a:t>
            </a:r>
            <a:endParaRPr lang="ru-RU" sz="3600" dirty="0" smtClean="0">
              <a:solidFill>
                <a:srgbClr val="0000FF"/>
              </a:solidFill>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3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супруги детей</a:t>
            </a:r>
          </a:p>
          <a:p>
            <a:pPr>
              <a:spcBef>
                <a:spcPts val="600"/>
              </a:spcBef>
              <a:defRPr/>
            </a:pPr>
            <a:r>
              <a:rPr lang="ru-RU" sz="3600" b="1" dirty="0" smtClean="0">
                <a:latin typeface="Arial" panose="020B0604020202020204" pitchFamily="34" charset="0"/>
                <a:cs typeface="Arial" panose="020B0604020202020204" pitchFamily="34" charset="0"/>
                <a:sym typeface="Wingdings" panose="05000000000000000000" pitchFamily="2" charset="2"/>
              </a:rPr>
              <a:t>граждане или организации</a:t>
            </a:r>
            <a:r>
              <a:rPr lang="ru-RU" sz="3600" dirty="0" smtClean="0">
                <a:latin typeface="Arial" panose="020B0604020202020204" pitchFamily="34" charset="0"/>
                <a:cs typeface="Arial" panose="020B0604020202020204" pitchFamily="34" charset="0"/>
                <a:sym typeface="Wingdings" panose="05000000000000000000" pitchFamily="2" charset="2"/>
              </a:rPr>
              <a:t>, с </a:t>
            </a:r>
            <a:r>
              <a:rPr lang="ru-RU" sz="3600" dirty="0">
                <a:latin typeface="Arial" panose="020B0604020202020204" pitchFamily="34" charset="0"/>
                <a:cs typeface="Arial" panose="020B0604020202020204" pitchFamily="34" charset="0"/>
                <a:sym typeface="Wingdings" panose="05000000000000000000" pitchFamily="2" charset="2"/>
              </a:rPr>
              <a:t>которыми есть </a:t>
            </a:r>
            <a:r>
              <a:rPr lang="ru-RU" sz="3600" dirty="0" smtClean="0">
                <a:solidFill>
                  <a:srgbClr val="C00000"/>
                </a:solidFill>
                <a:latin typeface="Arial" panose="020B0604020202020204" pitchFamily="34" charset="0"/>
                <a:cs typeface="Arial" panose="020B0604020202020204" pitchFamily="34" charset="0"/>
                <a:sym typeface="Wingdings" panose="05000000000000000000" pitchFamily="2" charset="2"/>
              </a:rPr>
              <a:t>имущественные, корпоративные </a:t>
            </a:r>
            <a:r>
              <a:rPr lang="ru-RU" sz="3600" dirty="0">
                <a:solidFill>
                  <a:srgbClr val="C00000"/>
                </a:solidFill>
                <a:latin typeface="Arial" panose="020B0604020202020204" pitchFamily="34" charset="0"/>
                <a:cs typeface="Arial" panose="020B0604020202020204" pitchFamily="34" charset="0"/>
                <a:sym typeface="Wingdings" panose="05000000000000000000" pitchFamily="2" charset="2"/>
              </a:rPr>
              <a:t>или </a:t>
            </a:r>
            <a:r>
              <a:rPr lang="ru-RU" sz="3600" b="1" dirty="0" smtClean="0">
                <a:solidFill>
                  <a:srgbClr val="C00000"/>
                </a:solidFill>
                <a:latin typeface="Arial" panose="020B0604020202020204" pitchFamily="34" charset="0"/>
                <a:cs typeface="Arial" panose="020B0604020202020204" pitchFamily="34" charset="0"/>
                <a:sym typeface="Wingdings" panose="05000000000000000000" pitchFamily="2" charset="2"/>
              </a:rPr>
              <a:t>иные близкие отношения</a:t>
            </a:r>
            <a:endParaRPr lang="ru-RU" sz="3600" b="1" dirty="0">
              <a:solidFill>
                <a:srgbClr val="C00000"/>
              </a:solidFill>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Родственники и свойственники</a:t>
            </a:r>
            <a:endParaRPr lang="ru-RU" altLang="ru-RU" sz="4000" b="1" dirty="0">
              <a:latin typeface="Arial" panose="020B0604020202020204" pitchFamily="34" charset="0"/>
              <a:cs typeface="Arial" panose="020B0604020202020204" pitchFamily="34" charset="0"/>
            </a:endParaRPr>
          </a:p>
        </p:txBody>
      </p:sp>
      <p:sp>
        <p:nvSpPr>
          <p:cNvPr id="4" name="Скругленный прямоугольник 3"/>
          <p:cNvSpPr/>
          <p:nvPr/>
        </p:nvSpPr>
        <p:spPr>
          <a:xfrm>
            <a:off x="6092042" y="2814451"/>
            <a:ext cx="1246909" cy="119940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7954489" y="4633727"/>
            <a:ext cx="1747652" cy="9267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9880270" y="5344266"/>
            <a:ext cx="1886198" cy="12346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10034648" y="5560427"/>
            <a:ext cx="1731819" cy="646331"/>
          </a:xfrm>
          <a:prstGeom prst="rect">
            <a:avLst/>
          </a:prstGeom>
          <a:noFill/>
        </p:spPr>
        <p:txBody>
          <a:bodyPr wrap="square" rtlCol="0">
            <a:spAutoFit/>
          </a:bodyPr>
          <a:lstStyle/>
          <a:p>
            <a:r>
              <a:rPr lang="ru-RU" dirty="0" smtClean="0">
                <a:solidFill>
                  <a:srgbClr val="FF0000"/>
                </a:solidFill>
                <a:latin typeface="Arial" panose="020B0604020202020204" pitchFamily="34" charset="0"/>
                <a:cs typeface="Arial" panose="020B0604020202020204" pitchFamily="34" charset="0"/>
              </a:rPr>
              <a:t>Организации, граждане</a:t>
            </a:r>
            <a:endParaRPr lang="ru-RU" dirty="0">
              <a:solidFill>
                <a:srgbClr val="FF0000"/>
              </a:solidFill>
              <a:latin typeface="Arial" panose="020B0604020202020204" pitchFamily="34" charset="0"/>
              <a:cs typeface="Arial" panose="020B0604020202020204" pitchFamily="34" charset="0"/>
            </a:endParaRPr>
          </a:p>
        </p:txBody>
      </p:sp>
      <p:cxnSp>
        <p:nvCxnSpPr>
          <p:cNvPr id="13" name="Прямая со стрелкой 12"/>
          <p:cNvCxnSpPr/>
          <p:nvPr/>
        </p:nvCxnSpPr>
        <p:spPr>
          <a:xfrm>
            <a:off x="9500260" y="3883231"/>
            <a:ext cx="1258784" cy="146103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11079679" y="3883231"/>
            <a:ext cx="45087" cy="144869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9765043" y="5097077"/>
            <a:ext cx="364609" cy="23484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9416144" y="2101932"/>
            <a:ext cx="1537977" cy="324233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3834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5266706"/>
          </a:xfrm>
        </p:spPr>
        <p:txBody>
          <a:bodyPr>
            <a:normAutofit/>
          </a:bodyPr>
          <a:lstStyle/>
          <a:p>
            <a:pPr marL="0" indent="0">
              <a:spcBef>
                <a:spcPts val="600"/>
              </a:spcBef>
              <a:buNone/>
              <a:defRPr/>
            </a:pPr>
            <a:r>
              <a:rPr lang="ru-RU" sz="3000" dirty="0" smtClean="0">
                <a:latin typeface="Arial" panose="020B0604020202020204" pitchFamily="34" charset="0"/>
                <a:cs typeface="Arial" panose="020B0604020202020204" pitchFamily="34" charset="0"/>
                <a:sym typeface="Wingdings" panose="05000000000000000000" pitchFamily="2" charset="2"/>
              </a:rPr>
              <a:t>1) </a:t>
            </a:r>
            <a:r>
              <a:rPr lang="ru-RU" sz="3000" dirty="0">
                <a:latin typeface="Arial" panose="020B0604020202020204" pitchFamily="34" charset="0"/>
                <a:cs typeface="Arial" panose="020B0604020202020204" pitchFamily="34" charset="0"/>
                <a:sym typeface="Wingdings" panose="05000000000000000000" pitchFamily="2" charset="2"/>
              </a:rPr>
              <a:t>принятие мер по недопущению любой возможности возникновения конфликта </a:t>
            </a:r>
            <a:r>
              <a:rPr lang="ru-RU" sz="3000" dirty="0" smtClean="0">
                <a:latin typeface="Arial" panose="020B0604020202020204" pitchFamily="34" charset="0"/>
                <a:cs typeface="Arial" panose="020B0604020202020204" pitchFamily="34" charset="0"/>
                <a:sym typeface="Wingdings" panose="05000000000000000000" pitchFamily="2" charset="2"/>
              </a:rPr>
              <a:t>интересов (</a:t>
            </a:r>
            <a:r>
              <a:rPr lang="ru-RU" sz="3000" b="1" dirty="0" smtClean="0">
                <a:latin typeface="Arial" panose="020B0604020202020204" pitchFamily="34" charset="0"/>
                <a:cs typeface="Arial" panose="020B0604020202020204" pitchFamily="34" charset="0"/>
                <a:sym typeface="Wingdings" panose="05000000000000000000" pitchFamily="2" charset="2"/>
              </a:rPr>
              <a:t>профилактика</a:t>
            </a:r>
            <a:r>
              <a:rPr lang="ru-RU" sz="3000" dirty="0" smtClean="0">
                <a:latin typeface="Arial" panose="020B0604020202020204" pitchFamily="34" charset="0"/>
                <a:cs typeface="Arial" panose="020B0604020202020204" pitchFamily="34" charset="0"/>
                <a:sym typeface="Wingdings" panose="05000000000000000000" pitchFamily="2" charset="2"/>
              </a:rPr>
              <a:t>)</a:t>
            </a:r>
          </a:p>
          <a:p>
            <a:pPr marL="0" indent="0">
              <a:spcBef>
                <a:spcPts val="600"/>
              </a:spcBef>
              <a:buNone/>
              <a:defRPr/>
            </a:pPr>
            <a:r>
              <a:rPr lang="ru-RU" sz="3000" dirty="0">
                <a:latin typeface="Arial" panose="020B0604020202020204" pitchFamily="34" charset="0"/>
                <a:cs typeface="Arial" panose="020B0604020202020204" pitchFamily="34" charset="0"/>
                <a:sym typeface="Wingdings" panose="05000000000000000000" pitchFamily="2" charset="2"/>
              </a:rPr>
              <a:t>2) </a:t>
            </a:r>
            <a:r>
              <a:rPr lang="ru-RU" sz="3000" b="1" dirty="0" smtClean="0">
                <a:latin typeface="Arial" panose="020B0604020202020204" pitchFamily="34" charset="0"/>
                <a:cs typeface="Arial" panose="020B0604020202020204" pitchFamily="34" charset="0"/>
                <a:sym typeface="Wingdings" panose="05000000000000000000" pitchFamily="2" charset="2"/>
              </a:rPr>
              <a:t>уведомление</a:t>
            </a:r>
            <a:r>
              <a:rPr lang="ru-RU" sz="3000" dirty="0" smtClean="0">
                <a:latin typeface="Arial" panose="020B0604020202020204" pitchFamily="34" charset="0"/>
                <a:cs typeface="Arial" panose="020B0604020202020204" pitchFamily="34" charset="0"/>
                <a:sym typeface="Wingdings" panose="05000000000000000000" pitchFamily="2" charset="2"/>
              </a:rPr>
              <a:t> </a:t>
            </a:r>
            <a:r>
              <a:rPr lang="ru-RU" sz="3000" dirty="0">
                <a:latin typeface="Arial" panose="020B0604020202020204" pitchFamily="34" charset="0"/>
                <a:cs typeface="Arial" panose="020B0604020202020204" pitchFamily="34" charset="0"/>
                <a:sym typeface="Wingdings" panose="05000000000000000000" pitchFamily="2" charset="2"/>
              </a:rPr>
              <a:t>в порядке, определенном представителем нанимателя (работодателем) в соответствии с </a:t>
            </a:r>
            <a:r>
              <a:rPr lang="ru-RU" sz="3000" dirty="0" smtClean="0">
                <a:latin typeface="Arial" panose="020B0604020202020204" pitchFamily="34" charset="0"/>
                <a:cs typeface="Arial" panose="020B0604020202020204" pitchFamily="34" charset="0"/>
                <a:sym typeface="Wingdings" panose="05000000000000000000" pitchFamily="2" charset="2"/>
              </a:rPr>
              <a:t>НПА, </a:t>
            </a:r>
            <a:r>
              <a:rPr lang="ru-RU" sz="3000" dirty="0">
                <a:latin typeface="Arial" panose="020B0604020202020204" pitchFamily="34" charset="0"/>
                <a:cs typeface="Arial" panose="020B0604020202020204" pitchFamily="34" charset="0"/>
                <a:sym typeface="Wingdings" panose="05000000000000000000" pitchFamily="2" charset="2"/>
              </a:rPr>
              <a:t>о возникшем конфликте интересов или о возможности его возникновения, как только </a:t>
            </a:r>
            <a:r>
              <a:rPr lang="ru-RU" sz="3000" dirty="0" smtClean="0">
                <a:latin typeface="Arial" panose="020B0604020202020204" pitchFamily="34" charset="0"/>
                <a:cs typeface="Arial" panose="020B0604020202020204" pitchFamily="34" charset="0"/>
                <a:sym typeface="Wingdings" panose="05000000000000000000" pitchFamily="2" charset="2"/>
              </a:rPr>
              <a:t>об </a:t>
            </a:r>
            <a:r>
              <a:rPr lang="ru-RU" sz="3000" dirty="0">
                <a:latin typeface="Arial" panose="020B0604020202020204" pitchFamily="34" charset="0"/>
                <a:cs typeface="Arial" panose="020B0604020202020204" pitchFamily="34" charset="0"/>
                <a:sym typeface="Wingdings" panose="05000000000000000000" pitchFamily="2" charset="2"/>
              </a:rPr>
              <a:t>этом </a:t>
            </a:r>
            <a:r>
              <a:rPr lang="ru-RU" sz="3000" dirty="0" smtClean="0">
                <a:latin typeface="Arial" panose="020B0604020202020204" pitchFamily="34" charset="0"/>
                <a:cs typeface="Arial" panose="020B0604020202020204" pitchFamily="34" charset="0"/>
                <a:sym typeface="Wingdings" panose="05000000000000000000" pitchFamily="2" charset="2"/>
              </a:rPr>
              <a:t>стало известно</a:t>
            </a:r>
          </a:p>
          <a:p>
            <a:pPr marL="0" indent="0">
              <a:spcBef>
                <a:spcPts val="600"/>
              </a:spcBef>
              <a:buNone/>
              <a:defRPr/>
            </a:pPr>
            <a:r>
              <a:rPr lang="ru-RU" sz="3000" dirty="0" smtClean="0">
                <a:latin typeface="Arial" panose="020B0604020202020204" pitchFamily="34" charset="0"/>
                <a:cs typeface="Arial" panose="020B0604020202020204" pitchFamily="34" charset="0"/>
                <a:sym typeface="Wingdings" panose="05000000000000000000" pitchFamily="2" charset="2"/>
              </a:rPr>
              <a:t>3) </a:t>
            </a:r>
            <a:r>
              <a:rPr lang="ru-RU" sz="3000" b="1" dirty="0">
                <a:latin typeface="Arial" panose="020B0604020202020204" pitchFamily="34" charset="0"/>
                <a:cs typeface="Arial" panose="020B0604020202020204" pitchFamily="34" charset="0"/>
                <a:sym typeface="Wingdings" panose="05000000000000000000" pitchFamily="2" charset="2"/>
              </a:rPr>
              <a:t>принятие мер </a:t>
            </a:r>
            <a:r>
              <a:rPr lang="ru-RU" sz="3000" dirty="0">
                <a:latin typeface="Arial" panose="020B0604020202020204" pitchFamily="34" charset="0"/>
                <a:cs typeface="Arial" panose="020B0604020202020204" pitchFamily="34" charset="0"/>
                <a:sym typeface="Wingdings" panose="05000000000000000000" pitchFamily="2" charset="2"/>
              </a:rPr>
              <a:t>по предотвращению или урегулированию конфликта интересов представителем нанимателя (работодателем) </a:t>
            </a:r>
            <a:endParaRPr lang="ru-RU" sz="3000" dirty="0" smtClean="0">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sz="2400" dirty="0" smtClean="0">
                <a:solidFill>
                  <a:srgbClr val="0000FF"/>
                </a:solidFill>
                <a:latin typeface="Arial" panose="020B0604020202020204" pitchFamily="34" charset="0"/>
                <a:cs typeface="Arial" panose="020B0604020202020204" pitchFamily="34" charset="0"/>
                <a:sym typeface="Wingdings" panose="05000000000000000000" pitchFamily="2" charset="2"/>
              </a:rPr>
              <a:t>Непринятие мер = увольнение служащего (проверка </a:t>
            </a:r>
            <a:r>
              <a:rPr lang="ru-RU" sz="2400" dirty="0">
                <a:solidFill>
                  <a:srgbClr val="0000FF"/>
                </a:solidFill>
                <a:latin typeface="Arial" panose="020B0604020202020204" pitchFamily="34" charset="0"/>
                <a:cs typeface="Arial" panose="020B0604020202020204" pitchFamily="34" charset="0"/>
                <a:sym typeface="Wingdings" panose="05000000000000000000" pitchFamily="2" charset="2"/>
              </a:rPr>
              <a:t>не служебная, а подразделением кадровой службы по профилактике коррупционных и иных </a:t>
            </a:r>
            <a:r>
              <a:rPr lang="ru-RU" sz="2400" dirty="0" smtClean="0">
                <a:solidFill>
                  <a:srgbClr val="0000FF"/>
                </a:solidFill>
                <a:latin typeface="Arial" panose="020B0604020202020204" pitchFamily="34" charset="0"/>
                <a:cs typeface="Arial" panose="020B0604020202020204" pitchFamily="34" charset="0"/>
                <a:sym typeface="Wingdings" panose="05000000000000000000" pitchFamily="2" charset="2"/>
              </a:rPr>
              <a:t>правонарушений)</a:t>
            </a:r>
          </a:p>
        </p:txBody>
      </p:sp>
      <p:sp>
        <p:nvSpPr>
          <p:cNvPr id="5" name="Заголовок 1"/>
          <p:cNvSpPr>
            <a:spLocks noGrp="1"/>
          </p:cNvSpPr>
          <p:nvPr>
            <p:ph type="title"/>
          </p:nvPr>
        </p:nvSpPr>
        <p:spPr>
          <a:xfrm>
            <a:off x="522514" y="260351"/>
            <a:ext cx="11329060" cy="1152813"/>
          </a:xfrm>
        </p:spPr>
        <p:txBody>
          <a:bodyPr>
            <a:normAutofit fontScale="90000"/>
          </a:bodyPr>
          <a:lstStyle/>
          <a:p>
            <a:pPr algn="ctr"/>
            <a:r>
              <a:rPr lang="ru-RU" altLang="ru-RU" sz="4000" b="1" dirty="0">
                <a:latin typeface="Arial" panose="020B0604020202020204" pitchFamily="34" charset="0"/>
                <a:cs typeface="Arial" panose="020B0604020202020204" pitchFamily="34" charset="0"/>
              </a:rPr>
              <a:t>Порядок предотвращения и урегулирования конфликта интересов</a:t>
            </a:r>
          </a:p>
        </p:txBody>
      </p:sp>
    </p:spTree>
    <p:extLst>
      <p:ext uri="{BB962C8B-B14F-4D97-AF65-F5344CB8AC3E}">
        <p14:creationId xmlns:p14="http://schemas.microsoft.com/office/powerpoint/2010/main" val="20429863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5266706"/>
          </a:xfrm>
        </p:spPr>
        <p:txBody>
          <a:bodyPr>
            <a:normAutofit/>
          </a:bodyPr>
          <a:lstStyle/>
          <a:p>
            <a:pPr marL="0" indent="0">
              <a:spcBef>
                <a:spcPts val="600"/>
              </a:spcBef>
              <a:buNone/>
              <a:defRPr/>
            </a:pPr>
            <a:r>
              <a:rPr lang="ru-RU" sz="3000" dirty="0">
                <a:latin typeface="Arial" panose="020B0604020202020204" pitchFamily="34" charset="0"/>
                <a:cs typeface="Arial" panose="020B0604020202020204" pitchFamily="34" charset="0"/>
                <a:sym typeface="Wingdings" panose="05000000000000000000" pitchFamily="2" charset="2"/>
              </a:rPr>
              <a:t>воздерживаться от контактов с различными организациями, сферы деятельности которых пересекаются с </a:t>
            </a:r>
            <a:r>
              <a:rPr lang="ru-RU" sz="3000" dirty="0" smtClean="0">
                <a:latin typeface="Arial" panose="020B0604020202020204" pitchFamily="34" charset="0"/>
                <a:cs typeface="Arial" panose="020B0604020202020204" pitchFamily="34" charset="0"/>
                <a:sym typeface="Wingdings" panose="05000000000000000000" pitchFamily="2" charset="2"/>
              </a:rPr>
              <a:t>должностными </a:t>
            </a:r>
            <a:r>
              <a:rPr lang="ru-RU" sz="3000" dirty="0">
                <a:latin typeface="Arial" panose="020B0604020202020204" pitchFamily="34" charset="0"/>
                <a:cs typeface="Arial" panose="020B0604020202020204" pitchFamily="34" charset="0"/>
                <a:sym typeface="Wingdings" panose="05000000000000000000" pitchFamily="2" charset="2"/>
              </a:rPr>
              <a:t>обязанностями (кроме тех случаев, разумеется, когда такое взаимодействие, наоборот, входит в </a:t>
            </a:r>
            <a:r>
              <a:rPr lang="ru-RU" sz="3000" dirty="0" smtClean="0">
                <a:latin typeface="Arial" panose="020B0604020202020204" pitchFamily="34" charset="0"/>
                <a:cs typeface="Arial" panose="020B0604020202020204" pitchFamily="34" charset="0"/>
                <a:sym typeface="Wingdings" panose="05000000000000000000" pitchFamily="2" charset="2"/>
              </a:rPr>
              <a:t>должностные </a:t>
            </a:r>
            <a:r>
              <a:rPr lang="ru-RU" sz="3000" dirty="0">
                <a:latin typeface="Arial" panose="020B0604020202020204" pitchFamily="34" charset="0"/>
                <a:cs typeface="Arial" panose="020B0604020202020204" pitchFamily="34" charset="0"/>
                <a:sym typeface="Wingdings" panose="05000000000000000000" pitchFamily="2" charset="2"/>
              </a:rPr>
              <a:t>обязанности); </a:t>
            </a:r>
            <a:endParaRPr lang="ru-RU" sz="3000" dirty="0" smtClean="0">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sz="3000" dirty="0" smtClean="0">
                <a:latin typeface="Arial" panose="020B0604020202020204" pitchFamily="34" charset="0"/>
                <a:cs typeface="Arial" panose="020B0604020202020204" pitchFamily="34" charset="0"/>
                <a:sym typeface="Wingdings" panose="05000000000000000000" pitchFamily="2" charset="2"/>
              </a:rPr>
              <a:t>по возможности не «работать» с родственниками и свойственниками;</a:t>
            </a:r>
          </a:p>
          <a:p>
            <a:pPr marL="0" indent="0">
              <a:spcBef>
                <a:spcPts val="600"/>
              </a:spcBef>
              <a:buNone/>
              <a:defRPr/>
            </a:pPr>
            <a:r>
              <a:rPr lang="ru-RU" sz="3000" dirty="0" smtClean="0">
                <a:latin typeface="Arial" panose="020B0604020202020204" pitchFamily="34" charset="0"/>
                <a:cs typeface="Arial" panose="020B0604020202020204" pitchFamily="34" charset="0"/>
                <a:sym typeface="Wingdings" panose="05000000000000000000" pitchFamily="2" charset="2"/>
              </a:rPr>
              <a:t>максимально </a:t>
            </a:r>
            <a:r>
              <a:rPr lang="ru-RU" sz="3000" dirty="0">
                <a:latin typeface="Arial" panose="020B0604020202020204" pitchFamily="34" charset="0"/>
                <a:cs typeface="Arial" panose="020B0604020202020204" pitchFamily="34" charset="0"/>
                <a:sym typeface="Wingdings" panose="05000000000000000000" pitchFamily="2" charset="2"/>
              </a:rPr>
              <a:t>дистанцироваться от личных предпочтений при принятии управленческих решений и т.п.</a:t>
            </a:r>
          </a:p>
        </p:txBody>
      </p:sp>
      <p:sp>
        <p:nvSpPr>
          <p:cNvPr id="5" name="Заголовок 1"/>
          <p:cNvSpPr>
            <a:spLocks noGrp="1"/>
          </p:cNvSpPr>
          <p:nvPr>
            <p:ph type="title"/>
          </p:nvPr>
        </p:nvSpPr>
        <p:spPr>
          <a:xfrm>
            <a:off x="522514" y="260351"/>
            <a:ext cx="11329060" cy="1152813"/>
          </a:xfrm>
        </p:spPr>
        <p:txBody>
          <a:bodyPr>
            <a:normAutofit/>
          </a:bodyPr>
          <a:lstStyle/>
          <a:p>
            <a:pPr algn="ctr"/>
            <a:r>
              <a:rPr lang="ru-RU" altLang="ru-RU" sz="4000" b="1" dirty="0" smtClean="0">
                <a:latin typeface="Arial" panose="020B0604020202020204" pitchFamily="34" charset="0"/>
                <a:cs typeface="Arial" panose="020B0604020202020204" pitchFamily="34" charset="0"/>
              </a:rPr>
              <a:t>Профилактика конфликта </a:t>
            </a:r>
            <a:r>
              <a:rPr lang="ru-RU" altLang="ru-RU" sz="4000" b="1" dirty="0">
                <a:latin typeface="Arial" panose="020B0604020202020204" pitchFamily="34" charset="0"/>
                <a:cs typeface="Arial" panose="020B0604020202020204" pitchFamily="34" charset="0"/>
              </a:rPr>
              <a:t>интересов</a:t>
            </a:r>
          </a:p>
        </p:txBody>
      </p:sp>
    </p:spTree>
    <p:extLst>
      <p:ext uri="{BB962C8B-B14F-4D97-AF65-F5344CB8AC3E}">
        <p14:creationId xmlns:p14="http://schemas.microsoft.com/office/powerpoint/2010/main" val="22248576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fontScale="92500" lnSpcReduction="10000"/>
          </a:bodyPr>
          <a:lstStyle/>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изменение </a:t>
            </a:r>
            <a:r>
              <a:rPr lang="ru-RU" sz="3600" dirty="0">
                <a:latin typeface="Arial" panose="020B0604020202020204" pitchFamily="34" charset="0"/>
                <a:cs typeface="Arial" panose="020B0604020202020204" pitchFamily="34" charset="0"/>
                <a:sym typeface="Wingdings" panose="05000000000000000000" pitchFamily="2" charset="2"/>
              </a:rPr>
              <a:t>должностного или служебного положения </a:t>
            </a:r>
            <a:r>
              <a:rPr lang="ru-RU" sz="3600" dirty="0" smtClean="0">
                <a:latin typeface="Arial" panose="020B0604020202020204" pitchFamily="34" charset="0"/>
                <a:cs typeface="Arial" panose="020B0604020202020204" pitchFamily="34" charset="0"/>
                <a:sym typeface="Wingdings" panose="05000000000000000000" pitchFamily="2" charset="2"/>
              </a:rPr>
              <a:t>служащего, </a:t>
            </a:r>
            <a:r>
              <a:rPr lang="ru-RU" sz="3600" dirty="0">
                <a:latin typeface="Arial" panose="020B0604020202020204" pitchFamily="34" charset="0"/>
                <a:cs typeface="Arial" panose="020B0604020202020204" pitchFamily="34" charset="0"/>
                <a:sym typeface="Wingdings" panose="05000000000000000000" pitchFamily="2" charset="2"/>
              </a:rPr>
              <a:t>вплоть до его отстранения от исполнения должностных (служебных) обязанностей в установленном порядке </a:t>
            </a:r>
            <a:endParaRPr lang="ru-RU" sz="3600" dirty="0" smtClean="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отказ служащего от </a:t>
            </a:r>
            <a:r>
              <a:rPr lang="ru-RU" sz="3600" dirty="0">
                <a:latin typeface="Arial" panose="020B0604020202020204" pitchFamily="34" charset="0"/>
                <a:cs typeface="Arial" panose="020B0604020202020204" pitchFamily="34" charset="0"/>
                <a:sym typeface="Wingdings" panose="05000000000000000000" pitchFamily="2" charset="2"/>
              </a:rPr>
              <a:t>выгоды, явившейся причиной возникновения конфликта </a:t>
            </a:r>
            <a:r>
              <a:rPr lang="ru-RU" sz="3600" dirty="0" smtClean="0">
                <a:latin typeface="Arial" panose="020B0604020202020204" pitchFamily="34" charset="0"/>
                <a:cs typeface="Arial" panose="020B0604020202020204" pitchFamily="34" charset="0"/>
                <a:sym typeface="Wingdings" panose="05000000000000000000" pitchFamily="2" charset="2"/>
              </a:rPr>
              <a:t>интересов</a:t>
            </a:r>
          </a:p>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отвод </a:t>
            </a:r>
            <a:r>
              <a:rPr lang="ru-RU" sz="3600" dirty="0">
                <a:latin typeface="Arial" panose="020B0604020202020204" pitchFamily="34" charset="0"/>
                <a:cs typeface="Arial" panose="020B0604020202020204" pitchFamily="34" charset="0"/>
                <a:sym typeface="Wingdings" panose="05000000000000000000" pitchFamily="2" charset="2"/>
              </a:rPr>
              <a:t>или </a:t>
            </a:r>
            <a:r>
              <a:rPr lang="ru-RU" sz="3600" dirty="0" smtClean="0">
                <a:latin typeface="Arial" panose="020B0604020202020204" pitchFamily="34" charset="0"/>
                <a:cs typeface="Arial" panose="020B0604020202020204" pitchFamily="34" charset="0"/>
                <a:sym typeface="Wingdings" panose="05000000000000000000" pitchFamily="2" charset="2"/>
              </a:rPr>
              <a:t>самоотвод </a:t>
            </a:r>
            <a:r>
              <a:rPr lang="ru-RU" sz="3600" dirty="0">
                <a:latin typeface="Arial" panose="020B0604020202020204" pitchFamily="34" charset="0"/>
                <a:cs typeface="Arial" panose="020B0604020202020204" pitchFamily="34" charset="0"/>
                <a:sym typeface="Wingdings" panose="05000000000000000000" pitchFamily="2" charset="2"/>
              </a:rPr>
              <a:t>служащего </a:t>
            </a:r>
            <a:endParaRPr lang="ru-RU" sz="3600" dirty="0" smtClean="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3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другие способы </a:t>
            </a:r>
          </a:p>
          <a:p>
            <a:pPr marL="0" indent="0" algn="r">
              <a:spcBef>
                <a:spcPts val="600"/>
              </a:spcBef>
              <a:buNone/>
              <a:defRPr/>
            </a:pPr>
            <a:r>
              <a:rPr lang="ru-RU" sz="3600" dirty="0" smtClean="0">
                <a:solidFill>
                  <a:srgbClr val="C00000"/>
                </a:solidFill>
                <a:latin typeface="Arial" panose="020B0604020202020204" pitchFamily="34" charset="0"/>
                <a:cs typeface="Arial" panose="020B0604020202020204" pitchFamily="34" charset="0"/>
                <a:sym typeface="Wingdings" panose="05000000000000000000" pitchFamily="2" charset="2"/>
              </a:rPr>
              <a:t>Ценные бумаги (доли участия, паи в уставных (складочных) капиталах организаций) </a:t>
            </a:r>
          </a:p>
          <a:p>
            <a:pPr marL="0" indent="0" algn="r">
              <a:spcBef>
                <a:spcPts val="600"/>
              </a:spcBef>
              <a:buNone/>
              <a:defRPr/>
            </a:pPr>
            <a:r>
              <a:rPr lang="ru-RU" sz="3600" dirty="0" smtClean="0">
                <a:solidFill>
                  <a:srgbClr val="C00000"/>
                </a:solidFill>
                <a:latin typeface="Arial" panose="020B0604020202020204" pitchFamily="34" charset="0"/>
                <a:cs typeface="Arial" panose="020B0604020202020204" pitchFamily="34" charset="0"/>
                <a:sym typeface="Wingdings" panose="05000000000000000000" pitchFamily="2" charset="2"/>
              </a:rPr>
              <a:t>нужно </a:t>
            </a:r>
            <a:r>
              <a:rPr lang="ru-RU" sz="3600" dirty="0">
                <a:solidFill>
                  <a:srgbClr val="C00000"/>
                </a:solidFill>
                <a:latin typeface="Arial" panose="020B0604020202020204" pitchFamily="34" charset="0"/>
                <a:cs typeface="Arial" panose="020B0604020202020204" pitchFamily="34" charset="0"/>
                <a:sym typeface="Wingdings" panose="05000000000000000000" pitchFamily="2" charset="2"/>
              </a:rPr>
              <a:t>передать в доверительное управление </a:t>
            </a:r>
            <a:endParaRPr lang="ru-RU" sz="3600" dirty="0" smtClean="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endParaRPr lang="ru-RU" sz="3600"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fontScale="90000"/>
          </a:bodyPr>
          <a:lstStyle/>
          <a:p>
            <a:pPr algn="ctr"/>
            <a:r>
              <a:rPr lang="ru-RU" altLang="ru-RU" sz="4000" b="1" dirty="0">
                <a:latin typeface="Arial" panose="020B0604020202020204" pitchFamily="34" charset="0"/>
                <a:cs typeface="Arial" panose="020B0604020202020204" pitchFamily="34" charset="0"/>
              </a:rPr>
              <a:t>Способы </a:t>
            </a:r>
            <a:r>
              <a:rPr lang="ru-RU" altLang="ru-RU" sz="4000" b="1" dirty="0" smtClean="0">
                <a:latin typeface="Arial" panose="020B0604020202020204" pitchFamily="34" charset="0"/>
                <a:cs typeface="Arial" panose="020B0604020202020204" pitchFamily="34" charset="0"/>
              </a:rPr>
              <a:t>предотвращения </a:t>
            </a:r>
            <a:r>
              <a:rPr lang="ru-RU" altLang="ru-RU" sz="4000" b="1" dirty="0">
                <a:latin typeface="Arial" panose="020B0604020202020204" pitchFamily="34" charset="0"/>
                <a:cs typeface="Arial" panose="020B0604020202020204" pitchFamily="34" charset="0"/>
              </a:rPr>
              <a:t>и </a:t>
            </a:r>
            <a:r>
              <a:rPr lang="ru-RU" altLang="ru-RU" sz="4000" b="1" dirty="0" smtClean="0">
                <a:latin typeface="Arial" panose="020B0604020202020204" pitchFamily="34" charset="0"/>
                <a:cs typeface="Arial" panose="020B0604020202020204" pitchFamily="34" charset="0"/>
              </a:rPr>
              <a:t>урегулирования </a:t>
            </a:r>
            <a:r>
              <a:rPr lang="ru-RU" altLang="ru-RU" sz="4000" b="1" dirty="0">
                <a:latin typeface="Arial" panose="020B0604020202020204" pitchFamily="34" charset="0"/>
                <a:cs typeface="Arial" panose="020B0604020202020204" pitchFamily="34" charset="0"/>
              </a:rPr>
              <a:t>конфликта интересов</a:t>
            </a:r>
          </a:p>
        </p:txBody>
      </p:sp>
    </p:spTree>
    <p:extLst>
      <p:ext uri="{BB962C8B-B14F-4D97-AF65-F5344CB8AC3E}">
        <p14:creationId xmlns:p14="http://schemas.microsoft.com/office/powerpoint/2010/main" val="15242391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793174"/>
            <a:ext cx="11625943" cy="4785756"/>
          </a:xfrm>
        </p:spPr>
        <p:txBody>
          <a:bodyPr>
            <a:noAutofit/>
          </a:bodyPr>
          <a:lstStyle/>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    </a:t>
            </a:r>
            <a:r>
              <a:rPr lang="ru-RU" dirty="0">
                <a:latin typeface="Arial" panose="020B0604020202020204" pitchFamily="34" charset="0"/>
                <a:cs typeface="Arial" panose="020B0604020202020204" pitchFamily="34" charset="0"/>
                <a:sym typeface="Wingdings" panose="05000000000000000000" pitchFamily="2" charset="2"/>
              </a:rPr>
              <a:t>выполнение </a:t>
            </a:r>
            <a:r>
              <a:rPr lang="ru-RU" dirty="0">
                <a:solidFill>
                  <a:srgbClr val="0000FF"/>
                </a:solidFill>
                <a:latin typeface="Arial" panose="020B0604020202020204" pitchFamily="34" charset="0"/>
                <a:cs typeface="Arial" panose="020B0604020202020204" pitchFamily="34" charset="0"/>
                <a:sym typeface="Wingdings" panose="05000000000000000000" pitchFamily="2" charset="2"/>
              </a:rPr>
              <a:t>отдельных функций </a:t>
            </a:r>
            <a:r>
              <a:rPr lang="ru-RU" dirty="0" smtClean="0">
                <a:solidFill>
                  <a:srgbClr val="0000FF"/>
                </a:solidFill>
                <a:latin typeface="Arial" panose="020B0604020202020204" pitchFamily="34" charset="0"/>
                <a:cs typeface="Arial" panose="020B0604020202020204" pitchFamily="34" charset="0"/>
                <a:sym typeface="Wingdings" panose="05000000000000000000" pitchFamily="2" charset="2"/>
              </a:rPr>
              <a:t>государственного или муниципального управления </a:t>
            </a:r>
            <a:r>
              <a:rPr lang="ru-RU" dirty="0">
                <a:latin typeface="Arial" panose="020B0604020202020204" pitchFamily="34" charset="0"/>
                <a:cs typeface="Arial" panose="020B0604020202020204" pitchFamily="34" charset="0"/>
                <a:sym typeface="Wingdings" panose="05000000000000000000" pitchFamily="2" charset="2"/>
              </a:rPr>
              <a:t>в отношении родственников и/или </a:t>
            </a:r>
            <a:r>
              <a:rPr lang="ru-RU" dirty="0" smtClean="0">
                <a:latin typeface="Arial" panose="020B0604020202020204" pitchFamily="34" charset="0"/>
                <a:cs typeface="Arial" panose="020B0604020202020204" pitchFamily="34" charset="0"/>
                <a:sym typeface="Wingdings" panose="05000000000000000000" pitchFamily="2" charset="2"/>
              </a:rPr>
              <a:t>свойственников;</a:t>
            </a:r>
            <a:endParaRPr lang="ru-RU"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    </a:t>
            </a:r>
            <a:r>
              <a:rPr lang="ru-RU" dirty="0">
                <a:latin typeface="Arial" panose="020B0604020202020204" pitchFamily="34" charset="0"/>
                <a:cs typeface="Arial" panose="020B0604020202020204" pitchFamily="34" charset="0"/>
                <a:sym typeface="Wingdings" panose="05000000000000000000" pitchFamily="2" charset="2"/>
              </a:rPr>
              <a:t>выполнение иной оплачиваемой работы;</a:t>
            </a: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    </a:t>
            </a:r>
            <a:r>
              <a:rPr lang="ru-RU" dirty="0">
                <a:latin typeface="Arial" panose="020B0604020202020204" pitchFamily="34" charset="0"/>
                <a:cs typeface="Arial" panose="020B0604020202020204" pitchFamily="34" charset="0"/>
                <a:sym typeface="Wingdings" panose="05000000000000000000" pitchFamily="2" charset="2"/>
              </a:rPr>
              <a:t>владение ценными бумагами, банковскими вкладами;</a:t>
            </a: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    </a:t>
            </a:r>
            <a:r>
              <a:rPr lang="ru-RU" dirty="0">
                <a:latin typeface="Arial" panose="020B0604020202020204" pitchFamily="34" charset="0"/>
                <a:cs typeface="Arial" panose="020B0604020202020204" pitchFamily="34" charset="0"/>
                <a:sym typeface="Wingdings" panose="05000000000000000000" pitchFamily="2" charset="2"/>
              </a:rPr>
              <a:t>получение подарков и услуг;</a:t>
            </a: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    </a:t>
            </a:r>
            <a:r>
              <a:rPr lang="ru-RU" dirty="0">
                <a:latin typeface="Arial" panose="020B0604020202020204" pitchFamily="34" charset="0"/>
                <a:cs typeface="Arial" panose="020B0604020202020204" pitchFamily="34" charset="0"/>
                <a:sym typeface="Wingdings" panose="05000000000000000000" pitchFamily="2" charset="2"/>
              </a:rPr>
              <a:t>имущественные обязательства и судебные разбирательства;</a:t>
            </a: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    </a:t>
            </a:r>
            <a:r>
              <a:rPr lang="ru-RU" dirty="0">
                <a:latin typeface="Arial" panose="020B0604020202020204" pitchFamily="34" charset="0"/>
                <a:cs typeface="Arial" panose="020B0604020202020204" pitchFamily="34" charset="0"/>
                <a:sym typeface="Wingdings" panose="05000000000000000000" pitchFamily="2" charset="2"/>
              </a:rPr>
              <a:t>взаимодействие с бывшим работодателем и трудоустройство после увольнения </a:t>
            </a:r>
            <a:r>
              <a:rPr lang="ru-RU" dirty="0" smtClean="0">
                <a:latin typeface="Arial" panose="020B0604020202020204" pitchFamily="34" charset="0"/>
                <a:cs typeface="Arial" panose="020B0604020202020204" pitchFamily="34" charset="0"/>
                <a:sym typeface="Wingdings" panose="05000000000000000000" pitchFamily="2" charset="2"/>
              </a:rPr>
              <a:t>со службы</a:t>
            </a:r>
            <a:r>
              <a:rPr lang="ru-RU" dirty="0">
                <a:latin typeface="Arial" panose="020B0604020202020204" pitchFamily="34" charset="0"/>
                <a:cs typeface="Arial" panose="020B0604020202020204" pitchFamily="34" charset="0"/>
                <a:sym typeface="Wingdings" panose="05000000000000000000" pitchFamily="2" charset="2"/>
              </a:rPr>
              <a:t>;</a:t>
            </a: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    </a:t>
            </a:r>
            <a:r>
              <a:rPr lang="ru-RU" dirty="0">
                <a:latin typeface="Arial" panose="020B0604020202020204" pitchFamily="34" charset="0"/>
                <a:cs typeface="Arial" panose="020B0604020202020204" pitchFamily="34" charset="0"/>
                <a:sym typeface="Wingdings" panose="05000000000000000000" pitchFamily="2" charset="2"/>
              </a:rPr>
              <a:t>нарушение установленных для </a:t>
            </a:r>
            <a:r>
              <a:rPr lang="ru-RU" dirty="0" smtClean="0">
                <a:latin typeface="Arial" panose="020B0604020202020204" pitchFamily="34" charset="0"/>
                <a:cs typeface="Arial" panose="020B0604020202020204" pitchFamily="34" charset="0"/>
                <a:sym typeface="Wingdings" panose="05000000000000000000" pitchFamily="2" charset="2"/>
              </a:rPr>
              <a:t>служащих </a:t>
            </a:r>
            <a:r>
              <a:rPr lang="ru-RU" dirty="0">
                <a:latin typeface="Arial" panose="020B0604020202020204" pitchFamily="34" charset="0"/>
                <a:cs typeface="Arial" panose="020B0604020202020204" pitchFamily="34" charset="0"/>
                <a:sym typeface="Wingdings" panose="05000000000000000000" pitchFamily="2" charset="2"/>
              </a:rPr>
              <a:t>запретов</a:t>
            </a:r>
            <a:r>
              <a:rPr lang="ru-RU" dirty="0" smtClean="0">
                <a:latin typeface="Arial" panose="020B0604020202020204" pitchFamily="34" charset="0"/>
                <a:cs typeface="Arial" panose="020B0604020202020204" pitchFamily="34" charset="0"/>
                <a:sym typeface="Wingdings" panose="05000000000000000000" pitchFamily="2" charset="2"/>
              </a:rPr>
              <a:t>.</a:t>
            </a:r>
            <a:endParaRPr lang="ru-RU"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1330943"/>
          </a:xfrm>
        </p:spPr>
        <p:txBody>
          <a:bodyPr>
            <a:normAutofit/>
          </a:bodyPr>
          <a:lstStyle/>
          <a:p>
            <a:pPr algn="ctr"/>
            <a:r>
              <a:rPr lang="ru-RU" altLang="ru-RU" sz="4000" b="1" dirty="0">
                <a:latin typeface="Arial" panose="020B0604020202020204" pitchFamily="34" charset="0"/>
                <a:cs typeface="Arial" panose="020B0604020202020204" pitchFamily="34" charset="0"/>
              </a:rPr>
              <a:t>Ситуации, в которых вероятно возникновение конфликта </a:t>
            </a:r>
            <a:r>
              <a:rPr lang="ru-RU" altLang="ru-RU" sz="4000" b="1" dirty="0" smtClean="0">
                <a:latin typeface="Arial" panose="020B0604020202020204" pitchFamily="34" charset="0"/>
                <a:cs typeface="Arial" panose="020B0604020202020204" pitchFamily="34" charset="0"/>
              </a:rPr>
              <a:t>интересов</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4795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71502"/>
            <a:ext cx="11625943" cy="5149932"/>
          </a:xfrm>
        </p:spPr>
        <p:txBody>
          <a:bodyPr>
            <a:noAutofit/>
          </a:bodyPr>
          <a:lstStyle/>
          <a:p>
            <a:pPr marL="0" indent="0">
              <a:spcBef>
                <a:spcPts val="600"/>
              </a:spcBef>
              <a:buNone/>
              <a:defRPr/>
            </a:pPr>
            <a:r>
              <a:rPr lang="ru-RU" sz="2200" dirty="0" smtClean="0">
                <a:latin typeface="Arial" panose="020B0604020202020204" pitchFamily="34" charset="0"/>
                <a:cs typeface="Arial" panose="020B0604020202020204" pitchFamily="34" charset="0"/>
                <a:sym typeface="Wingdings" panose="05000000000000000000" pitchFamily="2" charset="2"/>
              </a:rPr>
              <a:t>3</a:t>
            </a:r>
            <a:r>
              <a:rPr lang="ru-RU" sz="2200" dirty="0">
                <a:latin typeface="Arial" panose="020B0604020202020204" pitchFamily="34" charset="0"/>
                <a:cs typeface="Arial" panose="020B0604020202020204" pitchFamily="34" charset="0"/>
                <a:sym typeface="Wingdings" panose="05000000000000000000" pitchFamily="2" charset="2"/>
              </a:rPr>
              <a:t>. Издать в </a:t>
            </a:r>
            <a:r>
              <a:rPr lang="ru-RU" sz="2200" dirty="0" smtClean="0">
                <a:latin typeface="Arial" panose="020B0604020202020204" pitchFamily="34" charset="0"/>
                <a:cs typeface="Arial" panose="020B0604020202020204" pitchFamily="34" charset="0"/>
                <a:sym typeface="Wingdings" panose="05000000000000000000" pitchFamily="2" charset="2"/>
              </a:rPr>
              <a:t>органе/организации правовые </a:t>
            </a:r>
            <a:r>
              <a:rPr lang="ru-RU" sz="2200" dirty="0">
                <a:latin typeface="Arial" panose="020B0604020202020204" pitchFamily="34" charset="0"/>
                <a:cs typeface="Arial" panose="020B0604020202020204" pitchFamily="34" charset="0"/>
                <a:sym typeface="Wingdings" panose="05000000000000000000" pitchFamily="2" charset="2"/>
              </a:rPr>
              <a:t>акты, утверждающие:</a:t>
            </a:r>
          </a:p>
          <a:p>
            <a:pPr>
              <a:spcBef>
                <a:spcPts val="600"/>
              </a:spcBef>
              <a:defRPr/>
            </a:pPr>
            <a:r>
              <a:rPr lang="ru-RU" sz="1800" dirty="0" smtClean="0">
                <a:latin typeface="Arial" panose="020B0604020202020204" pitchFamily="34" charset="0"/>
                <a:cs typeface="Arial" panose="020B0604020202020204" pitchFamily="34" charset="0"/>
                <a:sym typeface="Wingdings" panose="05000000000000000000" pitchFamily="2" charset="2"/>
              </a:rPr>
              <a:t>План </a:t>
            </a:r>
            <a:r>
              <a:rPr lang="ru-RU" sz="1800" dirty="0">
                <a:latin typeface="Arial" panose="020B0604020202020204" pitchFamily="34" charset="0"/>
                <a:cs typeface="Arial" panose="020B0604020202020204" pitchFamily="34" charset="0"/>
                <a:sym typeface="Wingdings" panose="05000000000000000000" pitchFamily="2" charset="2"/>
              </a:rPr>
              <a:t>мероприятий по противодействию коррупции;</a:t>
            </a:r>
          </a:p>
          <a:p>
            <a:pPr>
              <a:spcBef>
                <a:spcPts val="600"/>
              </a:spcBef>
              <a:defRPr/>
            </a:pPr>
            <a:r>
              <a:rPr lang="ru-RU" sz="1800" dirty="0">
                <a:latin typeface="Arial" panose="020B0604020202020204" pitchFamily="34" charset="0"/>
                <a:cs typeface="Arial" panose="020B0604020202020204" pitchFamily="34" charset="0"/>
                <a:sym typeface="Wingdings" panose="05000000000000000000" pitchFamily="2" charset="2"/>
              </a:rPr>
              <a:t>Положение об антикоррупционной </a:t>
            </a:r>
            <a:r>
              <a:rPr lang="ru-RU" sz="1800" dirty="0" smtClean="0">
                <a:latin typeface="Arial" panose="020B0604020202020204" pitchFamily="34" charset="0"/>
                <a:cs typeface="Arial" panose="020B0604020202020204" pitchFamily="34" charset="0"/>
                <a:sym typeface="Wingdings" panose="05000000000000000000" pitchFamily="2" charset="2"/>
              </a:rPr>
              <a:t>политике;</a:t>
            </a:r>
          </a:p>
          <a:p>
            <a:pPr>
              <a:spcBef>
                <a:spcPts val="600"/>
              </a:spcBef>
              <a:defRPr/>
            </a:pPr>
            <a:r>
              <a:rPr lang="ru-RU" sz="1800" dirty="0" smtClean="0">
                <a:latin typeface="Arial" panose="020B0604020202020204" pitchFamily="34" charset="0"/>
                <a:cs typeface="Arial" panose="020B0604020202020204" pitchFamily="34" charset="0"/>
                <a:sym typeface="Wingdings" panose="05000000000000000000" pitchFamily="2" charset="2"/>
              </a:rPr>
              <a:t>Положение об оценке </a:t>
            </a:r>
            <a:r>
              <a:rPr lang="ru-RU" sz="1800" dirty="0">
                <a:latin typeface="Arial" panose="020B0604020202020204" pitchFamily="34" charset="0"/>
                <a:cs typeface="Arial" panose="020B0604020202020204" pitchFamily="34" charset="0"/>
                <a:sym typeface="Wingdings" panose="05000000000000000000" pitchFamily="2" charset="2"/>
              </a:rPr>
              <a:t>коррупционных рисков;</a:t>
            </a:r>
          </a:p>
          <a:p>
            <a:pPr>
              <a:spcBef>
                <a:spcPts val="600"/>
              </a:spcBef>
              <a:defRPr/>
            </a:pPr>
            <a:r>
              <a:rPr lang="ru-RU" sz="1800" dirty="0">
                <a:latin typeface="Arial" panose="020B0604020202020204" pitchFamily="34" charset="0"/>
                <a:cs typeface="Arial" panose="020B0604020202020204" pitchFamily="34" charset="0"/>
                <a:sym typeface="Wingdings" panose="05000000000000000000" pitchFamily="2" charset="2"/>
              </a:rPr>
              <a:t>Положение о конфликте </a:t>
            </a:r>
            <a:r>
              <a:rPr lang="ru-RU" sz="1800" dirty="0" smtClean="0">
                <a:latin typeface="Arial" panose="020B0604020202020204" pitchFamily="34" charset="0"/>
                <a:cs typeface="Arial" panose="020B0604020202020204" pitchFamily="34" charset="0"/>
                <a:sym typeface="Wingdings" panose="05000000000000000000" pitchFamily="2" charset="2"/>
              </a:rPr>
              <a:t>интересов и </a:t>
            </a:r>
            <a:r>
              <a:rPr lang="ru-RU" sz="1800" dirty="0">
                <a:latin typeface="Arial" panose="020B0604020202020204" pitchFamily="34" charset="0"/>
                <a:cs typeface="Arial" panose="020B0604020202020204" pitchFamily="34" charset="0"/>
                <a:sym typeface="Wingdings" panose="05000000000000000000" pitchFamily="2" charset="2"/>
              </a:rPr>
              <a:t>о порядке уведомления работодателя о конфликте интересов;</a:t>
            </a:r>
          </a:p>
          <a:p>
            <a:pPr>
              <a:spcBef>
                <a:spcPts val="600"/>
              </a:spcBef>
              <a:defRPr/>
            </a:pPr>
            <a:r>
              <a:rPr lang="ru-RU" sz="1800" dirty="0" smtClean="0">
                <a:latin typeface="Arial" panose="020B0604020202020204" pitchFamily="34" charset="0"/>
                <a:cs typeface="Arial" panose="020B0604020202020204" pitchFamily="34" charset="0"/>
                <a:sym typeface="Wingdings" panose="05000000000000000000" pitchFamily="2" charset="2"/>
              </a:rPr>
              <a:t>Положение </a:t>
            </a:r>
            <a:r>
              <a:rPr lang="ru-RU" sz="1800" dirty="0">
                <a:latin typeface="Arial" panose="020B0604020202020204" pitchFamily="34" charset="0"/>
                <a:cs typeface="Arial" panose="020B0604020202020204" pitchFamily="34" charset="0"/>
                <a:sym typeface="Wingdings" panose="05000000000000000000" pitchFamily="2" charset="2"/>
              </a:rPr>
              <a:t>о порядке уведомления работодателя о фактах обращения в целях склонения к совершению коррупционных правонарушений</a:t>
            </a:r>
            <a:r>
              <a:rPr lang="ru-RU" sz="1800" dirty="0" smtClean="0">
                <a:latin typeface="Arial" panose="020B0604020202020204" pitchFamily="34" charset="0"/>
                <a:cs typeface="Arial" panose="020B0604020202020204" pitchFamily="34" charset="0"/>
                <a:sym typeface="Wingdings" panose="05000000000000000000" pitchFamily="2" charset="2"/>
              </a:rPr>
              <a:t>;</a:t>
            </a:r>
          </a:p>
          <a:p>
            <a:pPr>
              <a:spcBef>
                <a:spcPts val="600"/>
              </a:spcBef>
              <a:defRPr/>
            </a:pPr>
            <a:r>
              <a:rPr lang="ru-RU" sz="1800" dirty="0">
                <a:latin typeface="Arial" panose="020B0604020202020204" pitchFamily="34" charset="0"/>
                <a:cs typeface="Arial" panose="020B0604020202020204" pitchFamily="34" charset="0"/>
                <a:sym typeface="Wingdings" panose="05000000000000000000" pitchFamily="2" charset="2"/>
              </a:rPr>
              <a:t>Положение о порядке уведомления </a:t>
            </a:r>
            <a:r>
              <a:rPr lang="ru-RU" sz="1800" dirty="0" smtClean="0">
                <a:latin typeface="Arial" panose="020B0604020202020204" pitchFamily="34" charset="0"/>
                <a:cs typeface="Arial" panose="020B0604020202020204" pitchFamily="34" charset="0"/>
                <a:sym typeface="Wingdings" panose="05000000000000000000" pitchFamily="2" charset="2"/>
              </a:rPr>
              <a:t>работодателя об иной оплачиваемой работе;</a:t>
            </a:r>
          </a:p>
          <a:p>
            <a:pPr>
              <a:spcBef>
                <a:spcPts val="600"/>
              </a:spcBef>
              <a:defRPr/>
            </a:pPr>
            <a:r>
              <a:rPr lang="ru-RU" sz="1800" dirty="0" smtClean="0">
                <a:latin typeface="Arial" panose="020B0604020202020204" pitchFamily="34" charset="0"/>
                <a:cs typeface="Arial" panose="020B0604020202020204" pitchFamily="34" charset="0"/>
                <a:sym typeface="Wingdings" panose="05000000000000000000" pitchFamily="2" charset="2"/>
              </a:rPr>
              <a:t>Порядок представления сведений о доходах, расходах и пр.</a:t>
            </a:r>
            <a:endParaRPr lang="ru-RU" sz="1800"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1800" dirty="0" smtClean="0">
                <a:latin typeface="Arial" panose="020B0604020202020204" pitchFamily="34" charset="0"/>
                <a:cs typeface="Arial" panose="020B0604020202020204" pitchFamily="34" charset="0"/>
                <a:sym typeface="Wingdings" panose="05000000000000000000" pitchFamily="2" charset="2"/>
              </a:rPr>
              <a:t>Порядок приема </a:t>
            </a:r>
            <a:r>
              <a:rPr lang="ru-RU" sz="1800" dirty="0">
                <a:latin typeface="Arial" panose="020B0604020202020204" pitchFamily="34" charset="0"/>
                <a:cs typeface="Arial" panose="020B0604020202020204" pitchFamily="34" charset="0"/>
                <a:sym typeface="Wingdings" panose="05000000000000000000" pitchFamily="2" charset="2"/>
              </a:rPr>
              <a:t>сообщений граждан и юридических лиц по фактам коррупции;</a:t>
            </a:r>
          </a:p>
          <a:p>
            <a:pPr>
              <a:spcBef>
                <a:spcPts val="600"/>
              </a:spcBef>
              <a:defRPr/>
            </a:pPr>
            <a:r>
              <a:rPr lang="ru-RU" sz="1800" dirty="0" smtClean="0">
                <a:latin typeface="Arial" panose="020B0604020202020204" pitchFamily="34" charset="0"/>
                <a:cs typeface="Arial" panose="020B0604020202020204" pitchFamily="34" charset="0"/>
                <a:sym typeface="Wingdings" panose="05000000000000000000" pitchFamily="2" charset="2"/>
              </a:rPr>
              <a:t>Кодекс </a:t>
            </a:r>
            <a:r>
              <a:rPr lang="ru-RU" sz="1800" dirty="0">
                <a:latin typeface="Arial" panose="020B0604020202020204" pitchFamily="34" charset="0"/>
                <a:cs typeface="Arial" panose="020B0604020202020204" pitchFamily="34" charset="0"/>
                <a:sym typeface="Wingdings" panose="05000000000000000000" pitchFamily="2" charset="2"/>
              </a:rPr>
              <a:t>этики и должностного поведения работников организации;</a:t>
            </a:r>
          </a:p>
          <a:p>
            <a:pPr>
              <a:spcBef>
                <a:spcPts val="600"/>
              </a:spcBef>
              <a:defRPr/>
            </a:pPr>
            <a:r>
              <a:rPr lang="ru-RU" sz="1800" dirty="0" smtClean="0">
                <a:latin typeface="Arial" panose="020B0604020202020204" pitchFamily="34" charset="0"/>
                <a:cs typeface="Arial" panose="020B0604020202020204" pitchFamily="34" charset="0"/>
                <a:sym typeface="Wingdings" panose="05000000000000000000" pitchFamily="2" charset="2"/>
              </a:rPr>
              <a:t>Правила получения подарков; </a:t>
            </a:r>
          </a:p>
          <a:p>
            <a:pPr>
              <a:spcBef>
                <a:spcPts val="600"/>
              </a:spcBef>
              <a:defRPr/>
            </a:pPr>
            <a:r>
              <a:rPr lang="ru-RU" sz="1800" dirty="0" smtClean="0">
                <a:latin typeface="Arial" panose="020B0604020202020204" pitchFamily="34" charset="0"/>
                <a:cs typeface="Arial" panose="020B0604020202020204" pitchFamily="34" charset="0"/>
                <a:sym typeface="Wingdings" panose="05000000000000000000" pitchFamily="2" charset="2"/>
              </a:rPr>
              <a:t>Порядок оказания консультативной помощи сотрудникам;</a:t>
            </a:r>
          </a:p>
          <a:p>
            <a:pPr>
              <a:spcBef>
                <a:spcPts val="600"/>
              </a:spcBef>
              <a:defRPr/>
            </a:pPr>
            <a:r>
              <a:rPr lang="ru-RU" sz="1800" dirty="0" smtClean="0">
                <a:latin typeface="Arial" panose="020B0604020202020204" pitchFamily="34" charset="0"/>
                <a:cs typeface="Arial" panose="020B0604020202020204" pitchFamily="34" charset="0"/>
                <a:sym typeface="Wingdings" panose="05000000000000000000" pitchFamily="2" charset="2"/>
              </a:rPr>
              <a:t>Система </a:t>
            </a:r>
            <a:r>
              <a:rPr lang="ru-RU" sz="1800" dirty="0">
                <a:latin typeface="Arial" panose="020B0604020202020204" pitchFamily="34" charset="0"/>
                <a:cs typeface="Arial" panose="020B0604020202020204" pitchFamily="34" charset="0"/>
                <a:sym typeface="Wingdings" panose="05000000000000000000" pitchFamily="2" charset="2"/>
              </a:rPr>
              <a:t>обучения </a:t>
            </a:r>
            <a:r>
              <a:rPr lang="ru-RU" sz="1800" dirty="0" smtClean="0">
                <a:latin typeface="Arial" panose="020B0604020202020204" pitchFamily="34" charset="0"/>
                <a:cs typeface="Arial" panose="020B0604020202020204" pitchFamily="34" charset="0"/>
                <a:sym typeface="Wingdings" panose="05000000000000000000" pitchFamily="2" charset="2"/>
              </a:rPr>
              <a:t>служащих по </a:t>
            </a:r>
            <a:r>
              <a:rPr lang="ru-RU" sz="1800" dirty="0">
                <a:latin typeface="Arial" panose="020B0604020202020204" pitchFamily="34" charset="0"/>
                <a:cs typeface="Arial" panose="020B0604020202020204" pitchFamily="34" charset="0"/>
                <a:sym typeface="Wingdings" panose="05000000000000000000" pitchFamily="2" charset="2"/>
              </a:rPr>
              <a:t>вопросам противодействия коррупции.</a:t>
            </a:r>
          </a:p>
          <a:p>
            <a:pPr marL="0" indent="0">
              <a:spcBef>
                <a:spcPts val="600"/>
              </a:spcBef>
              <a:buNone/>
              <a:defRPr/>
            </a:pPr>
            <a:r>
              <a:rPr lang="ru-RU" sz="2000" dirty="0" smtClean="0">
                <a:latin typeface="Arial" panose="020B0604020202020204" pitchFamily="34" charset="0"/>
                <a:cs typeface="Arial" panose="020B0604020202020204" pitchFamily="34" charset="0"/>
                <a:sym typeface="Wingdings" panose="05000000000000000000" pitchFamily="2" charset="2"/>
              </a:rPr>
              <a:t>Все служащие знакомятся </a:t>
            </a:r>
            <a:r>
              <a:rPr lang="ru-RU" sz="2000" dirty="0">
                <a:latin typeface="Arial" panose="020B0604020202020204" pitchFamily="34" charset="0"/>
                <a:cs typeface="Arial" panose="020B0604020202020204" pitchFamily="34" charset="0"/>
                <a:sym typeface="Wingdings" panose="05000000000000000000" pitchFamily="2" charset="2"/>
              </a:rPr>
              <a:t>с локальными правовыми актами </a:t>
            </a:r>
            <a:r>
              <a:rPr lang="ru-RU" sz="2000" dirty="0" smtClean="0">
                <a:latin typeface="Arial" panose="020B0604020202020204" pitchFamily="34" charset="0"/>
                <a:cs typeface="Arial" panose="020B0604020202020204" pitchFamily="34" charset="0"/>
                <a:sym typeface="Wingdings" panose="05000000000000000000" pitchFamily="2" charset="2"/>
              </a:rPr>
              <a:t>в </a:t>
            </a:r>
            <a:r>
              <a:rPr lang="ru-RU" sz="2000" dirty="0">
                <a:latin typeface="Arial" panose="020B0604020202020204" pitchFamily="34" charset="0"/>
                <a:cs typeface="Arial" panose="020B0604020202020204" pitchFamily="34" charset="0"/>
                <a:sym typeface="Wingdings" panose="05000000000000000000" pitchFamily="2" charset="2"/>
              </a:rPr>
              <a:t>сфере противодействия коррупции под роспись.</a:t>
            </a:r>
          </a:p>
        </p:txBody>
      </p:sp>
      <p:sp>
        <p:nvSpPr>
          <p:cNvPr id="5" name="Заголовок 1"/>
          <p:cNvSpPr>
            <a:spLocks noGrp="1"/>
          </p:cNvSpPr>
          <p:nvPr>
            <p:ph type="title"/>
          </p:nvPr>
        </p:nvSpPr>
        <p:spPr>
          <a:xfrm>
            <a:off x="522514" y="260351"/>
            <a:ext cx="11329060" cy="901699"/>
          </a:xfrm>
        </p:spPr>
        <p:txBody>
          <a:bodyPr>
            <a:noAutofit/>
          </a:bodyPr>
          <a:lstStyle/>
          <a:p>
            <a:pPr algn="ctr"/>
            <a:r>
              <a:rPr lang="ru-RU" altLang="ru-RU" sz="3600" b="1" dirty="0">
                <a:latin typeface="Arial" panose="020B0604020202020204" pitchFamily="34" charset="0"/>
                <a:cs typeface="Arial" panose="020B0604020202020204" pitchFamily="34" charset="0"/>
              </a:rPr>
              <a:t>Общий алгоритм действий </a:t>
            </a:r>
            <a:br>
              <a:rPr lang="ru-RU" altLang="ru-RU" sz="3600" b="1" dirty="0">
                <a:latin typeface="Arial" panose="020B0604020202020204" pitchFamily="34" charset="0"/>
                <a:cs typeface="Arial" panose="020B0604020202020204" pitchFamily="34" charset="0"/>
              </a:rPr>
            </a:br>
            <a:r>
              <a:rPr lang="ru-RU" altLang="ru-RU" sz="3600" b="1" dirty="0">
                <a:latin typeface="Arial" panose="020B0604020202020204" pitchFamily="34" charset="0"/>
                <a:cs typeface="Arial" panose="020B0604020202020204" pitchFamily="34" charset="0"/>
              </a:rPr>
              <a:t>по организации антикоррупционной работы</a:t>
            </a:r>
          </a:p>
        </p:txBody>
      </p:sp>
      <p:sp>
        <p:nvSpPr>
          <p:cNvPr id="2" name="TextBox 1"/>
          <p:cNvSpPr txBox="1"/>
          <p:nvPr/>
        </p:nvSpPr>
        <p:spPr>
          <a:xfrm>
            <a:off x="10010899" y="1571502"/>
            <a:ext cx="1840675" cy="646331"/>
          </a:xfrm>
          <a:prstGeom prst="rect">
            <a:avLst/>
          </a:prstGeom>
          <a:noFill/>
          <a:ln>
            <a:solidFill>
              <a:srgbClr val="C00000"/>
            </a:solidFill>
          </a:ln>
        </p:spPr>
        <p:txBody>
          <a:bodyPr wrap="square" rtlCol="0">
            <a:spAutoFit/>
          </a:bodyPr>
          <a:lstStyle/>
          <a:p>
            <a:r>
              <a:rPr lang="ru-RU" b="1" dirty="0" smtClean="0">
                <a:solidFill>
                  <a:srgbClr val="C00000"/>
                </a:solidFill>
              </a:rPr>
              <a:t>Примеры в </a:t>
            </a:r>
            <a:r>
              <a:rPr lang="ru-RU" b="1" dirty="0" err="1" smtClean="0">
                <a:solidFill>
                  <a:srgbClr val="C00000"/>
                </a:solidFill>
              </a:rPr>
              <a:t>раздатке</a:t>
            </a:r>
            <a:endParaRPr lang="ru-RU" b="1" dirty="0">
              <a:solidFill>
                <a:srgbClr val="C00000"/>
              </a:solidFill>
            </a:endParaRPr>
          </a:p>
        </p:txBody>
      </p:sp>
    </p:spTree>
    <p:extLst>
      <p:ext uri="{BB962C8B-B14F-4D97-AF65-F5344CB8AC3E}">
        <p14:creationId xmlns:p14="http://schemas.microsoft.com/office/powerpoint/2010/main" val="7971935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Autofit/>
          </a:bodyPr>
          <a:lstStyle/>
          <a:p>
            <a:pPr>
              <a:spcBef>
                <a:spcPts val="600"/>
              </a:spcBef>
              <a:defRPr/>
            </a:pPr>
            <a:r>
              <a:rPr lang="ru-RU" sz="2400" dirty="0" smtClean="0">
                <a:latin typeface="Arial" panose="020B0604020202020204" pitchFamily="34" charset="0"/>
                <a:cs typeface="Arial" panose="020B0604020202020204" pitchFamily="34" charset="0"/>
                <a:sym typeface="Wingdings" panose="05000000000000000000" pitchFamily="2" charset="2"/>
              </a:rPr>
              <a:t>осуществление закупок товаров</a:t>
            </a:r>
            <a:r>
              <a:rPr lang="ru-RU" sz="2400" dirty="0">
                <a:latin typeface="Arial" panose="020B0604020202020204" pitchFamily="34" charset="0"/>
                <a:cs typeface="Arial" panose="020B0604020202020204" pitchFamily="34" charset="0"/>
                <a:sym typeface="Wingdings" panose="05000000000000000000" pitchFamily="2" charset="2"/>
              </a:rPr>
              <a:t>, </a:t>
            </a:r>
            <a:r>
              <a:rPr lang="ru-RU" sz="2400" dirty="0" smtClean="0">
                <a:latin typeface="Arial" panose="020B0604020202020204" pitchFamily="34" charset="0"/>
                <a:cs typeface="Arial" panose="020B0604020202020204" pitchFamily="34" charset="0"/>
                <a:sym typeface="Wingdings" panose="05000000000000000000" pitchFamily="2" charset="2"/>
              </a:rPr>
              <a:t>выполнения </a:t>
            </a:r>
            <a:r>
              <a:rPr lang="ru-RU" sz="2400" dirty="0">
                <a:latin typeface="Arial" panose="020B0604020202020204" pitchFamily="34" charset="0"/>
                <a:cs typeface="Arial" panose="020B0604020202020204" pitchFamily="34" charset="0"/>
                <a:sym typeface="Wingdings" panose="05000000000000000000" pitchFamily="2" charset="2"/>
              </a:rPr>
              <a:t>работ и </a:t>
            </a:r>
            <a:r>
              <a:rPr lang="ru-RU" sz="2400" dirty="0" smtClean="0">
                <a:latin typeface="Arial" panose="020B0604020202020204" pitchFamily="34" charset="0"/>
                <a:cs typeface="Arial" panose="020B0604020202020204" pitchFamily="34" charset="0"/>
                <a:sym typeface="Wingdings" panose="05000000000000000000" pitchFamily="2" charset="2"/>
              </a:rPr>
              <a:t>оказания услуг, </a:t>
            </a:r>
            <a:r>
              <a:rPr lang="ru-RU" sz="2400" dirty="0">
                <a:latin typeface="Arial" panose="020B0604020202020204" pitchFamily="34" charset="0"/>
                <a:cs typeface="Arial" panose="020B0604020202020204" pitchFamily="34" charset="0"/>
                <a:sym typeface="Wingdings" panose="05000000000000000000" pitchFamily="2" charset="2"/>
              </a:rPr>
              <a:t>в том числе участие в работе комиссии по </a:t>
            </a:r>
            <a:r>
              <a:rPr lang="ru-RU" sz="2400" dirty="0" smtClean="0">
                <a:latin typeface="Arial" panose="020B0604020202020204" pitchFamily="34" charset="0"/>
                <a:cs typeface="Arial" panose="020B0604020202020204" pitchFamily="34" charset="0"/>
                <a:sym typeface="Wingdings" panose="05000000000000000000" pitchFamily="2" charset="2"/>
              </a:rPr>
              <a:t>закупкам;</a:t>
            </a:r>
            <a:endParaRPr lang="ru-RU" sz="2400"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2400" dirty="0" smtClean="0">
                <a:latin typeface="Arial" panose="020B0604020202020204" pitchFamily="34" charset="0"/>
                <a:cs typeface="Arial" panose="020B0604020202020204" pitchFamily="34" charset="0"/>
                <a:sym typeface="Wingdings" panose="05000000000000000000" pitchFamily="2" charset="2"/>
              </a:rPr>
              <a:t>подготовка </a:t>
            </a:r>
            <a:r>
              <a:rPr lang="ru-RU" sz="2400" dirty="0">
                <a:latin typeface="Arial" panose="020B0604020202020204" pitchFamily="34" charset="0"/>
                <a:cs typeface="Arial" panose="020B0604020202020204" pitchFamily="34" charset="0"/>
                <a:sym typeface="Wingdings" panose="05000000000000000000" pitchFamily="2" charset="2"/>
              </a:rPr>
              <a:t>и принятие решений о распределении бюджетных ассигнований, субсидий, других ограниченных ресурсов;</a:t>
            </a:r>
          </a:p>
          <a:p>
            <a:pPr>
              <a:spcBef>
                <a:spcPts val="600"/>
              </a:spcBef>
              <a:defRPr/>
            </a:pPr>
            <a:r>
              <a:rPr lang="ru-RU" sz="2400" dirty="0" smtClean="0">
                <a:latin typeface="Arial" panose="020B0604020202020204" pitchFamily="34" charset="0"/>
                <a:cs typeface="Arial" panose="020B0604020202020204" pitchFamily="34" charset="0"/>
                <a:sym typeface="Wingdings" panose="05000000000000000000" pitchFamily="2" charset="2"/>
              </a:rPr>
              <a:t>предоставление </a:t>
            </a:r>
            <a:r>
              <a:rPr lang="ru-RU" sz="2400" dirty="0">
                <a:latin typeface="Arial" panose="020B0604020202020204" pitchFamily="34" charset="0"/>
                <a:cs typeface="Arial" panose="020B0604020202020204" pitchFamily="34" charset="0"/>
                <a:sym typeface="Wingdings" panose="05000000000000000000" pitchFamily="2" charset="2"/>
              </a:rPr>
              <a:t>права на заключение договоров аренды помещений в зданиях, находящихся в </a:t>
            </a:r>
            <a:r>
              <a:rPr lang="ru-RU" sz="2400" dirty="0" smtClean="0">
                <a:latin typeface="Arial" panose="020B0604020202020204" pitchFamily="34" charset="0"/>
                <a:cs typeface="Arial" panose="020B0604020202020204" pitchFamily="34" charset="0"/>
                <a:sym typeface="Wingdings" panose="05000000000000000000" pitchFamily="2" charset="2"/>
              </a:rPr>
              <a:t>государственной или муниципальной собственности;</a:t>
            </a:r>
          </a:p>
          <a:p>
            <a:pPr>
              <a:spcBef>
                <a:spcPts val="600"/>
              </a:spcBef>
              <a:defRPr/>
            </a:pPr>
            <a:r>
              <a:rPr lang="ru-RU" sz="2400" dirty="0">
                <a:latin typeface="Arial" panose="020B0604020202020204" pitchFamily="34" charset="0"/>
                <a:cs typeface="Arial" panose="020B0604020202020204" pitchFamily="34" charset="0"/>
                <a:sym typeface="Wingdings" panose="05000000000000000000" pitchFamily="2" charset="2"/>
              </a:rPr>
              <a:t>осуществление </a:t>
            </a:r>
            <a:r>
              <a:rPr lang="ru-RU" sz="2400" dirty="0" smtClean="0">
                <a:latin typeface="Arial" panose="020B0604020202020204" pitchFamily="34" charset="0"/>
                <a:cs typeface="Arial" panose="020B0604020202020204" pitchFamily="34" charset="0"/>
                <a:sym typeface="Wingdings" panose="05000000000000000000" pitchFamily="2" charset="2"/>
              </a:rPr>
              <a:t>государственного </a:t>
            </a:r>
            <a:r>
              <a:rPr lang="ru-RU" sz="2400" dirty="0">
                <a:latin typeface="Arial" panose="020B0604020202020204" pitchFamily="34" charset="0"/>
                <a:cs typeface="Arial" panose="020B0604020202020204" pitchFamily="34" charset="0"/>
                <a:sym typeface="Wingdings" panose="05000000000000000000" pitchFamily="2" charset="2"/>
              </a:rPr>
              <a:t>или муниципального </a:t>
            </a:r>
            <a:r>
              <a:rPr lang="ru-RU" sz="2400" dirty="0" smtClean="0">
                <a:latin typeface="Arial" panose="020B0604020202020204" pitchFamily="34" charset="0"/>
                <a:cs typeface="Arial" panose="020B0604020202020204" pitchFamily="34" charset="0"/>
                <a:sym typeface="Wingdings" panose="05000000000000000000" pitchFamily="2" charset="2"/>
              </a:rPr>
              <a:t>контроля;</a:t>
            </a:r>
            <a:endParaRPr lang="ru-RU" sz="2400"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2400" dirty="0" smtClean="0">
                <a:latin typeface="Arial" panose="020B0604020202020204" pitchFamily="34" charset="0"/>
                <a:cs typeface="Arial" panose="020B0604020202020204" pitchFamily="34" charset="0"/>
                <a:sym typeface="Wingdings" panose="05000000000000000000" pitchFamily="2" charset="2"/>
              </a:rPr>
              <a:t>проведение </a:t>
            </a:r>
            <a:r>
              <a:rPr lang="ru-RU" sz="2400" dirty="0">
                <a:latin typeface="Arial" panose="020B0604020202020204" pitchFamily="34" charset="0"/>
                <a:cs typeface="Arial" panose="020B0604020202020204" pitchFamily="34" charset="0"/>
                <a:sym typeface="Wingdings" panose="05000000000000000000" pitchFamily="2" charset="2"/>
              </a:rPr>
              <a:t>расследований причин возникновения чрезвычайных ситуаций, аварий, несчастных случаев на производстве, причинения имущественного </a:t>
            </a:r>
            <a:r>
              <a:rPr lang="ru-RU" sz="2400" dirty="0" smtClean="0">
                <a:latin typeface="Arial" panose="020B0604020202020204" pitchFamily="34" charset="0"/>
                <a:cs typeface="Arial" panose="020B0604020202020204" pitchFamily="34" charset="0"/>
                <a:sym typeface="Wingdings" panose="05000000000000000000" pitchFamily="2" charset="2"/>
              </a:rPr>
              <a:t>вреда в </a:t>
            </a:r>
            <a:r>
              <a:rPr lang="ru-RU" sz="2400" dirty="0" err="1" smtClean="0">
                <a:latin typeface="Arial" panose="020B0604020202020204" pitchFamily="34" charset="0"/>
                <a:cs typeface="Arial" panose="020B0604020202020204" pitchFamily="34" charset="0"/>
                <a:sym typeface="Wingdings" panose="05000000000000000000" pitchFamily="2" charset="2"/>
              </a:rPr>
              <a:t>т.ч</a:t>
            </a:r>
            <a:r>
              <a:rPr lang="ru-RU" sz="2400" dirty="0" smtClean="0">
                <a:latin typeface="Arial" panose="020B0604020202020204" pitchFamily="34" charset="0"/>
                <a:cs typeface="Arial" panose="020B0604020202020204" pitchFamily="34" charset="0"/>
                <a:sym typeface="Wingdings" panose="05000000000000000000" pitchFamily="2" charset="2"/>
              </a:rPr>
              <a:t>. государственному </a:t>
            </a:r>
            <a:r>
              <a:rPr lang="ru-RU" sz="2400" dirty="0">
                <a:latin typeface="Arial" panose="020B0604020202020204" pitchFamily="34" charset="0"/>
                <a:cs typeface="Arial" panose="020B0604020202020204" pitchFamily="34" charset="0"/>
                <a:sym typeface="Wingdings" panose="05000000000000000000" pitchFamily="2" charset="2"/>
              </a:rPr>
              <a:t>или муниципальному </a:t>
            </a:r>
            <a:r>
              <a:rPr lang="ru-RU" sz="2400" dirty="0" smtClean="0">
                <a:latin typeface="Arial" panose="020B0604020202020204" pitchFamily="34" charset="0"/>
                <a:cs typeface="Arial" panose="020B0604020202020204" pitchFamily="34" charset="0"/>
                <a:sym typeface="Wingdings" panose="05000000000000000000" pitchFamily="2" charset="2"/>
              </a:rPr>
              <a:t>имуществу;</a:t>
            </a:r>
            <a:endParaRPr lang="ru-RU" sz="2400"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2400" dirty="0" smtClean="0">
                <a:latin typeface="Arial" panose="020B0604020202020204" pitchFamily="34" charset="0"/>
                <a:cs typeface="Arial" panose="020B0604020202020204" pitchFamily="34" charset="0"/>
                <a:sym typeface="Wingdings" panose="05000000000000000000" pitchFamily="2" charset="2"/>
              </a:rPr>
              <a:t>представление </a:t>
            </a:r>
            <a:r>
              <a:rPr lang="ru-RU" sz="2400" dirty="0">
                <a:latin typeface="Arial" panose="020B0604020202020204" pitchFamily="34" charset="0"/>
                <a:cs typeface="Arial" panose="020B0604020202020204" pitchFamily="34" charset="0"/>
                <a:sym typeface="Wingdings" panose="05000000000000000000" pitchFamily="2" charset="2"/>
              </a:rPr>
              <a:t>в судебных органах прав и законных интересов </a:t>
            </a:r>
            <a:r>
              <a:rPr lang="ru-RU" sz="2400" dirty="0" err="1" smtClean="0">
                <a:latin typeface="Arial" panose="020B0604020202020204" pitchFamily="34" charset="0"/>
                <a:cs typeface="Arial" panose="020B0604020202020204" pitchFamily="34" charset="0"/>
                <a:sym typeface="Wingdings" panose="05000000000000000000" pitchFamily="2" charset="2"/>
              </a:rPr>
              <a:t>гос.органа</a:t>
            </a:r>
            <a:r>
              <a:rPr lang="ru-RU" sz="2400" dirty="0" smtClean="0">
                <a:latin typeface="Arial" panose="020B0604020202020204" pitchFamily="34" charset="0"/>
                <a:cs typeface="Arial" panose="020B0604020202020204" pitchFamily="34" charset="0"/>
                <a:sym typeface="Wingdings" panose="05000000000000000000" pitchFamily="2" charset="2"/>
              </a:rPr>
              <a:t>, муниципалитета или его органов/организаций и т.д.</a:t>
            </a:r>
            <a:endParaRPr lang="ru-RU" sz="2400"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fontScale="90000"/>
          </a:bodyPr>
          <a:lstStyle/>
          <a:p>
            <a:pPr algn="ctr"/>
            <a:r>
              <a:rPr lang="ru-RU" altLang="ru-RU" sz="4000" b="1" dirty="0" smtClean="0">
                <a:latin typeface="Arial" panose="020B0604020202020204" pitchFamily="34" charset="0"/>
                <a:cs typeface="Arial" panose="020B0604020202020204" pitchFamily="34" charset="0"/>
              </a:rPr>
              <a:t>Отдельные функции государственного или муниципального управления</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63809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fontScale="92500" lnSpcReduction="10000"/>
          </a:bodyPr>
          <a:lstStyle/>
          <a:p>
            <a:pPr>
              <a:spcBef>
                <a:spcPts val="600"/>
              </a:spcBef>
              <a:defRPr/>
            </a:pPr>
            <a:r>
              <a:rPr lang="ru-RU" sz="3600" dirty="0">
                <a:latin typeface="Arial" panose="020B0604020202020204" pitchFamily="34" charset="0"/>
                <a:cs typeface="Arial" panose="020B0604020202020204" pitchFamily="34" charset="0"/>
                <a:sym typeface="Wingdings" panose="05000000000000000000" pitchFamily="2" charset="2"/>
              </a:rPr>
              <a:t>информирование его самим </a:t>
            </a:r>
            <a:r>
              <a:rPr lang="ru-RU" sz="3600" dirty="0" smtClean="0">
                <a:latin typeface="Arial" panose="020B0604020202020204" pitchFamily="34" charset="0"/>
                <a:cs typeface="Arial" panose="020B0604020202020204" pitchFamily="34" charset="0"/>
                <a:sym typeface="Wingdings" panose="05000000000000000000" pitchFamily="2" charset="2"/>
              </a:rPr>
              <a:t>служащим, </a:t>
            </a:r>
            <a:r>
              <a:rPr lang="ru-RU" sz="3600" dirty="0">
                <a:latin typeface="Arial" panose="020B0604020202020204" pitchFamily="34" charset="0"/>
                <a:cs typeface="Arial" panose="020B0604020202020204" pitchFamily="34" charset="0"/>
                <a:sym typeface="Wingdings" panose="05000000000000000000" pitchFamily="2" charset="2"/>
              </a:rPr>
              <a:t>у которого конфликт интересов возник, либо непосредственным начальником такого </a:t>
            </a:r>
            <a:r>
              <a:rPr lang="ru-RU" sz="3600" dirty="0" smtClean="0">
                <a:latin typeface="Arial" panose="020B0604020202020204" pitchFamily="34" charset="0"/>
                <a:cs typeface="Arial" panose="020B0604020202020204" pitchFamily="34" charset="0"/>
                <a:sym typeface="Wingdings" panose="05000000000000000000" pitchFamily="2" charset="2"/>
              </a:rPr>
              <a:t>служащего</a:t>
            </a:r>
            <a:endParaRPr lang="ru-RU" sz="3600"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декларации </a:t>
            </a:r>
            <a:r>
              <a:rPr lang="ru-RU" sz="3600" dirty="0">
                <a:latin typeface="Arial" panose="020B0604020202020204" pitchFamily="34" charset="0"/>
                <a:cs typeface="Arial" panose="020B0604020202020204" pitchFamily="34" charset="0"/>
                <a:sym typeface="Wingdings" panose="05000000000000000000" pitchFamily="2" charset="2"/>
              </a:rPr>
              <a:t>о доходах, подаваемые </a:t>
            </a:r>
            <a:r>
              <a:rPr lang="ru-RU" sz="3600" dirty="0" smtClean="0">
                <a:latin typeface="Arial" panose="020B0604020202020204" pitchFamily="34" charset="0"/>
                <a:cs typeface="Arial" panose="020B0604020202020204" pitchFamily="34" charset="0"/>
                <a:sym typeface="Wingdings" panose="05000000000000000000" pitchFamily="2" charset="2"/>
              </a:rPr>
              <a:t>служащим</a:t>
            </a:r>
          </a:p>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иные </a:t>
            </a:r>
            <a:r>
              <a:rPr lang="ru-RU" sz="3600" dirty="0">
                <a:latin typeface="Arial" panose="020B0604020202020204" pitchFamily="34" charset="0"/>
                <a:cs typeface="Arial" panose="020B0604020202020204" pitchFamily="34" charset="0"/>
                <a:sym typeface="Wingdings" panose="05000000000000000000" pitchFamily="2" charset="2"/>
              </a:rPr>
              <a:t>предоставляемые служащим </a:t>
            </a:r>
            <a:r>
              <a:rPr lang="ru-RU" sz="3600" dirty="0" smtClean="0">
                <a:latin typeface="Arial" panose="020B0604020202020204" pitchFamily="34" charset="0"/>
                <a:cs typeface="Arial" panose="020B0604020202020204" pitchFamily="34" charset="0"/>
                <a:sym typeface="Wingdings" panose="05000000000000000000" pitchFamily="2" charset="2"/>
              </a:rPr>
              <a:t>сведения</a:t>
            </a:r>
            <a:endParaRPr lang="ru-RU" sz="3600"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заявления</a:t>
            </a:r>
            <a:r>
              <a:rPr lang="ru-RU" sz="3600" dirty="0">
                <a:latin typeface="Arial" panose="020B0604020202020204" pitchFamily="34" charset="0"/>
                <a:cs typeface="Arial" panose="020B0604020202020204" pitchFamily="34" charset="0"/>
                <a:sym typeface="Wingdings" panose="05000000000000000000" pitchFamily="2" charset="2"/>
              </a:rPr>
              <a:t>, в том числе и анонимные, граждан и организаций, в том числе считающих себя пострадавшими от неправомерных действий </a:t>
            </a:r>
            <a:r>
              <a:rPr lang="ru-RU" sz="3600" dirty="0" smtClean="0">
                <a:latin typeface="Arial" panose="020B0604020202020204" pitchFamily="34" charset="0"/>
                <a:cs typeface="Arial" panose="020B0604020202020204" pitchFamily="34" charset="0"/>
                <a:sym typeface="Wingdings" panose="05000000000000000000" pitchFamily="2" charset="2"/>
              </a:rPr>
              <a:t>служащего, </a:t>
            </a:r>
            <a:r>
              <a:rPr lang="ru-RU" sz="3600" dirty="0">
                <a:latin typeface="Arial" panose="020B0604020202020204" pitchFamily="34" charset="0"/>
                <a:cs typeface="Arial" panose="020B0604020202020204" pitchFamily="34" charset="0"/>
                <a:sym typeface="Wingdings" panose="05000000000000000000" pitchFamily="2" charset="2"/>
              </a:rPr>
              <a:t>связанных с конфликтом интересов</a:t>
            </a:r>
          </a:p>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материалы </a:t>
            </a:r>
            <a:r>
              <a:rPr lang="ru-RU" sz="3600" dirty="0">
                <a:latin typeface="Arial" panose="020B0604020202020204" pitchFamily="34" charset="0"/>
                <a:cs typeface="Arial" panose="020B0604020202020204" pitchFamily="34" charset="0"/>
                <a:sym typeface="Wingdings" panose="05000000000000000000" pitchFamily="2" charset="2"/>
              </a:rPr>
              <a:t>публикаций в СМИ</a:t>
            </a:r>
          </a:p>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результаты </a:t>
            </a:r>
            <a:r>
              <a:rPr lang="ru-RU" sz="3600" dirty="0">
                <a:latin typeface="Arial" panose="020B0604020202020204" pitchFamily="34" charset="0"/>
                <a:cs typeface="Arial" panose="020B0604020202020204" pitchFamily="34" charset="0"/>
                <a:sym typeface="Wingdings" panose="05000000000000000000" pitchFamily="2" charset="2"/>
              </a:rPr>
              <a:t>служебных проверок и т.п.</a:t>
            </a:r>
          </a:p>
        </p:txBody>
      </p:sp>
      <p:sp>
        <p:nvSpPr>
          <p:cNvPr id="5" name="Заголовок 1"/>
          <p:cNvSpPr>
            <a:spLocks noGrp="1"/>
          </p:cNvSpPr>
          <p:nvPr>
            <p:ph type="title"/>
          </p:nvPr>
        </p:nvSpPr>
        <p:spPr>
          <a:xfrm>
            <a:off x="522514" y="260351"/>
            <a:ext cx="11329060" cy="901699"/>
          </a:xfrm>
        </p:spPr>
        <p:txBody>
          <a:bodyPr>
            <a:normAutofit fontScale="90000"/>
          </a:bodyPr>
          <a:lstStyle/>
          <a:p>
            <a:pPr algn="ctr"/>
            <a:r>
              <a:rPr lang="ru-RU" altLang="ru-RU" sz="4000" b="1" dirty="0" smtClean="0">
                <a:latin typeface="Arial" panose="020B0604020202020204" pitchFamily="34" charset="0"/>
                <a:cs typeface="Arial" panose="020B0604020202020204" pitchFamily="34" charset="0"/>
              </a:rPr>
              <a:t>Источники информации о конфликте интересов</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61051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314994"/>
            <a:ext cx="11625943" cy="5263936"/>
          </a:xfrm>
        </p:spPr>
        <p:txBody>
          <a:bodyPr>
            <a:noAutofit/>
          </a:bodyPr>
          <a:lstStyle/>
          <a:p>
            <a:pPr>
              <a:spcBef>
                <a:spcPts val="600"/>
              </a:spcBef>
              <a:defRPr/>
            </a:pPr>
            <a:r>
              <a:rPr lang="ru-RU" sz="2000" dirty="0" smtClean="0">
                <a:latin typeface="Arial" panose="020B0604020202020204" pitchFamily="34" charset="0"/>
                <a:cs typeface="Arial" panose="020B0604020202020204" pitchFamily="34" charset="0"/>
                <a:sym typeface="Wingdings" panose="05000000000000000000" pitchFamily="2" charset="2"/>
              </a:rPr>
              <a:t>Администрация г. Находки подаёт </a:t>
            </a:r>
            <a:r>
              <a:rPr lang="ru-RU" sz="2000" dirty="0">
                <a:latin typeface="Arial" panose="020B0604020202020204" pitchFamily="34" charset="0"/>
                <a:cs typeface="Arial" panose="020B0604020202020204" pitchFamily="34" charset="0"/>
                <a:sym typeface="Wingdings" panose="05000000000000000000" pitchFamily="2" charset="2"/>
              </a:rPr>
              <a:t>иск на ООО «</a:t>
            </a:r>
            <a:r>
              <a:rPr lang="ru-RU" sz="2000" dirty="0" err="1">
                <a:latin typeface="Arial" panose="020B0604020202020204" pitchFamily="34" charset="0"/>
                <a:cs typeface="Arial" panose="020B0604020202020204" pitchFamily="34" charset="0"/>
                <a:sym typeface="Wingdings" panose="05000000000000000000" pitchFamily="2" charset="2"/>
              </a:rPr>
              <a:t>Аттис</a:t>
            </a:r>
            <a:r>
              <a:rPr lang="ru-RU" sz="2000" dirty="0">
                <a:latin typeface="Arial" panose="020B0604020202020204" pitchFamily="34" charset="0"/>
                <a:cs typeface="Arial" panose="020B0604020202020204" pitchFamily="34" charset="0"/>
                <a:sym typeface="Wingdings" panose="05000000000000000000" pitchFamily="2" charset="2"/>
              </a:rPr>
              <a:t> </a:t>
            </a:r>
            <a:r>
              <a:rPr lang="ru-RU" sz="2000" dirty="0" err="1">
                <a:latin typeface="Arial" panose="020B0604020202020204" pitchFamily="34" charset="0"/>
                <a:cs typeface="Arial" panose="020B0604020202020204" pitchFamily="34" charset="0"/>
                <a:sym typeface="Wingdings" panose="05000000000000000000" pitchFamily="2" charset="2"/>
              </a:rPr>
              <a:t>Энтерпрайс</a:t>
            </a:r>
            <a:r>
              <a:rPr lang="ru-RU" sz="2000" dirty="0">
                <a:latin typeface="Arial" panose="020B0604020202020204" pitchFamily="34" charset="0"/>
                <a:cs typeface="Arial" panose="020B0604020202020204" pitchFamily="34" charset="0"/>
                <a:sym typeface="Wingdings" panose="05000000000000000000" pitchFamily="2" charset="2"/>
              </a:rPr>
              <a:t>» </a:t>
            </a:r>
            <a:r>
              <a:rPr lang="ru-RU" sz="2000" dirty="0" smtClean="0">
                <a:latin typeface="Arial" panose="020B0604020202020204" pitchFamily="34" charset="0"/>
                <a:cs typeface="Arial" panose="020B0604020202020204" pitchFamily="34" charset="0"/>
                <a:sym typeface="Wingdings" panose="05000000000000000000" pitchFamily="2" charset="2"/>
              </a:rPr>
              <a:t>и ООО </a:t>
            </a:r>
            <a:r>
              <a:rPr lang="ru-RU" sz="2000" dirty="0">
                <a:latin typeface="Arial" panose="020B0604020202020204" pitchFamily="34" charset="0"/>
                <a:cs typeface="Arial" panose="020B0604020202020204" pitchFamily="34" charset="0"/>
                <a:sym typeface="Wingdings" panose="05000000000000000000" pitchFamily="2" charset="2"/>
              </a:rPr>
              <a:t>«Портовые услуги» </a:t>
            </a:r>
            <a:r>
              <a:rPr lang="ru-RU" sz="2000" dirty="0" smtClean="0">
                <a:latin typeface="Arial" panose="020B0604020202020204" pitchFamily="34" charset="0"/>
                <a:cs typeface="Arial" panose="020B0604020202020204" pitchFamily="34" charset="0"/>
                <a:sym typeface="Wingdings" panose="05000000000000000000" pitchFamily="2" charset="2"/>
              </a:rPr>
              <a:t>в суд о признании ЖД пути самовольной постройкой.</a:t>
            </a:r>
          </a:p>
          <a:p>
            <a:pPr>
              <a:spcBef>
                <a:spcPts val="600"/>
              </a:spcBef>
              <a:defRPr/>
            </a:pPr>
            <a:r>
              <a:rPr lang="ru-RU" sz="2000" dirty="0" smtClean="0">
                <a:latin typeface="Arial" panose="020B0604020202020204" pitchFamily="34" charset="0"/>
                <a:cs typeface="Arial" panose="020B0604020202020204" pitchFamily="34" charset="0"/>
                <a:sym typeface="Wingdings" panose="05000000000000000000" pitchFamily="2" charset="2"/>
              </a:rPr>
              <a:t>Иск попадает </a:t>
            </a:r>
            <a:r>
              <a:rPr lang="ru-RU" sz="2000" dirty="0">
                <a:latin typeface="Arial" panose="020B0604020202020204" pitchFamily="34" charset="0"/>
                <a:cs typeface="Arial" panose="020B0604020202020204" pitchFamily="34" charset="0"/>
                <a:sym typeface="Wingdings" panose="05000000000000000000" pitchFamily="2" charset="2"/>
              </a:rPr>
              <a:t>в шестой судебный состав Арбитражного суда Приморского края, председателем которого является Анна Александровна </a:t>
            </a:r>
            <a:r>
              <a:rPr lang="ru-RU" sz="2000" dirty="0" err="1">
                <a:latin typeface="Arial" panose="020B0604020202020204" pitchFamily="34" charset="0"/>
                <a:cs typeface="Arial" panose="020B0604020202020204" pitchFamily="34" charset="0"/>
                <a:sym typeface="Wingdings" panose="05000000000000000000" pitchFamily="2" charset="2"/>
              </a:rPr>
              <a:t>Лошакова</a:t>
            </a:r>
            <a:r>
              <a:rPr lang="ru-RU" sz="2000" dirty="0">
                <a:latin typeface="Arial" panose="020B0604020202020204" pitchFamily="34" charset="0"/>
                <a:cs typeface="Arial" panose="020B0604020202020204" pitchFamily="34" charset="0"/>
                <a:sym typeface="Wingdings" panose="05000000000000000000" pitchFamily="2" charset="2"/>
              </a:rPr>
              <a:t>. </a:t>
            </a:r>
            <a:r>
              <a:rPr lang="ru-RU" sz="2000" dirty="0" smtClean="0">
                <a:latin typeface="Arial" panose="020B0604020202020204" pitchFamily="34" charset="0"/>
                <a:cs typeface="Arial" panose="020B0604020202020204" pitchFamily="34" charset="0"/>
                <a:sym typeface="Wingdings" panose="05000000000000000000" pitchFamily="2" charset="2"/>
              </a:rPr>
              <a:t>И вдруг выясняется…</a:t>
            </a:r>
          </a:p>
          <a:p>
            <a:pPr>
              <a:spcBef>
                <a:spcPts val="600"/>
              </a:spcBef>
              <a:defRPr/>
            </a:pPr>
            <a:r>
              <a:rPr lang="ru-RU" sz="2000" dirty="0" smtClean="0">
                <a:latin typeface="Arial" panose="020B0604020202020204" pitchFamily="34" charset="0"/>
                <a:cs typeface="Arial" panose="020B0604020202020204" pitchFamily="34" charset="0"/>
                <a:sym typeface="Wingdings" panose="05000000000000000000" pitchFamily="2" charset="2"/>
              </a:rPr>
              <a:t>Юристом </a:t>
            </a:r>
            <a:r>
              <a:rPr lang="ru-RU" sz="2000" dirty="0">
                <a:latin typeface="Arial" panose="020B0604020202020204" pitchFamily="34" charset="0"/>
                <a:cs typeface="Arial" panose="020B0604020202020204" pitchFamily="34" charset="0"/>
                <a:sym typeface="Wingdings" panose="05000000000000000000" pitchFamily="2" charset="2"/>
              </a:rPr>
              <a:t>ООО «Портовые услуги», </a:t>
            </a:r>
            <a:r>
              <a:rPr lang="ru-RU" sz="2000" dirty="0" smtClean="0">
                <a:latin typeface="Arial" panose="020B0604020202020204" pitchFamily="34" charset="0"/>
                <a:cs typeface="Arial" panose="020B0604020202020204" pitchFamily="34" charset="0"/>
                <a:sym typeface="Wingdings" panose="05000000000000000000" pitchFamily="2" charset="2"/>
              </a:rPr>
              <a:t>выступает </a:t>
            </a:r>
            <a:r>
              <a:rPr lang="ru-RU" sz="2000" dirty="0">
                <a:latin typeface="Arial" panose="020B0604020202020204" pitchFamily="34" charset="0"/>
                <a:cs typeface="Arial" panose="020B0604020202020204" pitchFamily="34" charset="0"/>
                <a:sym typeface="Wingdings" panose="05000000000000000000" pitchFamily="2" charset="2"/>
              </a:rPr>
              <a:t>некая Мария </a:t>
            </a:r>
            <a:r>
              <a:rPr lang="ru-RU" sz="2000" dirty="0" err="1">
                <a:latin typeface="Arial" panose="020B0604020202020204" pitchFamily="34" charset="0"/>
                <a:cs typeface="Arial" panose="020B0604020202020204" pitchFamily="34" charset="0"/>
                <a:sym typeface="Wingdings" panose="05000000000000000000" pitchFamily="2" charset="2"/>
              </a:rPr>
              <a:t>Савон</a:t>
            </a:r>
            <a:r>
              <a:rPr lang="ru-RU" sz="2000" dirty="0">
                <a:latin typeface="Arial" panose="020B0604020202020204" pitchFamily="34" charset="0"/>
                <a:cs typeface="Arial" panose="020B0604020202020204" pitchFamily="34" charset="0"/>
                <a:sym typeface="Wingdings" panose="05000000000000000000" pitchFamily="2" charset="2"/>
              </a:rPr>
              <a:t>, в девичестве </a:t>
            </a:r>
            <a:r>
              <a:rPr lang="ru-RU" sz="2000" dirty="0" err="1">
                <a:latin typeface="Arial" panose="020B0604020202020204" pitchFamily="34" charset="0"/>
                <a:cs typeface="Arial" panose="020B0604020202020204" pitchFamily="34" charset="0"/>
                <a:sym typeface="Wingdings" panose="05000000000000000000" pitchFamily="2" charset="2"/>
              </a:rPr>
              <a:t>Лошакова</a:t>
            </a:r>
            <a:r>
              <a:rPr lang="ru-RU" sz="2000" dirty="0">
                <a:latin typeface="Arial" panose="020B0604020202020204" pitchFamily="34" charset="0"/>
                <a:cs typeface="Arial" panose="020B0604020202020204" pitchFamily="34" charset="0"/>
                <a:sym typeface="Wingdings" panose="05000000000000000000" pitchFamily="2" charset="2"/>
              </a:rPr>
              <a:t> — дочь судьи Анны </a:t>
            </a:r>
            <a:r>
              <a:rPr lang="ru-RU" sz="2000" dirty="0" err="1">
                <a:latin typeface="Arial" panose="020B0604020202020204" pitchFamily="34" charset="0"/>
                <a:cs typeface="Arial" panose="020B0604020202020204" pitchFamily="34" charset="0"/>
                <a:sym typeface="Wingdings" panose="05000000000000000000" pitchFamily="2" charset="2"/>
              </a:rPr>
              <a:t>Лошаковой</a:t>
            </a:r>
            <a:r>
              <a:rPr lang="ru-RU" sz="2000" dirty="0">
                <a:latin typeface="Arial" panose="020B0604020202020204" pitchFamily="34" charset="0"/>
                <a:cs typeface="Arial" panose="020B0604020202020204" pitchFamily="34" charset="0"/>
                <a:sym typeface="Wingdings" panose="05000000000000000000" pitchFamily="2" charset="2"/>
              </a:rPr>
              <a:t>. Мария Саван регулярно представляет интересы вышеуказанных компаний в судах, в том числе и в Арбитражном суде Приморского края</a:t>
            </a:r>
            <a:r>
              <a:rPr lang="ru-RU" sz="2000" dirty="0" smtClean="0">
                <a:latin typeface="Arial" panose="020B0604020202020204" pitchFamily="34" charset="0"/>
                <a:cs typeface="Arial" panose="020B0604020202020204" pitchFamily="34" charset="0"/>
                <a:sym typeface="Wingdings" panose="05000000000000000000" pitchFamily="2" charset="2"/>
              </a:rPr>
              <a:t>.</a:t>
            </a:r>
          </a:p>
          <a:p>
            <a:pPr>
              <a:spcBef>
                <a:spcPts val="600"/>
              </a:spcBef>
              <a:defRPr/>
            </a:pPr>
            <a:r>
              <a:rPr lang="ru-RU" sz="2000" dirty="0" smtClean="0">
                <a:latin typeface="Arial" panose="020B0604020202020204" pitchFamily="34" charset="0"/>
                <a:cs typeface="Arial" panose="020B0604020202020204" pitchFamily="34" charset="0"/>
                <a:sym typeface="Wingdings" panose="05000000000000000000" pitchFamily="2" charset="2"/>
              </a:rPr>
              <a:t>На </a:t>
            </a:r>
            <a:r>
              <a:rPr lang="ru-RU" sz="2000" dirty="0">
                <a:latin typeface="Arial" panose="020B0604020202020204" pitchFamily="34" charset="0"/>
                <a:cs typeface="Arial" panose="020B0604020202020204" pitchFamily="34" charset="0"/>
                <a:sym typeface="Wingdings" panose="05000000000000000000" pitchFamily="2" charset="2"/>
              </a:rPr>
              <a:t>обе эти компании работает также ее муж Виталий </a:t>
            </a:r>
            <a:r>
              <a:rPr lang="ru-RU" sz="2000" dirty="0" err="1">
                <a:latin typeface="Arial" panose="020B0604020202020204" pitchFamily="34" charset="0"/>
                <a:cs typeface="Arial" panose="020B0604020202020204" pitchFamily="34" charset="0"/>
                <a:sym typeface="Wingdings" panose="05000000000000000000" pitchFamily="2" charset="2"/>
              </a:rPr>
              <a:t>Савон</a:t>
            </a:r>
            <a:r>
              <a:rPr lang="ru-RU" sz="2000" dirty="0">
                <a:latin typeface="Arial" panose="020B0604020202020204" pitchFamily="34" charset="0"/>
                <a:cs typeface="Arial" panose="020B0604020202020204" pitchFamily="34" charset="0"/>
                <a:sym typeface="Wingdings" panose="05000000000000000000" pitchFamily="2" charset="2"/>
              </a:rPr>
              <a:t>. Он тоже юрист и тоже часто представляет интересы данных компаний в судах. При этом Виталий </a:t>
            </a:r>
            <a:r>
              <a:rPr lang="ru-RU" sz="2000" dirty="0" err="1">
                <a:latin typeface="Arial" panose="020B0604020202020204" pitchFamily="34" charset="0"/>
                <a:cs typeface="Arial" panose="020B0604020202020204" pitchFamily="34" charset="0"/>
                <a:sym typeface="Wingdings" panose="05000000000000000000" pitchFamily="2" charset="2"/>
              </a:rPr>
              <a:t>Савон</a:t>
            </a:r>
            <a:r>
              <a:rPr lang="ru-RU" sz="2000" dirty="0">
                <a:latin typeface="Arial" panose="020B0604020202020204" pitchFamily="34" charset="0"/>
                <a:cs typeface="Arial" panose="020B0604020202020204" pitchFamily="34" charset="0"/>
                <a:sym typeface="Wingdings" panose="05000000000000000000" pitchFamily="2" charset="2"/>
              </a:rPr>
              <a:t> является также членом попечительского совета Благотворительного фонда «Находка», учредителем которого является ООО «</a:t>
            </a:r>
            <a:r>
              <a:rPr lang="ru-RU" sz="2000" dirty="0" err="1">
                <a:latin typeface="Arial" panose="020B0604020202020204" pitchFamily="34" charset="0"/>
                <a:cs typeface="Arial" panose="020B0604020202020204" pitchFamily="34" charset="0"/>
                <a:sym typeface="Wingdings" panose="05000000000000000000" pitchFamily="2" charset="2"/>
              </a:rPr>
              <a:t>Аттис</a:t>
            </a:r>
            <a:r>
              <a:rPr lang="ru-RU" sz="2000" dirty="0">
                <a:latin typeface="Arial" panose="020B0604020202020204" pitchFamily="34" charset="0"/>
                <a:cs typeface="Arial" panose="020B0604020202020204" pitchFamily="34" charset="0"/>
                <a:sym typeface="Wingdings" panose="05000000000000000000" pitchFamily="2" charset="2"/>
              </a:rPr>
              <a:t> </a:t>
            </a:r>
            <a:r>
              <a:rPr lang="ru-RU" sz="2000" dirty="0" err="1">
                <a:latin typeface="Arial" panose="020B0604020202020204" pitchFamily="34" charset="0"/>
                <a:cs typeface="Arial" panose="020B0604020202020204" pitchFamily="34" charset="0"/>
                <a:sym typeface="Wingdings" panose="05000000000000000000" pitchFamily="2" charset="2"/>
              </a:rPr>
              <a:t>Энтерпрайс</a:t>
            </a:r>
            <a:r>
              <a:rPr lang="ru-RU" sz="2000" dirty="0">
                <a:latin typeface="Arial" panose="020B0604020202020204" pitchFamily="34" charset="0"/>
                <a:cs typeface="Arial" panose="020B0604020202020204" pitchFamily="34" charset="0"/>
                <a:sym typeface="Wingdings" panose="05000000000000000000" pitchFamily="2" charset="2"/>
              </a:rPr>
              <a:t>». </a:t>
            </a:r>
            <a:r>
              <a:rPr lang="ru-RU" sz="2000" dirty="0" smtClean="0">
                <a:latin typeface="Arial" panose="020B0604020202020204" pitchFamily="34" charset="0"/>
                <a:cs typeface="Arial" panose="020B0604020202020204" pitchFamily="34" charset="0"/>
                <a:sym typeface="Wingdings" panose="05000000000000000000" pitchFamily="2" charset="2"/>
              </a:rPr>
              <a:t>Младшая </a:t>
            </a:r>
            <a:r>
              <a:rPr lang="ru-RU" sz="2000" dirty="0">
                <a:latin typeface="Arial" panose="020B0604020202020204" pitchFamily="34" charset="0"/>
                <a:cs typeface="Arial" panose="020B0604020202020204" pitchFamily="34" charset="0"/>
                <a:sym typeface="Wingdings" panose="05000000000000000000" pitchFamily="2" charset="2"/>
              </a:rPr>
              <a:t>дочь судьи </a:t>
            </a:r>
            <a:r>
              <a:rPr lang="ru-RU" sz="2000" dirty="0" err="1" smtClean="0">
                <a:latin typeface="Arial" panose="020B0604020202020204" pitchFamily="34" charset="0"/>
                <a:cs typeface="Arial" panose="020B0604020202020204" pitchFamily="34" charset="0"/>
                <a:sym typeface="Wingdings" panose="05000000000000000000" pitchFamily="2" charset="2"/>
              </a:rPr>
              <a:t>Лошаковой</a:t>
            </a:r>
            <a:r>
              <a:rPr lang="ru-RU" sz="2000" dirty="0" smtClean="0">
                <a:latin typeface="Arial" panose="020B0604020202020204" pitchFamily="34" charset="0"/>
                <a:cs typeface="Arial" panose="020B0604020202020204" pitchFamily="34" charset="0"/>
                <a:sym typeface="Wingdings" panose="05000000000000000000" pitchFamily="2" charset="2"/>
              </a:rPr>
              <a:t> </a:t>
            </a:r>
            <a:r>
              <a:rPr lang="ru-RU" sz="2000" dirty="0">
                <a:latin typeface="Arial" panose="020B0604020202020204" pitchFamily="34" charset="0"/>
                <a:cs typeface="Arial" panose="020B0604020202020204" pitchFamily="34" charset="0"/>
                <a:sym typeface="Wingdings" panose="05000000000000000000" pitchFamily="2" charset="2"/>
              </a:rPr>
              <a:t>— Ирина </a:t>
            </a:r>
            <a:r>
              <a:rPr lang="ru-RU" sz="2000" dirty="0" err="1" smtClean="0">
                <a:latin typeface="Arial" panose="020B0604020202020204" pitchFamily="34" charset="0"/>
                <a:cs typeface="Arial" panose="020B0604020202020204" pitchFamily="34" charset="0"/>
                <a:sym typeface="Wingdings" panose="05000000000000000000" pitchFamily="2" charset="2"/>
              </a:rPr>
              <a:t>Лошакова</a:t>
            </a:r>
            <a:r>
              <a:rPr lang="ru-RU" sz="2000" dirty="0" smtClean="0">
                <a:latin typeface="Arial" panose="020B0604020202020204" pitchFamily="34" charset="0"/>
                <a:cs typeface="Arial" panose="020B0604020202020204" pitchFamily="34" charset="0"/>
                <a:sym typeface="Wingdings" panose="05000000000000000000" pitchFamily="2" charset="2"/>
              </a:rPr>
              <a:t> вместе </a:t>
            </a:r>
            <a:r>
              <a:rPr lang="ru-RU" sz="2000" dirty="0">
                <a:latin typeface="Arial" panose="020B0604020202020204" pitchFamily="34" charset="0"/>
                <a:cs typeface="Arial" panose="020B0604020202020204" pitchFamily="34" charset="0"/>
                <a:sym typeface="Wingdings" panose="05000000000000000000" pitchFamily="2" charset="2"/>
              </a:rPr>
              <a:t>с мужем старшей сестры </a:t>
            </a:r>
            <a:r>
              <a:rPr lang="ru-RU" sz="2000" dirty="0" err="1" smtClean="0">
                <a:latin typeface="Arial" panose="020B0604020202020204" pitchFamily="34" charset="0"/>
                <a:cs typeface="Arial" panose="020B0604020202020204" pitchFamily="34" charset="0"/>
                <a:sym typeface="Wingdings" panose="05000000000000000000" pitchFamily="2" charset="2"/>
              </a:rPr>
              <a:t>В.Савоном</a:t>
            </a:r>
            <a:r>
              <a:rPr lang="ru-RU" sz="2000" dirty="0" smtClean="0">
                <a:latin typeface="Arial" panose="020B0604020202020204" pitchFamily="34" charset="0"/>
                <a:cs typeface="Arial" panose="020B0604020202020204" pitchFamily="34" charset="0"/>
                <a:sym typeface="Wingdings" panose="05000000000000000000" pitchFamily="2" charset="2"/>
              </a:rPr>
              <a:t> </a:t>
            </a:r>
            <a:r>
              <a:rPr lang="ru-RU" sz="2000" dirty="0">
                <a:latin typeface="Arial" panose="020B0604020202020204" pitchFamily="34" charset="0"/>
                <a:cs typeface="Arial" panose="020B0604020202020204" pitchFamily="34" charset="0"/>
                <a:sym typeface="Wingdings" panose="05000000000000000000" pitchFamily="2" charset="2"/>
              </a:rPr>
              <a:t>она владеет юридической фирмой «Аверс», которая также обслуживает интересы «</a:t>
            </a:r>
            <a:r>
              <a:rPr lang="ru-RU" sz="2000" dirty="0" err="1">
                <a:latin typeface="Arial" panose="020B0604020202020204" pitchFamily="34" charset="0"/>
                <a:cs typeface="Arial" panose="020B0604020202020204" pitchFamily="34" charset="0"/>
                <a:sym typeface="Wingdings" panose="05000000000000000000" pitchFamily="2" charset="2"/>
              </a:rPr>
              <a:t>Аттис</a:t>
            </a:r>
            <a:r>
              <a:rPr lang="ru-RU" sz="2000" dirty="0">
                <a:latin typeface="Arial" panose="020B0604020202020204" pitchFamily="34" charset="0"/>
                <a:cs typeface="Arial" panose="020B0604020202020204" pitchFamily="34" charset="0"/>
                <a:sym typeface="Wingdings" panose="05000000000000000000" pitchFamily="2" charset="2"/>
              </a:rPr>
              <a:t> </a:t>
            </a:r>
            <a:r>
              <a:rPr lang="ru-RU" sz="2000" dirty="0" err="1">
                <a:latin typeface="Arial" panose="020B0604020202020204" pitchFamily="34" charset="0"/>
                <a:cs typeface="Arial" panose="020B0604020202020204" pitchFamily="34" charset="0"/>
                <a:sym typeface="Wingdings" panose="05000000000000000000" pitchFamily="2" charset="2"/>
              </a:rPr>
              <a:t>Энтерпрайс</a:t>
            </a:r>
            <a:r>
              <a:rPr lang="ru-RU" sz="2000" dirty="0">
                <a:latin typeface="Arial" panose="020B0604020202020204" pitchFamily="34" charset="0"/>
                <a:cs typeface="Arial" panose="020B0604020202020204" pitchFamily="34" charset="0"/>
                <a:sym typeface="Wingdings" panose="05000000000000000000" pitchFamily="2" charset="2"/>
              </a:rPr>
              <a:t>» и «Портовых услуг</a:t>
            </a:r>
            <a:r>
              <a:rPr lang="ru-RU" sz="2000" dirty="0" smtClean="0">
                <a:latin typeface="Arial" panose="020B0604020202020204" pitchFamily="34" charset="0"/>
                <a:cs typeface="Arial" panose="020B0604020202020204" pitchFamily="34" charset="0"/>
                <a:sym typeface="Wingdings" panose="05000000000000000000" pitchFamily="2" charset="2"/>
              </a:rPr>
              <a:t>».</a:t>
            </a:r>
          </a:p>
          <a:p>
            <a:pPr>
              <a:spcBef>
                <a:spcPts val="600"/>
              </a:spcBef>
              <a:defRPr/>
            </a:pPr>
            <a:r>
              <a:rPr lang="ru-RU" sz="2000" dirty="0" smtClean="0">
                <a:latin typeface="Arial" panose="020B0604020202020204" pitchFamily="34" charset="0"/>
                <a:cs typeface="Arial" panose="020B0604020202020204" pitchFamily="34" charset="0"/>
                <a:sym typeface="Wingdings" panose="05000000000000000000" pitchFamily="2" charset="2"/>
              </a:rPr>
              <a:t>«</a:t>
            </a:r>
            <a:r>
              <a:rPr lang="ru-RU" sz="2000" i="1" dirty="0"/>
              <a:t>эти родственные связи вкупе с большим количеством выигранных юристами «</a:t>
            </a:r>
            <a:r>
              <a:rPr lang="ru-RU" sz="2000" i="1" dirty="0" err="1"/>
              <a:t>Аттиса</a:t>
            </a:r>
            <a:r>
              <a:rPr lang="ru-RU" sz="2000" i="1" dirty="0"/>
              <a:t>» дел, говорят о возможных </a:t>
            </a:r>
            <a:r>
              <a:rPr lang="ru-RU" sz="2000" i="1" dirty="0" smtClean="0"/>
              <a:t>подхватах </a:t>
            </a:r>
            <a:r>
              <a:rPr lang="ru-RU" sz="2000" i="1" dirty="0"/>
              <a:t>компании в суде откровеннее любых слов</a:t>
            </a:r>
            <a:r>
              <a:rPr lang="ru-RU" sz="2000" dirty="0" smtClean="0">
                <a:latin typeface="Arial" panose="020B0604020202020204" pitchFamily="34" charset="0"/>
                <a:cs typeface="Arial" panose="020B0604020202020204" pitchFamily="34" charset="0"/>
                <a:sym typeface="Wingdings" panose="05000000000000000000" pitchFamily="2" charset="2"/>
              </a:rPr>
              <a:t>» ©СМИ</a:t>
            </a:r>
          </a:p>
          <a:p>
            <a:pPr>
              <a:spcBef>
                <a:spcPts val="600"/>
              </a:spcBef>
              <a:defRPr/>
            </a:pPr>
            <a:r>
              <a:rPr lang="ru-RU" sz="2000" dirty="0">
                <a:latin typeface="Arial" panose="020B0604020202020204" pitchFamily="34" charset="0"/>
                <a:cs typeface="Arial" panose="020B0604020202020204" pitchFamily="34" charset="0"/>
                <a:sym typeface="Wingdings" panose="05000000000000000000" pitchFamily="2" charset="2"/>
              </a:rPr>
              <a:t>На днях стало известно об «добровольном» уходе в отставку председателя 6-го судебного состава Арбитражного суда Приморского края Анны </a:t>
            </a:r>
            <a:r>
              <a:rPr lang="ru-RU" sz="2000" dirty="0" err="1">
                <a:latin typeface="Arial" panose="020B0604020202020204" pitchFamily="34" charset="0"/>
                <a:cs typeface="Arial" panose="020B0604020202020204" pitchFamily="34" charset="0"/>
                <a:sym typeface="Wingdings" panose="05000000000000000000" pitchFamily="2" charset="2"/>
              </a:rPr>
              <a:t>Лошаковой</a:t>
            </a:r>
            <a:r>
              <a:rPr lang="ru-RU" sz="2000" dirty="0">
                <a:latin typeface="Arial" panose="020B0604020202020204" pitchFamily="34" charset="0"/>
                <a:cs typeface="Arial" panose="020B0604020202020204" pitchFamily="34" charset="0"/>
                <a:sym typeface="Wingdings" panose="05000000000000000000" pitchFamily="2" charset="2"/>
              </a:rPr>
              <a:t>.</a:t>
            </a:r>
            <a:endParaRPr lang="ru-RU" sz="2000"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a:latin typeface="Arial" panose="020B0604020202020204" pitchFamily="34" charset="0"/>
                <a:cs typeface="Arial" panose="020B0604020202020204" pitchFamily="34" charset="0"/>
              </a:rPr>
              <a:t>Пример </a:t>
            </a:r>
            <a:r>
              <a:rPr lang="ru-RU" altLang="ru-RU" sz="4000" b="1" dirty="0" smtClean="0">
                <a:latin typeface="Arial" panose="020B0604020202020204" pitchFamily="34" charset="0"/>
                <a:cs typeface="Arial" panose="020B0604020202020204" pitchFamily="34" charset="0"/>
              </a:rPr>
              <a:t>- июль </a:t>
            </a:r>
            <a:r>
              <a:rPr lang="ru-RU" altLang="ru-RU" sz="4000" b="1" dirty="0">
                <a:latin typeface="Arial" panose="020B0604020202020204" pitchFamily="34" charset="0"/>
                <a:cs typeface="Arial" panose="020B0604020202020204" pitchFamily="34" charset="0"/>
              </a:rPr>
              <a:t>2020 г</a:t>
            </a:r>
            <a:r>
              <a:rPr lang="ru-RU" altLang="ru-RU" sz="4000" b="1" dirty="0" smtClean="0">
                <a:latin typeface="Arial" panose="020B0604020202020204" pitchFamily="34" charset="0"/>
                <a:cs typeface="Arial" panose="020B0604020202020204" pitchFamily="34" charset="0"/>
              </a:rPr>
              <a:t>.</a:t>
            </a:r>
            <a:endParaRPr lang="ru-RU" altLang="ru-RU" sz="4000" b="1" dirty="0">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a:blip r:embed="rId2"/>
          <a:stretch>
            <a:fillRect/>
          </a:stretch>
        </p:blipFill>
        <p:spPr>
          <a:xfrm>
            <a:off x="8305119" y="6125799"/>
            <a:ext cx="490538" cy="490538"/>
          </a:xfrm>
          <a:prstGeom prst="rect">
            <a:avLst/>
          </a:prstGeom>
        </p:spPr>
      </p:pic>
    </p:spTree>
    <p:extLst>
      <p:ext uri="{BB962C8B-B14F-4D97-AF65-F5344CB8AC3E}">
        <p14:creationId xmlns:p14="http://schemas.microsoft.com/office/powerpoint/2010/main" val="6565902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fontScale="92500"/>
          </a:bodyPr>
          <a:lstStyle/>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Один из ключевых субъектов в </a:t>
            </a:r>
            <a:r>
              <a:rPr lang="ru-RU" sz="3600" dirty="0">
                <a:latin typeface="Arial" panose="020B0604020202020204" pitchFamily="34" charset="0"/>
                <a:cs typeface="Arial" panose="020B0604020202020204" pitchFamily="34" charset="0"/>
                <a:sym typeface="Wingdings" panose="05000000000000000000" pitchFamily="2" charset="2"/>
              </a:rPr>
              <a:t>конфликте интересов - </a:t>
            </a:r>
            <a:r>
              <a:rPr lang="ru-RU" sz="3600" b="1" dirty="0" smtClean="0">
                <a:latin typeface="Arial" panose="020B0604020202020204" pitchFamily="34" charset="0"/>
                <a:cs typeface="Arial" panose="020B0604020202020204" pitchFamily="34" charset="0"/>
                <a:sym typeface="Wingdings" panose="05000000000000000000" pitchFamily="2" charset="2"/>
              </a:rPr>
              <a:t>комиссия </a:t>
            </a:r>
            <a:r>
              <a:rPr lang="ru-RU" sz="3600" b="1" dirty="0">
                <a:latin typeface="Arial" panose="020B0604020202020204" pitchFamily="34" charset="0"/>
                <a:cs typeface="Arial" panose="020B0604020202020204" pitchFamily="34" charset="0"/>
                <a:sym typeface="Wingdings" panose="05000000000000000000" pitchFamily="2" charset="2"/>
              </a:rPr>
              <a:t>по соблюдению требований к служебному поведению </a:t>
            </a:r>
            <a:r>
              <a:rPr lang="ru-RU" sz="3600" b="1" dirty="0" smtClean="0">
                <a:latin typeface="Arial" panose="020B0604020202020204" pitchFamily="34" charset="0"/>
                <a:cs typeface="Arial" panose="020B0604020202020204" pitchFamily="34" charset="0"/>
                <a:sym typeface="Wingdings" panose="05000000000000000000" pitchFamily="2" charset="2"/>
              </a:rPr>
              <a:t>служащих </a:t>
            </a:r>
            <a:r>
              <a:rPr lang="ru-RU" sz="3600" b="1" dirty="0">
                <a:latin typeface="Arial" panose="020B0604020202020204" pitchFamily="34" charset="0"/>
                <a:cs typeface="Arial" panose="020B0604020202020204" pitchFamily="34" charset="0"/>
                <a:sym typeface="Wingdings" panose="05000000000000000000" pitchFamily="2" charset="2"/>
              </a:rPr>
              <a:t>и урегулированию конфликта </a:t>
            </a:r>
            <a:r>
              <a:rPr lang="ru-RU" sz="3600" b="1" dirty="0" smtClean="0">
                <a:latin typeface="Arial" panose="020B0604020202020204" pitchFamily="34" charset="0"/>
                <a:cs typeface="Arial" panose="020B0604020202020204" pitchFamily="34" charset="0"/>
                <a:sym typeface="Wingdings" panose="05000000000000000000" pitchFamily="2" charset="2"/>
              </a:rPr>
              <a:t>интересов</a:t>
            </a:r>
          </a:p>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Например – служащий может обратиться </a:t>
            </a:r>
            <a:r>
              <a:rPr lang="ru-RU" sz="3600" dirty="0">
                <a:latin typeface="Arial" panose="020B0604020202020204" pitchFamily="34" charset="0"/>
                <a:cs typeface="Arial" panose="020B0604020202020204" pitchFamily="34" charset="0"/>
                <a:sym typeface="Wingdings" panose="05000000000000000000" pitchFamily="2" charset="2"/>
              </a:rPr>
              <a:t>в комиссию  с ходатайством </a:t>
            </a:r>
            <a:r>
              <a:rPr lang="ru-RU" sz="3600" dirty="0" smtClean="0">
                <a:latin typeface="Arial" panose="020B0604020202020204" pitchFamily="34" charset="0"/>
                <a:cs typeface="Arial" panose="020B0604020202020204" pitchFamily="34" charset="0"/>
                <a:sym typeface="Wingdings" panose="05000000000000000000" pitchFamily="2" charset="2"/>
              </a:rPr>
              <a:t>выяснении: </a:t>
            </a:r>
            <a:r>
              <a:rPr lang="ru-RU" sz="3600" dirty="0">
                <a:latin typeface="Arial" panose="020B0604020202020204" pitchFamily="34" charset="0"/>
                <a:cs typeface="Arial" panose="020B0604020202020204" pitchFamily="34" charset="0"/>
                <a:sym typeface="Wingdings" panose="05000000000000000000" pitchFamily="2" charset="2"/>
              </a:rPr>
              <a:t>имеются ли или будут ли иметься в конкретной сложившейся или возможной ситуации признаки нарушения им требований об урегулировании конфликта </a:t>
            </a:r>
            <a:r>
              <a:rPr lang="ru-RU" sz="3600" dirty="0" smtClean="0">
                <a:latin typeface="Arial" panose="020B0604020202020204" pitchFamily="34" charset="0"/>
                <a:cs typeface="Arial" panose="020B0604020202020204" pitchFamily="34" charset="0"/>
                <a:sym typeface="Wingdings" panose="05000000000000000000" pitchFamily="2" charset="2"/>
              </a:rPr>
              <a:t>интересов</a:t>
            </a:r>
          </a:p>
          <a:p>
            <a:pPr>
              <a:spcBef>
                <a:spcPts val="600"/>
              </a:spcBef>
              <a:defRPr/>
            </a:pPr>
            <a:r>
              <a:rPr lang="ru-RU" sz="3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А другие субъекты – это кто?</a:t>
            </a:r>
            <a:endParaRPr lang="ru-RU" sz="3600" dirty="0">
              <a:solidFill>
                <a:srgbClr val="0000FF"/>
              </a:solidFill>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Комиссия </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77171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lnSpcReduction="10000"/>
          </a:bodyPr>
          <a:lstStyle/>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Служащий (иное лицо)</a:t>
            </a:r>
          </a:p>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Заинтересованное лицо («клиент»)</a:t>
            </a:r>
          </a:p>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Представитель нанимателя (работодатель)</a:t>
            </a:r>
          </a:p>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Комиссия </a:t>
            </a:r>
            <a:r>
              <a:rPr lang="ru-RU" sz="3600" dirty="0">
                <a:latin typeface="Arial" panose="020B0604020202020204" pitchFamily="34" charset="0"/>
                <a:cs typeface="Arial" panose="020B0604020202020204" pitchFamily="34" charset="0"/>
                <a:sym typeface="Wingdings" panose="05000000000000000000" pitchFamily="2" charset="2"/>
              </a:rPr>
              <a:t>по соблюдению требований к служебному поведению </a:t>
            </a:r>
            <a:r>
              <a:rPr lang="ru-RU" sz="3600" dirty="0" smtClean="0">
                <a:latin typeface="Arial" panose="020B0604020202020204" pitchFamily="34" charset="0"/>
                <a:cs typeface="Arial" panose="020B0604020202020204" pitchFamily="34" charset="0"/>
                <a:sym typeface="Wingdings" panose="05000000000000000000" pitchFamily="2" charset="2"/>
              </a:rPr>
              <a:t>служащих </a:t>
            </a:r>
            <a:r>
              <a:rPr lang="ru-RU" sz="3600" dirty="0">
                <a:latin typeface="Arial" panose="020B0604020202020204" pitchFamily="34" charset="0"/>
                <a:cs typeface="Arial" panose="020B0604020202020204" pitchFamily="34" charset="0"/>
                <a:sym typeface="Wingdings" panose="05000000000000000000" pitchFamily="2" charset="2"/>
              </a:rPr>
              <a:t>и урегулированию конфликта </a:t>
            </a:r>
            <a:r>
              <a:rPr lang="ru-RU" sz="3600" dirty="0" smtClean="0">
                <a:latin typeface="Arial" panose="020B0604020202020204" pitchFamily="34" charset="0"/>
                <a:cs typeface="Arial" panose="020B0604020202020204" pitchFamily="34" charset="0"/>
                <a:sym typeface="Wingdings" panose="05000000000000000000" pitchFamily="2" charset="2"/>
              </a:rPr>
              <a:t>интересов</a:t>
            </a:r>
          </a:p>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Контрольно-надзорные органы (обычно прокуратура)</a:t>
            </a:r>
          </a:p>
          <a:p>
            <a:pPr>
              <a:spcBef>
                <a:spcPts val="600"/>
              </a:spcBef>
              <a:defRPr/>
            </a:pPr>
            <a:r>
              <a:rPr lang="ru-RU" sz="3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Иногда – суды</a:t>
            </a:r>
          </a:p>
          <a:p>
            <a:pPr>
              <a:spcBef>
                <a:spcPts val="600"/>
              </a:spcBef>
              <a:defRPr/>
            </a:pPr>
            <a:r>
              <a:rPr lang="ru-RU" sz="3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Опосредованно – Минтруд России</a:t>
            </a: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Субъекты конфликта интересов</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504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fontScale="70000" lnSpcReduction="20000"/>
          </a:bodyPr>
          <a:lstStyle/>
          <a:p>
            <a:pPr>
              <a:spcBef>
                <a:spcPts val="600"/>
              </a:spcBef>
              <a:defRPr/>
            </a:pPr>
            <a:r>
              <a:rPr lang="ru-RU" sz="3600" dirty="0">
                <a:latin typeface="Arial" panose="020B0604020202020204" pitchFamily="34" charset="0"/>
                <a:cs typeface="Arial" panose="020B0604020202020204" pitchFamily="34" charset="0"/>
                <a:sym typeface="Wingdings" panose="05000000000000000000" pitchFamily="2" charset="2"/>
              </a:rPr>
              <a:t>Обзор практики применения судами в 2014-2016 годах законодательства Российской Федерации при рассмотрении споров, связанных с наложением дисциплинарных взысканий за несоблюдение требований законодательства о противодействии коррупции, утвержден Президиумом Верховного Суда Российской Федерации 30 ноября 2016 г.</a:t>
            </a:r>
          </a:p>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Обзор </a:t>
            </a:r>
            <a:r>
              <a:rPr lang="ru-RU" sz="3600" dirty="0">
                <a:latin typeface="Arial" panose="020B0604020202020204" pitchFamily="34" charset="0"/>
                <a:cs typeface="Arial" panose="020B0604020202020204" pitchFamily="34" charset="0"/>
                <a:sym typeface="Wingdings" panose="05000000000000000000" pitchFamily="2" charset="2"/>
              </a:rPr>
              <a:t>практики по рассмотрению в </a:t>
            </a:r>
            <a:r>
              <a:rPr lang="ru-RU" sz="3600" dirty="0" smtClean="0">
                <a:latin typeface="Arial" panose="020B0604020202020204" pitchFamily="34" charset="0"/>
                <a:cs typeface="Arial" panose="020B0604020202020204" pitchFamily="34" charset="0"/>
                <a:sym typeface="Wingdings" panose="05000000000000000000" pitchFamily="2" charset="2"/>
              </a:rPr>
              <a:t>2012-2013 </a:t>
            </a:r>
            <a:r>
              <a:rPr lang="ru-RU" sz="3600" dirty="0">
                <a:latin typeface="Arial" panose="020B0604020202020204" pitchFamily="34" charset="0"/>
                <a:cs typeface="Arial" panose="020B0604020202020204" pitchFamily="34" charset="0"/>
                <a:sym typeface="Wingdings" panose="05000000000000000000" pitchFamily="2" charset="2"/>
              </a:rPr>
              <a:t>годах дел по спорам, связанным с привлечением государственных и муниципальных служащих к дисциплинарной ответственности за совершение коррупционных проступков, утвержденном Президиумом Верховного Суда Российской Федерации 30.07.2014</a:t>
            </a:r>
            <a:r>
              <a:rPr lang="ru-RU" sz="3600" dirty="0" smtClean="0">
                <a:latin typeface="Arial" panose="020B0604020202020204" pitchFamily="34" charset="0"/>
                <a:cs typeface="Arial" panose="020B0604020202020204" pitchFamily="34" charset="0"/>
                <a:sym typeface="Wingdings" panose="05000000000000000000" pitchFamily="2" charset="2"/>
              </a:rPr>
              <a:t>.</a:t>
            </a:r>
          </a:p>
          <a:p>
            <a:pPr>
              <a:spcBef>
                <a:spcPts val="600"/>
              </a:spcBef>
              <a:defRPr/>
            </a:pPr>
            <a:r>
              <a:rPr lang="ru-RU" sz="3600" dirty="0">
                <a:latin typeface="Arial" panose="020B0604020202020204" pitchFamily="34" charset="0"/>
                <a:cs typeface="Arial" panose="020B0604020202020204" pitchFamily="34" charset="0"/>
                <a:sym typeface="Wingdings" panose="05000000000000000000" pitchFamily="2" charset="2"/>
              </a:rPr>
              <a:t>Постановление Президиума Верховного Суда Российской Федерации от 8 декабря 2010 </a:t>
            </a:r>
            <a:r>
              <a:rPr lang="ru-RU" sz="3600" dirty="0" smtClean="0">
                <a:latin typeface="Arial" panose="020B0604020202020204" pitchFamily="34" charset="0"/>
                <a:cs typeface="Arial" panose="020B0604020202020204" pitchFamily="34" charset="0"/>
                <a:sym typeface="Wingdings" panose="05000000000000000000" pitchFamily="2" charset="2"/>
              </a:rPr>
              <a:t>года «О </a:t>
            </a:r>
            <a:r>
              <a:rPr lang="ru-RU" sz="3600" dirty="0">
                <a:latin typeface="Arial" panose="020B0604020202020204" pitchFamily="34" charset="0"/>
                <a:cs typeface="Arial" panose="020B0604020202020204" pitchFamily="34" charset="0"/>
                <a:sym typeface="Wingdings" panose="05000000000000000000" pitchFamily="2" charset="2"/>
              </a:rPr>
              <a:t>некоторых вопросах практики рассмотрения судами дел о преступлениях коррупционной </a:t>
            </a:r>
            <a:r>
              <a:rPr lang="ru-RU" sz="3600" dirty="0" smtClean="0">
                <a:latin typeface="Arial" panose="020B0604020202020204" pitchFamily="34" charset="0"/>
                <a:cs typeface="Arial" panose="020B0604020202020204" pitchFamily="34" charset="0"/>
                <a:sym typeface="Wingdings" panose="05000000000000000000" pitchFamily="2" charset="2"/>
              </a:rPr>
              <a:t>направленности»</a:t>
            </a:r>
            <a:endParaRPr lang="ru-RU" sz="3600"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3600" dirty="0">
                <a:latin typeface="Arial" panose="020B0604020202020204" pitchFamily="34" charset="0"/>
                <a:cs typeface="Arial" panose="020B0604020202020204" pitchFamily="34" charset="0"/>
                <a:sym typeface="Wingdings" panose="05000000000000000000" pitchFamily="2" charset="2"/>
              </a:rPr>
              <a:t>Постановление Пленума Верховного Суда Российской Федерации от 16.10.2009 № </a:t>
            </a:r>
            <a:r>
              <a:rPr lang="ru-RU" sz="3600" dirty="0" smtClean="0">
                <a:latin typeface="Arial" panose="020B0604020202020204" pitchFamily="34" charset="0"/>
                <a:cs typeface="Arial" panose="020B0604020202020204" pitchFamily="34" charset="0"/>
                <a:sym typeface="Wingdings" panose="05000000000000000000" pitchFamily="2" charset="2"/>
              </a:rPr>
              <a:t>19 «О </a:t>
            </a:r>
            <a:r>
              <a:rPr lang="ru-RU" sz="3600" dirty="0">
                <a:latin typeface="Arial" panose="020B0604020202020204" pitchFamily="34" charset="0"/>
                <a:cs typeface="Arial" panose="020B0604020202020204" pitchFamily="34" charset="0"/>
                <a:sym typeface="Wingdings" panose="05000000000000000000" pitchFamily="2" charset="2"/>
              </a:rPr>
              <a:t>судебной практике по делам о злоупотреблении должностными полномочиями и о превышении должностных </a:t>
            </a:r>
            <a:r>
              <a:rPr lang="ru-RU" sz="3600" dirty="0" smtClean="0">
                <a:latin typeface="Arial" panose="020B0604020202020204" pitchFamily="34" charset="0"/>
                <a:cs typeface="Arial" panose="020B0604020202020204" pitchFamily="34" charset="0"/>
                <a:sym typeface="Wingdings" panose="05000000000000000000" pitchFamily="2" charset="2"/>
              </a:rPr>
              <a:t>полномочий»</a:t>
            </a:r>
            <a:endParaRPr lang="ru-RU" sz="3600"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3600" b="1" dirty="0" smtClean="0">
                <a:latin typeface="Arial" panose="020B0604020202020204" pitchFamily="34" charset="0"/>
                <a:cs typeface="Arial" panose="020B0604020202020204" pitchFamily="34" charset="0"/>
                <a:sym typeface="Wingdings" panose="05000000000000000000" pitchFamily="2" charset="2"/>
              </a:rPr>
              <a:t>= «судебный прецедент»</a:t>
            </a:r>
            <a:endParaRPr lang="ru-RU" sz="3600" b="1"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endParaRPr lang="ru-RU" sz="3600"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Рекомендуется к изучению</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58670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0011" y="142507"/>
            <a:ext cx="11495314" cy="1840672"/>
          </a:xfrm>
        </p:spPr>
        <p:txBody>
          <a:bodyPr>
            <a:normAutofit/>
          </a:bodyPr>
          <a:lstStyle/>
          <a:p>
            <a:r>
              <a:rPr lang="ru-RU" sz="4400" b="1" dirty="0">
                <a:latin typeface="Arial" panose="020B0604020202020204" pitchFamily="34" charset="0"/>
                <a:cs typeface="Arial" panose="020B0604020202020204" pitchFamily="34" charset="0"/>
              </a:rPr>
              <a:t>Типовые ситуации конфликта интересов</a:t>
            </a:r>
          </a:p>
        </p:txBody>
      </p:sp>
      <p:pic>
        <p:nvPicPr>
          <p:cNvPr id="3" name="Рисунок 2"/>
          <p:cNvPicPr>
            <a:picLocks noChangeAspect="1"/>
          </p:cNvPicPr>
          <p:nvPr/>
        </p:nvPicPr>
        <p:blipFill>
          <a:blip r:embed="rId2"/>
          <a:stretch>
            <a:fillRect/>
          </a:stretch>
        </p:blipFill>
        <p:spPr>
          <a:xfrm>
            <a:off x="2419875" y="2268187"/>
            <a:ext cx="7419698" cy="4589813"/>
          </a:xfrm>
          <a:prstGeom prst="rect">
            <a:avLst/>
          </a:prstGeom>
        </p:spPr>
      </p:pic>
    </p:spTree>
    <p:extLst>
      <p:ext uri="{BB962C8B-B14F-4D97-AF65-F5344CB8AC3E}">
        <p14:creationId xmlns:p14="http://schemas.microsoft.com/office/powerpoint/2010/main" val="18629379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389413"/>
            <a:ext cx="11625943" cy="5189517"/>
          </a:xfrm>
        </p:spPr>
        <p:txBody>
          <a:bodyPr>
            <a:noAutofit/>
          </a:bodyPr>
          <a:lstStyle/>
          <a:p>
            <a:pPr>
              <a:spcBef>
                <a:spcPts val="600"/>
              </a:spcBef>
              <a:defRPr/>
            </a:pPr>
            <a:r>
              <a:rPr lang="ru-RU" sz="2400" b="1" dirty="0" smtClean="0">
                <a:latin typeface="Arial" panose="020B0604020202020204" pitchFamily="34" charset="0"/>
                <a:cs typeface="Arial" panose="020B0604020202020204" pitchFamily="34" charset="0"/>
                <a:sym typeface="Wingdings" panose="05000000000000000000" pitchFamily="2" charset="2"/>
              </a:rPr>
              <a:t>Ситуация </a:t>
            </a:r>
            <a:r>
              <a:rPr lang="ru-RU" sz="2400" b="1" dirty="0">
                <a:solidFill>
                  <a:srgbClr val="FF0000"/>
                </a:solidFill>
                <a:latin typeface="Arial" panose="020B0604020202020204" pitchFamily="34" charset="0"/>
                <a:cs typeface="Arial" panose="020B0604020202020204" pitchFamily="34" charset="0"/>
                <a:sym typeface="Wingdings" panose="05000000000000000000" pitchFamily="2" charset="2"/>
              </a:rPr>
              <a:t>действительного</a:t>
            </a:r>
            <a:r>
              <a:rPr lang="ru-RU" sz="2400" b="1" dirty="0">
                <a:latin typeface="Arial" panose="020B0604020202020204" pitchFamily="34" charset="0"/>
                <a:cs typeface="Arial" panose="020B0604020202020204" pitchFamily="34" charset="0"/>
                <a:sym typeface="Wingdings" panose="05000000000000000000" pitchFamily="2" charset="2"/>
              </a:rPr>
              <a:t> конфликта интересов </a:t>
            </a:r>
            <a:r>
              <a:rPr lang="ru-RU" sz="2400" dirty="0">
                <a:latin typeface="Arial" panose="020B0604020202020204" pitchFamily="34" charset="0"/>
                <a:cs typeface="Arial" panose="020B0604020202020204" pitchFamily="34" charset="0"/>
                <a:sym typeface="Wingdings" panose="05000000000000000000" pitchFamily="2" charset="2"/>
              </a:rPr>
              <a:t>- это ситуация, в которой констатируется наличие какого-либо личного интереса и его реальное влияние на то, как данное лицо выполняет свои профессиональные </a:t>
            </a:r>
            <a:r>
              <a:rPr lang="ru-RU" sz="2400" dirty="0" smtClean="0">
                <a:latin typeface="Arial" panose="020B0604020202020204" pitchFamily="34" charset="0"/>
                <a:cs typeface="Arial" panose="020B0604020202020204" pitchFamily="34" charset="0"/>
                <a:sym typeface="Wingdings" panose="05000000000000000000" pitchFamily="2" charset="2"/>
              </a:rPr>
              <a:t>обязанности</a:t>
            </a:r>
            <a:r>
              <a:rPr lang="ru-RU" sz="2400" dirty="0">
                <a:latin typeface="Arial" panose="020B0604020202020204" pitchFamily="34" charset="0"/>
                <a:cs typeface="Arial" panose="020B0604020202020204" pitchFamily="34" charset="0"/>
                <a:sym typeface="Wingdings" panose="05000000000000000000" pitchFamily="2" charset="2"/>
              </a:rPr>
              <a:t>. </a:t>
            </a:r>
            <a:endParaRPr lang="ru-RU" sz="2400" dirty="0" smtClean="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2400" b="1" dirty="0">
                <a:latin typeface="Arial" panose="020B0604020202020204" pitchFamily="34" charset="0"/>
                <a:cs typeface="Arial" panose="020B0604020202020204" pitchFamily="34" charset="0"/>
                <a:sym typeface="Wingdings" panose="05000000000000000000" pitchFamily="2" charset="2"/>
              </a:rPr>
              <a:t>Ситуация </a:t>
            </a:r>
            <a:r>
              <a:rPr lang="ru-RU" sz="2400" b="1" dirty="0">
                <a:solidFill>
                  <a:srgbClr val="FF0000"/>
                </a:solidFill>
                <a:latin typeface="Arial" panose="020B0604020202020204" pitchFamily="34" charset="0"/>
                <a:cs typeface="Arial" panose="020B0604020202020204" pitchFamily="34" charset="0"/>
                <a:sym typeface="Wingdings" panose="05000000000000000000" pitchFamily="2" charset="2"/>
              </a:rPr>
              <a:t>возможного</a:t>
            </a:r>
            <a:r>
              <a:rPr lang="ru-RU" sz="2400" b="1" dirty="0">
                <a:latin typeface="Arial" panose="020B0604020202020204" pitchFamily="34" charset="0"/>
                <a:cs typeface="Arial" panose="020B0604020202020204" pitchFamily="34" charset="0"/>
                <a:sym typeface="Wingdings" panose="05000000000000000000" pitchFamily="2" charset="2"/>
              </a:rPr>
              <a:t> конфликта интересов </a:t>
            </a:r>
            <a:r>
              <a:rPr lang="ru-RU" sz="2400" dirty="0">
                <a:latin typeface="Arial" panose="020B0604020202020204" pitchFamily="34" charset="0"/>
                <a:cs typeface="Arial" panose="020B0604020202020204" pitchFamily="34" charset="0"/>
                <a:sym typeface="Wingdings" panose="05000000000000000000" pitchFamily="2" charset="2"/>
              </a:rPr>
              <a:t>- это ситуация, в свете которой личная заинтересованность лица, замещающего должность, не является в тот момент, когда ставится такой вопрос, достаточной для возникновения </a:t>
            </a:r>
            <a:r>
              <a:rPr lang="ru-RU" sz="2400" dirty="0" smtClean="0">
                <a:latin typeface="Arial" panose="020B0604020202020204" pitchFamily="34" charset="0"/>
                <a:cs typeface="Arial" panose="020B0604020202020204" pitchFamily="34" charset="0"/>
                <a:sym typeface="Wingdings" panose="05000000000000000000" pitchFamily="2" charset="2"/>
              </a:rPr>
              <a:t>конфликта </a:t>
            </a:r>
            <a:r>
              <a:rPr lang="ru-RU" sz="2400" dirty="0">
                <a:latin typeface="Arial" panose="020B0604020202020204" pitchFamily="34" charset="0"/>
                <a:cs typeface="Arial" panose="020B0604020202020204" pitchFamily="34" charset="0"/>
                <a:sym typeface="Wingdings" panose="05000000000000000000" pitchFamily="2" charset="2"/>
              </a:rPr>
              <a:t>интересов, </a:t>
            </a:r>
            <a:r>
              <a:rPr lang="ru-RU" sz="2400" dirty="0" smtClean="0">
                <a:latin typeface="Arial" panose="020B0604020202020204" pitchFamily="34" charset="0"/>
                <a:cs typeface="Arial" panose="020B0604020202020204" pitchFamily="34" charset="0"/>
                <a:sym typeface="Wingdings" panose="05000000000000000000" pitchFamily="2" charset="2"/>
              </a:rPr>
              <a:t>но гипотетически может иметь место. </a:t>
            </a:r>
          </a:p>
          <a:p>
            <a:pPr>
              <a:spcBef>
                <a:spcPts val="600"/>
              </a:spcBef>
              <a:defRPr/>
            </a:pPr>
            <a:r>
              <a:rPr lang="ru-RU" sz="2400" b="1" dirty="0" smtClean="0">
                <a:latin typeface="Arial" panose="020B0604020202020204" pitchFamily="34" charset="0"/>
                <a:cs typeface="Arial" panose="020B0604020202020204" pitchFamily="34" charset="0"/>
                <a:sym typeface="Wingdings" panose="05000000000000000000" pitchFamily="2" charset="2"/>
              </a:rPr>
              <a:t>Ситуация </a:t>
            </a:r>
            <a:r>
              <a:rPr lang="ru-RU" sz="24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кажущегося</a:t>
            </a:r>
            <a:r>
              <a:rPr lang="ru-RU" sz="2400" b="1" dirty="0" smtClean="0">
                <a:latin typeface="Arial" panose="020B0604020202020204" pitchFamily="34" charset="0"/>
                <a:cs typeface="Arial" panose="020B0604020202020204" pitchFamily="34" charset="0"/>
                <a:sym typeface="Wingdings" panose="05000000000000000000" pitchFamily="2" charset="2"/>
              </a:rPr>
              <a:t> конфликта интересов </a:t>
            </a:r>
            <a:r>
              <a:rPr lang="ru-RU" sz="2400" dirty="0" smtClean="0">
                <a:latin typeface="Arial" panose="020B0604020202020204" pitchFamily="34" charset="0"/>
                <a:cs typeface="Arial" panose="020B0604020202020204" pitchFamily="34" charset="0"/>
                <a:sym typeface="Wingdings" panose="05000000000000000000" pitchFamily="2" charset="2"/>
              </a:rPr>
              <a:t>- </a:t>
            </a:r>
            <a:r>
              <a:rPr lang="ru-RU" sz="2400" dirty="0">
                <a:latin typeface="Arial" panose="020B0604020202020204" pitchFamily="34" charset="0"/>
                <a:cs typeface="Arial" panose="020B0604020202020204" pitchFamily="34" charset="0"/>
                <a:sym typeface="Wingdings" panose="05000000000000000000" pitchFamily="2" charset="2"/>
              </a:rPr>
              <a:t>это ситуация, в которой личной заинтересованности лица, замещающего должность, в реальности не существует или имеющиеся по этому поводу факты являются недостоверными, так как есть лишь видимость того, что данное лицо имеет некую личную заинтересованность, способную повлиять на надлежащее, объективное и беспристрастное исполнение им </a:t>
            </a:r>
            <a:r>
              <a:rPr lang="ru-RU" sz="2400" dirty="0" smtClean="0">
                <a:latin typeface="Arial" panose="020B0604020202020204" pitchFamily="34" charset="0"/>
                <a:cs typeface="Arial" panose="020B0604020202020204" pitchFamily="34" charset="0"/>
                <a:sym typeface="Wingdings" panose="05000000000000000000" pitchFamily="2" charset="2"/>
              </a:rPr>
              <a:t>обязанностей</a:t>
            </a:r>
            <a:r>
              <a:rPr lang="ru-RU" sz="2400" dirty="0">
                <a:latin typeface="Arial" panose="020B0604020202020204" pitchFamily="34" charset="0"/>
                <a:cs typeface="Arial" panose="020B0604020202020204" pitchFamily="34" charset="0"/>
                <a:sym typeface="Wingdings" panose="05000000000000000000" pitchFamily="2" charset="2"/>
              </a:rPr>
              <a:t>. </a:t>
            </a:r>
          </a:p>
          <a:p>
            <a:pPr>
              <a:spcBef>
                <a:spcPts val="600"/>
              </a:spcBef>
              <a:defRPr/>
            </a:pPr>
            <a:endParaRPr lang="ru-RU" sz="2400"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Общие ситуации конфликта интересов</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54786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fontScale="92500" lnSpcReduction="20000"/>
          </a:bodyPr>
          <a:lstStyle/>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(про госслужбу, но по аналогии применим к другим ситуациям)</a:t>
            </a:r>
          </a:p>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Указано понятие конфликта интересов</a:t>
            </a:r>
          </a:p>
          <a:p>
            <a:pPr>
              <a:spcBef>
                <a:spcPts val="600"/>
              </a:spcBef>
              <a:defRPr/>
            </a:pPr>
            <a:r>
              <a:rPr lang="ru-RU" sz="3600" dirty="0">
                <a:latin typeface="Arial" panose="020B0604020202020204" pitchFamily="34" charset="0"/>
                <a:cs typeface="Arial" panose="020B0604020202020204" pitchFamily="34" charset="0"/>
                <a:sym typeface="Wingdings" panose="05000000000000000000" pitchFamily="2" charset="2"/>
              </a:rPr>
              <a:t>Перечислен ряд </a:t>
            </a:r>
            <a:r>
              <a:rPr lang="ru-RU" sz="3600" dirty="0" smtClean="0">
                <a:latin typeface="Arial" panose="020B0604020202020204" pitchFamily="34" charset="0"/>
                <a:cs typeface="Arial" panose="020B0604020202020204" pitchFamily="34" charset="0"/>
                <a:sym typeface="Wingdings" panose="05000000000000000000" pitchFamily="2" charset="2"/>
              </a:rPr>
              <a:t>ключевых </a:t>
            </a:r>
            <a:r>
              <a:rPr lang="ru-RU" sz="3600" dirty="0">
                <a:latin typeface="Arial" panose="020B0604020202020204" pitchFamily="34" charset="0"/>
                <a:cs typeface="Arial" panose="020B0604020202020204" pitchFamily="34" charset="0"/>
                <a:sym typeface="Wingdings" panose="05000000000000000000" pitchFamily="2" charset="2"/>
              </a:rPr>
              <a:t>«областей регулирования», в которых возникновение конфликта интересов является наиболее </a:t>
            </a:r>
            <a:r>
              <a:rPr lang="ru-RU" sz="3600" dirty="0" smtClean="0">
                <a:latin typeface="Arial" panose="020B0604020202020204" pitchFamily="34" charset="0"/>
                <a:cs typeface="Arial" panose="020B0604020202020204" pitchFamily="34" charset="0"/>
                <a:sym typeface="Wingdings" panose="05000000000000000000" pitchFamily="2" charset="2"/>
              </a:rPr>
              <a:t>вероятным</a:t>
            </a:r>
          </a:p>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Приводится </a:t>
            </a:r>
            <a:r>
              <a:rPr lang="ru-RU" sz="3600" dirty="0">
                <a:latin typeface="Arial" panose="020B0604020202020204" pitchFamily="34" charset="0"/>
                <a:cs typeface="Arial" panose="020B0604020202020204" pitchFamily="34" charset="0"/>
                <a:sym typeface="Wingdings" panose="05000000000000000000" pitchFamily="2" charset="2"/>
              </a:rPr>
              <a:t>описание типовой ситуации и </a:t>
            </a:r>
            <a:r>
              <a:rPr lang="ru-RU" sz="3600" dirty="0" smtClean="0">
                <a:latin typeface="Arial" panose="020B0604020202020204" pitchFamily="34" charset="0"/>
                <a:cs typeface="Arial" panose="020B0604020202020204" pitchFamily="34" charset="0"/>
                <a:sym typeface="Wingdings" panose="05000000000000000000" pitchFamily="2" charset="2"/>
              </a:rPr>
              <a:t>рекомендации по предотвращению </a:t>
            </a:r>
            <a:r>
              <a:rPr lang="ru-RU" sz="3600" dirty="0">
                <a:latin typeface="Arial" panose="020B0604020202020204" pitchFamily="34" charset="0"/>
                <a:cs typeface="Arial" panose="020B0604020202020204" pitchFamily="34" charset="0"/>
                <a:sym typeface="Wingdings" panose="05000000000000000000" pitchFamily="2" charset="2"/>
              </a:rPr>
              <a:t>и урегулированию конфликта интересов. </a:t>
            </a:r>
            <a:endParaRPr lang="ru-RU" sz="3600" dirty="0" smtClean="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Приводится </a:t>
            </a:r>
            <a:r>
              <a:rPr lang="ru-RU" sz="3600" dirty="0">
                <a:latin typeface="Arial" panose="020B0604020202020204" pitchFamily="34" charset="0"/>
                <a:cs typeface="Arial" panose="020B0604020202020204" pitchFamily="34" charset="0"/>
                <a:sym typeface="Wingdings" panose="05000000000000000000" pitchFamily="2" charset="2"/>
              </a:rPr>
              <a:t>комментарий, поясняющий почему та или иная ситуация является конфликтом интересов, содержащий конкретные примеры типовой ситуации</a:t>
            </a: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Обзор Минтруда 2012 г.</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56956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fontScale="92500" lnSpcReduction="20000"/>
          </a:bodyPr>
          <a:lstStyle/>
          <a:p>
            <a:pPr marL="0" indent="0">
              <a:spcBef>
                <a:spcPts val="600"/>
              </a:spcBef>
              <a:buNone/>
              <a:defRPr/>
            </a:pPr>
            <a:r>
              <a:rPr lang="ru-RU" dirty="0" smtClean="0">
                <a:latin typeface="Arial" panose="020B0604020202020204" pitchFamily="34" charset="0"/>
                <a:cs typeface="Arial" panose="020B0604020202020204" pitchFamily="34" charset="0"/>
                <a:sym typeface="Wingdings" panose="05000000000000000000" pitchFamily="2" charset="2"/>
              </a:rPr>
              <a:t>1. Конфликт </a:t>
            </a:r>
            <a:r>
              <a:rPr lang="ru-RU" dirty="0">
                <a:latin typeface="Arial" panose="020B0604020202020204" pitchFamily="34" charset="0"/>
                <a:cs typeface="Arial" panose="020B0604020202020204" pitchFamily="34" charset="0"/>
                <a:sym typeface="Wingdings" panose="05000000000000000000" pitchFamily="2" charset="2"/>
              </a:rPr>
              <a:t>интересов, связанный с выполнением отдельных функций государственного управления в отношении родственников и/или иных лиц, с которыми связана личная заинтересованность государственного служащего</a:t>
            </a:r>
            <a:r>
              <a:rPr lang="ru-RU" dirty="0" smtClean="0">
                <a:latin typeface="Arial" panose="020B0604020202020204" pitchFamily="34" charset="0"/>
                <a:cs typeface="Arial" panose="020B0604020202020204" pitchFamily="34" charset="0"/>
                <a:sym typeface="Wingdings" panose="05000000000000000000" pitchFamily="2" charset="2"/>
              </a:rPr>
              <a:t>.</a:t>
            </a:r>
          </a:p>
          <a:p>
            <a:pPr marL="0" indent="0">
              <a:spcBef>
                <a:spcPts val="600"/>
              </a:spcBef>
              <a:buNone/>
              <a:defRPr/>
            </a:pPr>
            <a:r>
              <a:rPr lang="ru-RU" dirty="0" smtClean="0">
                <a:latin typeface="Arial" panose="020B0604020202020204" pitchFamily="34" charset="0"/>
                <a:cs typeface="Arial" panose="020B0604020202020204" pitchFamily="34" charset="0"/>
                <a:sym typeface="Wingdings" panose="05000000000000000000" pitchFamily="2" charset="2"/>
              </a:rPr>
              <a:t>2. Конфликт </a:t>
            </a:r>
            <a:r>
              <a:rPr lang="ru-RU" dirty="0">
                <a:latin typeface="Arial" panose="020B0604020202020204" pitchFamily="34" charset="0"/>
                <a:cs typeface="Arial" panose="020B0604020202020204" pitchFamily="34" charset="0"/>
                <a:sym typeface="Wingdings" panose="05000000000000000000" pitchFamily="2" charset="2"/>
              </a:rPr>
              <a:t>интересов, связанный с выполнением иной оплачиваемой </a:t>
            </a:r>
            <a:r>
              <a:rPr lang="ru-RU" dirty="0" smtClean="0">
                <a:latin typeface="Arial" panose="020B0604020202020204" pitchFamily="34" charset="0"/>
                <a:cs typeface="Arial" panose="020B0604020202020204" pitchFamily="34" charset="0"/>
                <a:sym typeface="Wingdings" panose="05000000000000000000" pitchFamily="2" charset="2"/>
              </a:rPr>
              <a:t>работы</a:t>
            </a:r>
          </a:p>
          <a:p>
            <a:pPr marL="0" indent="0">
              <a:spcBef>
                <a:spcPts val="600"/>
              </a:spcBef>
              <a:buNone/>
              <a:defRPr/>
            </a:pPr>
            <a:r>
              <a:rPr lang="ru-RU" dirty="0" smtClean="0">
                <a:latin typeface="Arial" panose="020B0604020202020204" pitchFamily="34" charset="0"/>
                <a:cs typeface="Arial" panose="020B0604020202020204" pitchFamily="34" charset="0"/>
                <a:sym typeface="Wingdings" panose="05000000000000000000" pitchFamily="2" charset="2"/>
              </a:rPr>
              <a:t>3. Конфликт </a:t>
            </a:r>
            <a:r>
              <a:rPr lang="ru-RU" dirty="0">
                <a:latin typeface="Arial" panose="020B0604020202020204" pitchFamily="34" charset="0"/>
                <a:cs typeface="Arial" panose="020B0604020202020204" pitchFamily="34" charset="0"/>
                <a:sym typeface="Wingdings" panose="05000000000000000000" pitchFamily="2" charset="2"/>
              </a:rPr>
              <a:t>интересов, связанный с владением ценными бумагами, банковскими вкладами </a:t>
            </a:r>
            <a:endParaRPr lang="ru-RU" dirty="0" smtClean="0">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dirty="0" smtClean="0">
                <a:latin typeface="Arial" panose="020B0604020202020204" pitchFamily="34" charset="0"/>
                <a:cs typeface="Arial" panose="020B0604020202020204" pitchFamily="34" charset="0"/>
                <a:sym typeface="Wingdings" panose="05000000000000000000" pitchFamily="2" charset="2"/>
              </a:rPr>
              <a:t>4. Конфликт </a:t>
            </a:r>
            <a:r>
              <a:rPr lang="ru-RU" dirty="0">
                <a:latin typeface="Arial" panose="020B0604020202020204" pitchFamily="34" charset="0"/>
                <a:cs typeface="Arial" panose="020B0604020202020204" pitchFamily="34" charset="0"/>
                <a:sym typeface="Wingdings" panose="05000000000000000000" pitchFamily="2" charset="2"/>
              </a:rPr>
              <a:t>интересов, связанный с получением подарков и услуг </a:t>
            </a:r>
            <a:endParaRPr lang="ru-RU" dirty="0" smtClean="0">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dirty="0" smtClean="0">
                <a:latin typeface="Arial" panose="020B0604020202020204" pitchFamily="34" charset="0"/>
                <a:cs typeface="Arial" panose="020B0604020202020204" pitchFamily="34" charset="0"/>
                <a:sym typeface="Wingdings" panose="05000000000000000000" pitchFamily="2" charset="2"/>
              </a:rPr>
              <a:t>5</a:t>
            </a:r>
            <a:r>
              <a:rPr lang="ru-RU" dirty="0">
                <a:latin typeface="Arial" panose="020B0604020202020204" pitchFamily="34" charset="0"/>
                <a:cs typeface="Arial" panose="020B0604020202020204" pitchFamily="34" charset="0"/>
                <a:sym typeface="Wingdings" panose="05000000000000000000" pitchFamily="2" charset="2"/>
              </a:rPr>
              <a:t>. </a:t>
            </a:r>
            <a:r>
              <a:rPr lang="ru-RU" dirty="0" smtClean="0">
                <a:latin typeface="Arial" panose="020B0604020202020204" pitchFamily="34" charset="0"/>
                <a:cs typeface="Arial" panose="020B0604020202020204" pitchFamily="34" charset="0"/>
                <a:sym typeface="Wingdings" panose="05000000000000000000" pitchFamily="2" charset="2"/>
              </a:rPr>
              <a:t>Конфликт </a:t>
            </a:r>
            <a:r>
              <a:rPr lang="ru-RU" dirty="0">
                <a:latin typeface="Arial" panose="020B0604020202020204" pitchFamily="34" charset="0"/>
                <a:cs typeface="Arial" panose="020B0604020202020204" pitchFamily="34" charset="0"/>
                <a:sym typeface="Wingdings" panose="05000000000000000000" pitchFamily="2" charset="2"/>
              </a:rPr>
              <a:t>интересов, связанный с имущественными обязательствами и судебными </a:t>
            </a:r>
            <a:r>
              <a:rPr lang="ru-RU" dirty="0" smtClean="0">
                <a:latin typeface="Arial" panose="020B0604020202020204" pitchFamily="34" charset="0"/>
                <a:cs typeface="Arial" panose="020B0604020202020204" pitchFamily="34" charset="0"/>
                <a:sym typeface="Wingdings" panose="05000000000000000000" pitchFamily="2" charset="2"/>
              </a:rPr>
              <a:t>разбирательствами</a:t>
            </a:r>
          </a:p>
          <a:p>
            <a:pPr marL="0" indent="0">
              <a:spcBef>
                <a:spcPts val="600"/>
              </a:spcBef>
              <a:buNone/>
              <a:defRPr/>
            </a:pPr>
            <a:r>
              <a:rPr lang="ru-RU" dirty="0">
                <a:latin typeface="Arial" panose="020B0604020202020204" pitchFamily="34" charset="0"/>
                <a:cs typeface="Arial" panose="020B0604020202020204" pitchFamily="34" charset="0"/>
                <a:sym typeface="Wingdings" panose="05000000000000000000" pitchFamily="2" charset="2"/>
              </a:rPr>
              <a:t>6. </a:t>
            </a:r>
            <a:r>
              <a:rPr lang="ru-RU" dirty="0" smtClean="0">
                <a:latin typeface="Arial" panose="020B0604020202020204" pitchFamily="34" charset="0"/>
                <a:cs typeface="Arial" panose="020B0604020202020204" pitchFamily="34" charset="0"/>
                <a:sym typeface="Wingdings" panose="05000000000000000000" pitchFamily="2" charset="2"/>
              </a:rPr>
              <a:t>Конфликт </a:t>
            </a:r>
            <a:r>
              <a:rPr lang="ru-RU" dirty="0">
                <a:latin typeface="Arial" panose="020B0604020202020204" pitchFamily="34" charset="0"/>
                <a:cs typeface="Arial" panose="020B0604020202020204" pitchFamily="34" charset="0"/>
                <a:sym typeface="Wingdings" panose="05000000000000000000" pitchFamily="2" charset="2"/>
              </a:rPr>
              <a:t>интересов, связанный с взаимодействием с бывшим работодателем и трудоустройством после увольнения с государственной </a:t>
            </a:r>
            <a:r>
              <a:rPr lang="ru-RU" dirty="0" smtClean="0">
                <a:latin typeface="Arial" panose="020B0604020202020204" pitchFamily="34" charset="0"/>
                <a:cs typeface="Arial" panose="020B0604020202020204" pitchFamily="34" charset="0"/>
                <a:sym typeface="Wingdings" panose="05000000000000000000" pitchFamily="2" charset="2"/>
              </a:rPr>
              <a:t>службы</a:t>
            </a:r>
          </a:p>
          <a:p>
            <a:pPr marL="0" indent="0">
              <a:spcBef>
                <a:spcPts val="600"/>
              </a:spcBef>
              <a:buNone/>
              <a:defRPr/>
            </a:pPr>
            <a:r>
              <a:rPr lang="ru-RU" dirty="0">
                <a:latin typeface="Arial" panose="020B0604020202020204" pitchFamily="34" charset="0"/>
                <a:cs typeface="Arial" panose="020B0604020202020204" pitchFamily="34" charset="0"/>
                <a:sym typeface="Wingdings" panose="05000000000000000000" pitchFamily="2" charset="2"/>
              </a:rPr>
              <a:t>7. </a:t>
            </a:r>
            <a:r>
              <a:rPr lang="ru-RU" dirty="0" smtClean="0">
                <a:latin typeface="Arial" panose="020B0604020202020204" pitchFamily="34" charset="0"/>
                <a:cs typeface="Arial" panose="020B0604020202020204" pitchFamily="34" charset="0"/>
                <a:sym typeface="Wingdings" panose="05000000000000000000" pitchFamily="2" charset="2"/>
              </a:rPr>
              <a:t>Ситуации</a:t>
            </a:r>
            <a:r>
              <a:rPr lang="ru-RU" dirty="0">
                <a:latin typeface="Arial" panose="020B0604020202020204" pitchFamily="34" charset="0"/>
                <a:cs typeface="Arial" panose="020B0604020202020204" pitchFamily="34" charset="0"/>
                <a:sym typeface="Wingdings" panose="05000000000000000000" pitchFamily="2" charset="2"/>
              </a:rPr>
              <a:t>, связанные с явным нарушением государственным служащим установленных запретов</a:t>
            </a:r>
            <a:endParaRPr lang="ru-RU" dirty="0" smtClean="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endParaRPr lang="ru-RU"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Базовые типовые ситуации</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9256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5130140"/>
          </a:xfrm>
        </p:spPr>
        <p:txBody>
          <a:bodyPr>
            <a:noAutofit/>
          </a:bodyPr>
          <a:lstStyle/>
          <a:p>
            <a:pPr marL="0" indent="0">
              <a:spcBef>
                <a:spcPts val="600"/>
              </a:spcBef>
              <a:buNone/>
              <a:defRPr/>
            </a:pPr>
            <a:r>
              <a:rPr lang="ru-RU" sz="2200" dirty="0" smtClean="0">
                <a:latin typeface="Arial" panose="020B0604020202020204" pitchFamily="34" charset="0"/>
                <a:cs typeface="Arial" panose="020B0604020202020204" pitchFamily="34" charset="0"/>
                <a:sym typeface="Wingdings" panose="05000000000000000000" pitchFamily="2" charset="2"/>
              </a:rPr>
              <a:t>4. Создать уполномоченный орган (комиссию):</a:t>
            </a:r>
            <a:endParaRPr lang="ru-RU" sz="2200"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2200" dirty="0" smtClean="0">
                <a:latin typeface="Arial" panose="020B0604020202020204" pitchFamily="34" charset="0"/>
                <a:cs typeface="Arial" panose="020B0604020202020204" pitchFamily="34" charset="0"/>
                <a:sym typeface="Wingdings" panose="05000000000000000000" pitchFamily="2" charset="2"/>
              </a:rPr>
              <a:t>по рассмотрению уведомления о </a:t>
            </a:r>
            <a:r>
              <a:rPr lang="ru-RU" sz="2200" dirty="0">
                <a:latin typeface="Arial" panose="020B0604020202020204" pitchFamily="34" charset="0"/>
                <a:cs typeface="Arial" panose="020B0604020202020204" pitchFamily="34" charset="0"/>
                <a:sym typeface="Wingdings" panose="05000000000000000000" pitchFamily="2" charset="2"/>
              </a:rPr>
              <a:t>конфликте интересов;</a:t>
            </a:r>
          </a:p>
          <a:p>
            <a:pPr>
              <a:spcBef>
                <a:spcPts val="600"/>
              </a:spcBef>
              <a:defRPr/>
            </a:pPr>
            <a:r>
              <a:rPr lang="ru-RU" sz="2200" dirty="0" smtClean="0">
                <a:latin typeface="Arial" panose="020B0604020202020204" pitchFamily="34" charset="0"/>
                <a:cs typeface="Arial" panose="020B0604020202020204" pitchFamily="34" charset="0"/>
                <a:sym typeface="Wingdings" panose="05000000000000000000" pitchFamily="2" charset="2"/>
              </a:rPr>
              <a:t>по </a:t>
            </a:r>
            <a:r>
              <a:rPr lang="ru-RU" sz="2200" dirty="0">
                <a:latin typeface="Arial" panose="020B0604020202020204" pitchFamily="34" charset="0"/>
                <a:cs typeface="Arial" panose="020B0604020202020204" pitchFamily="34" charset="0"/>
                <a:sym typeface="Wingdings" panose="05000000000000000000" pitchFamily="2" charset="2"/>
              </a:rPr>
              <a:t>рассмотрению уведомления </a:t>
            </a:r>
            <a:r>
              <a:rPr lang="ru-RU" sz="2200" dirty="0" smtClean="0">
                <a:latin typeface="Arial" panose="020B0604020202020204" pitchFamily="34" charset="0"/>
                <a:cs typeface="Arial" panose="020B0604020202020204" pitchFamily="34" charset="0"/>
                <a:sym typeface="Wingdings" panose="05000000000000000000" pitchFamily="2" charset="2"/>
              </a:rPr>
              <a:t>о </a:t>
            </a:r>
            <a:r>
              <a:rPr lang="ru-RU" sz="2200" dirty="0">
                <a:latin typeface="Arial" panose="020B0604020202020204" pitchFamily="34" charset="0"/>
                <a:cs typeface="Arial" panose="020B0604020202020204" pitchFamily="34" charset="0"/>
                <a:sym typeface="Wingdings" panose="05000000000000000000" pitchFamily="2" charset="2"/>
              </a:rPr>
              <a:t>фактах обращения в целях склонения к совершению коррупционных правонарушений;</a:t>
            </a:r>
          </a:p>
          <a:p>
            <a:pPr>
              <a:spcBef>
                <a:spcPts val="600"/>
              </a:spcBef>
              <a:defRPr/>
            </a:pPr>
            <a:r>
              <a:rPr lang="ru-RU" sz="2200" dirty="0">
                <a:latin typeface="Arial" panose="020B0604020202020204" pitchFamily="34" charset="0"/>
                <a:cs typeface="Arial" panose="020B0604020202020204" pitchFamily="34" charset="0"/>
                <a:sym typeface="Wingdings" panose="05000000000000000000" pitchFamily="2" charset="2"/>
              </a:rPr>
              <a:t>по рассмотрению </a:t>
            </a:r>
            <a:r>
              <a:rPr lang="ru-RU" sz="2200" dirty="0" smtClean="0">
                <a:latin typeface="Arial" panose="020B0604020202020204" pitchFamily="34" charset="0"/>
                <a:cs typeface="Arial" panose="020B0604020202020204" pitchFamily="34" charset="0"/>
                <a:sym typeface="Wingdings" panose="05000000000000000000" pitchFamily="2" charset="2"/>
              </a:rPr>
              <a:t>вопроса о подарках;</a:t>
            </a:r>
          </a:p>
          <a:p>
            <a:pPr>
              <a:spcBef>
                <a:spcPts val="600"/>
              </a:spcBef>
              <a:defRPr/>
            </a:pPr>
            <a:r>
              <a:rPr lang="ru-RU" sz="2200" dirty="0" smtClean="0">
                <a:latin typeface="Arial" panose="020B0604020202020204" pitchFamily="34" charset="0"/>
                <a:cs typeface="Arial" panose="020B0604020202020204" pitchFamily="34" charset="0"/>
                <a:sym typeface="Wingdings" panose="05000000000000000000" pitchFamily="2" charset="2"/>
              </a:rPr>
              <a:t>по рассмотрению иных вопросов в рамках противодействия коррупции.</a:t>
            </a:r>
            <a:endParaRPr lang="ru-RU" sz="2200" dirty="0">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sz="2200" dirty="0" smtClean="0">
                <a:latin typeface="Arial" panose="020B0604020202020204" pitchFamily="34" charset="0"/>
                <a:cs typeface="Arial" panose="020B0604020202020204" pitchFamily="34" charset="0"/>
                <a:sym typeface="Wingdings" panose="05000000000000000000" pitchFamily="2" charset="2"/>
              </a:rPr>
              <a:t>5</a:t>
            </a:r>
            <a:r>
              <a:rPr lang="ru-RU" sz="2200" dirty="0">
                <a:latin typeface="Arial" panose="020B0604020202020204" pitchFamily="34" charset="0"/>
                <a:cs typeface="Arial" panose="020B0604020202020204" pitchFamily="34" charset="0"/>
                <a:sym typeface="Wingdings" panose="05000000000000000000" pitchFamily="2" charset="2"/>
              </a:rPr>
              <a:t>. Провести оценку коррупционных рисков </a:t>
            </a:r>
            <a:r>
              <a:rPr lang="ru-RU" sz="2200" dirty="0" smtClean="0">
                <a:latin typeface="Arial" panose="020B0604020202020204" pitchFamily="34" charset="0"/>
                <a:cs typeface="Arial" panose="020B0604020202020204" pitchFamily="34" charset="0"/>
                <a:sym typeface="Wingdings" panose="05000000000000000000" pitchFamily="2" charset="2"/>
              </a:rPr>
              <a:t>деятельности, </a:t>
            </a:r>
            <a:r>
              <a:rPr lang="ru-RU" sz="2200" dirty="0">
                <a:latin typeface="Arial" panose="020B0604020202020204" pitchFamily="34" charset="0"/>
                <a:cs typeface="Arial" panose="020B0604020202020204" pitchFamily="34" charset="0"/>
                <a:sym typeface="Wingdings" panose="05000000000000000000" pitchFamily="2" charset="2"/>
              </a:rPr>
              <a:t>разработать комплекс мер по их устранению или минимизации в соответствии с положением об оценке коррупционных </a:t>
            </a:r>
            <a:r>
              <a:rPr lang="ru-RU" sz="2200" dirty="0" smtClean="0">
                <a:latin typeface="Arial" panose="020B0604020202020204" pitchFamily="34" charset="0"/>
                <a:cs typeface="Arial" panose="020B0604020202020204" pitchFamily="34" charset="0"/>
                <a:sym typeface="Wingdings" panose="05000000000000000000" pitchFamily="2" charset="2"/>
              </a:rPr>
              <a:t>рисков, утвердить и выполнять План мероприятий.</a:t>
            </a:r>
          </a:p>
          <a:p>
            <a:pPr marL="0" indent="0">
              <a:spcBef>
                <a:spcPts val="600"/>
              </a:spcBef>
              <a:buNone/>
              <a:defRPr/>
            </a:pPr>
            <a:r>
              <a:rPr lang="ru-RU" sz="2200" dirty="0">
                <a:latin typeface="Arial" panose="020B0604020202020204" pitchFamily="34" charset="0"/>
                <a:cs typeface="Arial" panose="020B0604020202020204" pitchFamily="34" charset="0"/>
                <a:sym typeface="Wingdings" panose="05000000000000000000" pitchFamily="2" charset="2"/>
              </a:rPr>
              <a:t>6. Ежегодно проводить оценку результатов антикоррупционных мероприятий (соответствие выполненных мероприятий плану противодействия </a:t>
            </a:r>
            <a:r>
              <a:rPr lang="ru-RU" sz="2200" dirty="0" smtClean="0">
                <a:latin typeface="Arial" panose="020B0604020202020204" pitchFamily="34" charset="0"/>
                <a:cs typeface="Arial" panose="020B0604020202020204" pitchFamily="34" charset="0"/>
                <a:sym typeface="Wingdings" panose="05000000000000000000" pitchFamily="2" charset="2"/>
              </a:rPr>
              <a:t>коррупции). Готовить отчетные материалы о </a:t>
            </a:r>
            <a:r>
              <a:rPr lang="ru-RU" sz="2200" dirty="0">
                <a:latin typeface="Arial" panose="020B0604020202020204" pitchFamily="34" charset="0"/>
                <a:cs typeface="Arial" panose="020B0604020202020204" pitchFamily="34" charset="0"/>
                <a:sym typeface="Wingdings" panose="05000000000000000000" pitchFamily="2" charset="2"/>
              </a:rPr>
              <a:t>проведенной работе </a:t>
            </a:r>
            <a:r>
              <a:rPr lang="ru-RU" sz="2200" dirty="0" smtClean="0">
                <a:latin typeface="Arial" panose="020B0604020202020204" pitchFamily="34" charset="0"/>
                <a:cs typeface="Arial" panose="020B0604020202020204" pitchFamily="34" charset="0"/>
                <a:sym typeface="Wingdings" panose="05000000000000000000" pitchFamily="2" charset="2"/>
              </a:rPr>
              <a:t>и </a:t>
            </a:r>
            <a:r>
              <a:rPr lang="ru-RU" sz="2200" dirty="0">
                <a:latin typeface="Arial" panose="020B0604020202020204" pitchFamily="34" charset="0"/>
                <a:cs typeface="Arial" panose="020B0604020202020204" pitchFamily="34" charset="0"/>
                <a:sym typeface="Wingdings" panose="05000000000000000000" pitchFamily="2" charset="2"/>
              </a:rPr>
              <a:t>достигнутых результатах в сфере противодействия коррупции </a:t>
            </a:r>
            <a:r>
              <a:rPr lang="ru-RU" sz="2200" dirty="0" smtClean="0">
                <a:latin typeface="Arial" panose="020B0604020202020204" pitchFamily="34" charset="0"/>
                <a:cs typeface="Arial" panose="020B0604020202020204" pitchFamily="34" charset="0"/>
                <a:sym typeface="Wingdings" panose="05000000000000000000" pitchFamily="2" charset="2"/>
              </a:rPr>
              <a:t>согласно требованиям (раз </a:t>
            </a:r>
            <a:r>
              <a:rPr lang="ru-RU" sz="2200" dirty="0">
                <a:latin typeface="Arial" panose="020B0604020202020204" pitchFamily="34" charset="0"/>
                <a:cs typeface="Arial" panose="020B0604020202020204" pitchFamily="34" charset="0"/>
                <a:sym typeface="Wingdings" panose="05000000000000000000" pitchFamily="2" charset="2"/>
              </a:rPr>
              <a:t>в полгода, раз в </a:t>
            </a:r>
            <a:r>
              <a:rPr lang="ru-RU" sz="2200" dirty="0" smtClean="0">
                <a:latin typeface="Arial" panose="020B0604020202020204" pitchFamily="34" charset="0"/>
                <a:cs typeface="Arial" panose="020B0604020202020204" pitchFamily="34" charset="0"/>
                <a:sym typeface="Wingdings" panose="05000000000000000000" pitchFamily="2" charset="2"/>
              </a:rPr>
              <a:t>квартал и т.д.).</a:t>
            </a:r>
            <a:endParaRPr lang="ru-RU" sz="2200"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Autofit/>
          </a:bodyPr>
          <a:lstStyle/>
          <a:p>
            <a:pPr algn="ctr"/>
            <a:r>
              <a:rPr lang="ru-RU" altLang="ru-RU" sz="3600" b="1" dirty="0" smtClean="0">
                <a:latin typeface="Arial" panose="020B0604020202020204" pitchFamily="34" charset="0"/>
                <a:cs typeface="Arial" panose="020B0604020202020204" pitchFamily="34" charset="0"/>
              </a:rPr>
              <a:t>Общий алгоритм </a:t>
            </a:r>
            <a:r>
              <a:rPr lang="ru-RU" altLang="ru-RU" sz="3600" b="1" dirty="0">
                <a:latin typeface="Arial" panose="020B0604020202020204" pitchFamily="34" charset="0"/>
                <a:cs typeface="Arial" panose="020B0604020202020204" pitchFamily="34" charset="0"/>
              </a:rPr>
              <a:t>действий </a:t>
            </a:r>
            <a:br>
              <a:rPr lang="ru-RU" altLang="ru-RU" sz="3600" b="1" dirty="0">
                <a:latin typeface="Arial" panose="020B0604020202020204" pitchFamily="34" charset="0"/>
                <a:cs typeface="Arial" panose="020B0604020202020204" pitchFamily="34" charset="0"/>
              </a:rPr>
            </a:br>
            <a:r>
              <a:rPr lang="ru-RU" altLang="ru-RU" sz="3600" b="1" dirty="0">
                <a:latin typeface="Arial" panose="020B0604020202020204" pitchFamily="34" charset="0"/>
                <a:cs typeface="Arial" panose="020B0604020202020204" pitchFamily="34" charset="0"/>
              </a:rPr>
              <a:t>по организации антикоррупционной работы</a:t>
            </a:r>
          </a:p>
        </p:txBody>
      </p:sp>
    </p:spTree>
    <p:extLst>
      <p:ext uri="{BB962C8B-B14F-4D97-AF65-F5344CB8AC3E}">
        <p14:creationId xmlns:p14="http://schemas.microsoft.com/office/powerpoint/2010/main" val="27624123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870364"/>
            <a:ext cx="11625943" cy="4987636"/>
          </a:xfrm>
        </p:spPr>
        <p:txBody>
          <a:bodyPr>
            <a:normAutofit fontScale="92500" lnSpcReduction="10000"/>
          </a:bodyPr>
          <a:lstStyle/>
          <a:p>
            <a:pPr marL="0" indent="0">
              <a:spcBef>
                <a:spcPts val="600"/>
              </a:spcBef>
              <a:buNone/>
              <a:defRPr/>
            </a:pPr>
            <a:r>
              <a:rPr lang="ru-RU" sz="3600" dirty="0" smtClean="0">
                <a:latin typeface="Arial" panose="020B0604020202020204" pitchFamily="34" charset="0"/>
                <a:cs typeface="Arial" panose="020B0604020202020204" pitchFamily="34" charset="0"/>
                <a:sym typeface="Wingdings" panose="05000000000000000000" pitchFamily="2" charset="2"/>
              </a:rPr>
              <a:t>1) </a:t>
            </a:r>
            <a:r>
              <a:rPr lang="ru-RU" sz="3600" b="1" dirty="0" smtClean="0">
                <a:latin typeface="Arial" panose="020B0604020202020204" pitchFamily="34" charset="0"/>
                <a:cs typeface="Arial" panose="020B0604020202020204" pitchFamily="34" charset="0"/>
                <a:sym typeface="Wingdings" panose="05000000000000000000" pitchFamily="2" charset="2"/>
              </a:rPr>
              <a:t>должность</a:t>
            </a:r>
            <a:r>
              <a:rPr lang="ru-RU" sz="3600" dirty="0" smtClean="0">
                <a:latin typeface="Arial" panose="020B0604020202020204" pitchFamily="34" charset="0"/>
                <a:cs typeface="Arial" panose="020B0604020202020204" pitchFamily="34" charset="0"/>
                <a:sym typeface="Wingdings" panose="05000000000000000000" pitchFamily="2" charset="2"/>
              </a:rPr>
              <a:t> – гос./</a:t>
            </a:r>
            <a:r>
              <a:rPr lang="ru-RU" sz="3600" dirty="0" err="1" smtClean="0">
                <a:latin typeface="Arial" panose="020B0604020202020204" pitchFamily="34" charset="0"/>
                <a:cs typeface="Arial" panose="020B0604020202020204" pitchFamily="34" charset="0"/>
                <a:sym typeface="Wingdings" panose="05000000000000000000" pitchFamily="2" charset="2"/>
              </a:rPr>
              <a:t>мун</a:t>
            </a:r>
            <a:r>
              <a:rPr lang="ru-RU" sz="3600" dirty="0" smtClean="0">
                <a:latin typeface="Arial" panose="020B0604020202020204" pitchFamily="34" charset="0"/>
                <a:cs typeface="Arial" panose="020B0604020202020204" pitchFamily="34" charset="0"/>
                <a:sym typeface="Wingdings" panose="05000000000000000000" pitchFamily="2" charset="2"/>
              </a:rPr>
              <a:t>. служба и некоторые др. случаи (депутаты, нотариусы и т.д.)</a:t>
            </a:r>
          </a:p>
          <a:p>
            <a:pPr marL="0" indent="0">
              <a:spcBef>
                <a:spcPts val="600"/>
              </a:spcBef>
              <a:buNone/>
              <a:defRPr/>
            </a:pPr>
            <a:r>
              <a:rPr lang="ru-RU" sz="3600" dirty="0" smtClean="0">
                <a:latin typeface="Arial" panose="020B0604020202020204" pitchFamily="34" charset="0"/>
                <a:cs typeface="Arial" panose="020B0604020202020204" pitchFamily="34" charset="0"/>
                <a:sym typeface="Wingdings" panose="05000000000000000000" pitchFamily="2" charset="2"/>
              </a:rPr>
              <a:t>2</a:t>
            </a:r>
            <a:r>
              <a:rPr lang="ru-RU" sz="3600" dirty="0">
                <a:latin typeface="Arial" panose="020B0604020202020204" pitchFamily="34" charset="0"/>
                <a:cs typeface="Arial" panose="020B0604020202020204" pitchFamily="34" charset="0"/>
                <a:sym typeface="Wingdings" panose="05000000000000000000" pitchFamily="2" charset="2"/>
              </a:rPr>
              <a:t>) </a:t>
            </a:r>
            <a:r>
              <a:rPr lang="ru-RU" sz="3600" b="1" dirty="0" smtClean="0">
                <a:latin typeface="Arial" panose="020B0604020202020204" pitchFamily="34" charset="0"/>
                <a:cs typeface="Arial" panose="020B0604020202020204" pitchFamily="34" charset="0"/>
                <a:sym typeface="Wingdings" panose="05000000000000000000" pitchFamily="2" charset="2"/>
              </a:rPr>
              <a:t>ситуация</a:t>
            </a:r>
            <a:r>
              <a:rPr lang="ru-RU" sz="3600" dirty="0" smtClean="0">
                <a:latin typeface="Arial" panose="020B0604020202020204" pitchFamily="34" charset="0"/>
                <a:cs typeface="Arial" panose="020B0604020202020204" pitchFamily="34" charset="0"/>
                <a:sym typeface="Wingdings" panose="05000000000000000000" pitchFamily="2" charset="2"/>
              </a:rPr>
              <a:t> – обычно связана с исполнением </a:t>
            </a:r>
            <a:r>
              <a:rPr lang="ru-RU" sz="3600" dirty="0" smtClean="0">
                <a:solidFill>
                  <a:srgbClr val="FF0000"/>
                </a:solidFill>
                <a:latin typeface="Arial" panose="020B0604020202020204" pitchFamily="34" charset="0"/>
                <a:cs typeface="Arial" panose="020B0604020202020204" pitchFamily="34" charset="0"/>
                <a:sym typeface="Wingdings" panose="05000000000000000000" pitchFamily="2" charset="2"/>
              </a:rPr>
              <a:t>должностных обязанностей</a:t>
            </a:r>
            <a:r>
              <a:rPr lang="ru-RU" sz="3600" dirty="0" smtClean="0">
                <a:latin typeface="Arial" panose="020B0604020202020204" pitchFamily="34" charset="0"/>
                <a:cs typeface="Arial" panose="020B0604020202020204" pitchFamily="34" charset="0"/>
                <a:sym typeface="Wingdings" panose="05000000000000000000" pitchFamily="2" charset="2"/>
              </a:rPr>
              <a:t>, осуществлением </a:t>
            </a:r>
            <a:r>
              <a:rPr lang="ru-RU" sz="3600" dirty="0" err="1" smtClean="0">
                <a:latin typeface="Arial" panose="020B0604020202020204" pitchFamily="34" charset="0"/>
                <a:cs typeface="Arial" panose="020B0604020202020204" pitchFamily="34" charset="0"/>
                <a:sym typeface="Wingdings" panose="05000000000000000000" pitchFamily="2" charset="2"/>
              </a:rPr>
              <a:t>полнмочий</a:t>
            </a:r>
            <a:endParaRPr lang="ru-RU" sz="3600" dirty="0" smtClean="0">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sz="3600" dirty="0" smtClean="0">
                <a:latin typeface="Arial" panose="020B0604020202020204" pitchFamily="34" charset="0"/>
                <a:cs typeface="Arial" panose="020B0604020202020204" pitchFamily="34" charset="0"/>
                <a:sym typeface="Wingdings" panose="05000000000000000000" pitchFamily="2" charset="2"/>
              </a:rPr>
              <a:t>3) </a:t>
            </a:r>
            <a:r>
              <a:rPr lang="ru-RU" sz="3600" b="1" dirty="0" smtClean="0">
                <a:latin typeface="Arial" panose="020B0604020202020204" pitchFamily="34" charset="0"/>
                <a:cs typeface="Arial" panose="020B0604020202020204" pitchFamily="34" charset="0"/>
                <a:sym typeface="Wingdings" panose="05000000000000000000" pitchFamily="2" charset="2"/>
              </a:rPr>
              <a:t>личная заинтересованность</a:t>
            </a:r>
            <a:r>
              <a:rPr lang="ru-RU" sz="3600" dirty="0" smtClean="0">
                <a:latin typeface="Arial" panose="020B0604020202020204" pitchFamily="34" charset="0"/>
                <a:cs typeface="Arial" panose="020B0604020202020204" pitchFamily="34" charset="0"/>
                <a:sym typeface="Wingdings" panose="05000000000000000000" pitchFamily="2" charset="2"/>
              </a:rPr>
              <a:t> - </a:t>
            </a:r>
            <a:r>
              <a:rPr lang="ru-RU" sz="3600" u="sng" dirty="0" smtClean="0">
                <a:solidFill>
                  <a:srgbClr val="FF0000"/>
                </a:solidFill>
                <a:latin typeface="Arial" panose="020B0604020202020204" pitchFamily="34" charset="0"/>
                <a:cs typeface="Arial" panose="020B0604020202020204" pitchFamily="34" charset="0"/>
                <a:sym typeface="Wingdings" panose="05000000000000000000" pitchFamily="2" charset="2"/>
              </a:rPr>
              <a:t>возможность</a:t>
            </a:r>
            <a:r>
              <a:rPr lang="ru-RU" sz="3600" dirty="0" smtClean="0">
                <a:solidFill>
                  <a:srgbClr val="FF0000"/>
                </a:solidFill>
                <a:latin typeface="Arial" panose="020B0604020202020204" pitchFamily="34" charset="0"/>
                <a:cs typeface="Arial" panose="020B0604020202020204" pitchFamily="34" charset="0"/>
                <a:sym typeface="Wingdings" panose="05000000000000000000" pitchFamily="2" charset="2"/>
              </a:rPr>
              <a:t> получения </a:t>
            </a:r>
            <a:r>
              <a:rPr lang="ru-RU" sz="3600" dirty="0">
                <a:solidFill>
                  <a:srgbClr val="FF0000"/>
                </a:solidFill>
                <a:latin typeface="Arial" panose="020B0604020202020204" pitchFamily="34" charset="0"/>
                <a:cs typeface="Arial" panose="020B0604020202020204" pitchFamily="34" charset="0"/>
                <a:sym typeface="Wingdings" panose="05000000000000000000" pitchFamily="2" charset="2"/>
              </a:rPr>
              <a:t>доходов</a:t>
            </a:r>
            <a:r>
              <a:rPr lang="ru-RU" sz="3600" dirty="0">
                <a:latin typeface="Arial" panose="020B0604020202020204" pitchFamily="34" charset="0"/>
                <a:cs typeface="Arial" panose="020B0604020202020204" pitchFamily="34" charset="0"/>
                <a:sym typeface="Wingdings" panose="05000000000000000000" pitchFamily="2" charset="2"/>
              </a:rPr>
              <a:t> </a:t>
            </a:r>
            <a:r>
              <a:rPr lang="ru-RU" sz="3600" dirty="0" smtClean="0">
                <a:latin typeface="Arial" panose="020B0604020202020204" pitchFamily="34" charset="0"/>
                <a:cs typeface="Arial" panose="020B0604020202020204" pitchFamily="34" charset="0"/>
                <a:sym typeface="Wingdings" panose="05000000000000000000" pitchFamily="2" charset="2"/>
              </a:rPr>
              <a:t>в различных видах самим служащим (</a:t>
            </a:r>
            <a:r>
              <a:rPr lang="ru-RU" sz="3600" b="1" dirty="0" smtClean="0">
                <a:latin typeface="Arial" panose="020B0604020202020204" pitchFamily="34" charset="0"/>
                <a:cs typeface="Arial" panose="020B0604020202020204" pitchFamily="34" charset="0"/>
                <a:sym typeface="Wingdings" panose="05000000000000000000" pitchFamily="2" charset="2"/>
              </a:rPr>
              <a:t>прямая</a:t>
            </a:r>
            <a:r>
              <a:rPr lang="ru-RU" sz="3600" dirty="0" smtClean="0">
                <a:latin typeface="Arial" panose="020B0604020202020204" pitchFamily="34" charset="0"/>
                <a:cs typeface="Arial" panose="020B0604020202020204" pitchFamily="34" charset="0"/>
                <a:sym typeface="Wingdings" panose="05000000000000000000" pitchFamily="2" charset="2"/>
              </a:rPr>
              <a:t>) или его родственниками либо свойственниками (в </a:t>
            </a:r>
            <a:r>
              <a:rPr lang="ru-RU" sz="3600" dirty="0" err="1" smtClean="0">
                <a:latin typeface="Arial" panose="020B0604020202020204" pitchFamily="34" charset="0"/>
                <a:cs typeface="Arial" panose="020B0604020202020204" pitchFamily="34" charset="0"/>
                <a:sym typeface="Wingdings" panose="05000000000000000000" pitchFamily="2" charset="2"/>
              </a:rPr>
              <a:t>т.ч</a:t>
            </a:r>
            <a:r>
              <a:rPr lang="ru-RU" sz="3600" dirty="0" smtClean="0">
                <a:latin typeface="Arial" panose="020B0604020202020204" pitchFamily="34" charset="0"/>
                <a:cs typeface="Arial" panose="020B0604020202020204" pitchFamily="34" charset="0"/>
                <a:sym typeface="Wingdings" panose="05000000000000000000" pitchFamily="2" charset="2"/>
              </a:rPr>
              <a:t>. друзьями) (</a:t>
            </a:r>
            <a:r>
              <a:rPr lang="ru-RU" sz="3600" b="1" dirty="0" smtClean="0">
                <a:latin typeface="Arial" panose="020B0604020202020204" pitchFamily="34" charset="0"/>
                <a:cs typeface="Arial" panose="020B0604020202020204" pitchFamily="34" charset="0"/>
                <a:sym typeface="Wingdings" panose="05000000000000000000" pitchFamily="2" charset="2"/>
              </a:rPr>
              <a:t>косвенная</a:t>
            </a:r>
            <a:r>
              <a:rPr lang="ru-RU" sz="3600" dirty="0" smtClean="0">
                <a:latin typeface="Arial" panose="020B0604020202020204" pitchFamily="34" charset="0"/>
                <a:cs typeface="Arial" panose="020B0604020202020204" pitchFamily="34" charset="0"/>
                <a:sym typeface="Wingdings" panose="05000000000000000000" pitchFamily="2" charset="2"/>
              </a:rPr>
              <a:t>)</a:t>
            </a:r>
          </a:p>
          <a:p>
            <a:pPr marL="0" indent="0">
              <a:spcBef>
                <a:spcPts val="600"/>
              </a:spcBef>
              <a:buNone/>
              <a:defRPr/>
            </a:pPr>
            <a:r>
              <a:rPr lang="ru-RU" sz="3600" dirty="0" smtClean="0">
                <a:latin typeface="Arial" panose="020B0604020202020204" pitchFamily="34" charset="0"/>
                <a:cs typeface="Arial" panose="020B0604020202020204" pitchFamily="34" charset="0"/>
                <a:sym typeface="Wingdings" panose="05000000000000000000" pitchFamily="2" charset="2"/>
              </a:rPr>
              <a:t>4) </a:t>
            </a:r>
            <a:r>
              <a:rPr lang="ru-RU" sz="3600" b="1" u="sng" dirty="0" smtClean="0">
                <a:solidFill>
                  <a:srgbClr val="FF0000"/>
                </a:solidFill>
                <a:latin typeface="Arial" panose="020B0604020202020204" pitchFamily="34" charset="0"/>
                <a:cs typeface="Arial" panose="020B0604020202020204" pitchFamily="34" charset="0"/>
                <a:sym typeface="Wingdings" panose="05000000000000000000" pitchFamily="2" charset="2"/>
              </a:rPr>
              <a:t>возможность</a:t>
            </a:r>
            <a:r>
              <a:rPr lang="ru-RU" sz="36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 влияния </a:t>
            </a:r>
            <a:r>
              <a:rPr lang="ru-RU" sz="3600" dirty="0" smtClean="0">
                <a:solidFill>
                  <a:srgbClr val="FF0000"/>
                </a:solidFill>
                <a:latin typeface="Arial" panose="020B0604020202020204" pitchFamily="34" charset="0"/>
                <a:cs typeface="Arial" panose="020B0604020202020204" pitchFamily="34" charset="0"/>
                <a:sym typeface="Wingdings" panose="05000000000000000000" pitchFamily="2" charset="2"/>
              </a:rPr>
              <a:t>на </a:t>
            </a:r>
            <a:r>
              <a:rPr lang="ru-RU" sz="3600" dirty="0">
                <a:solidFill>
                  <a:srgbClr val="FF0000"/>
                </a:solidFill>
                <a:latin typeface="Arial" panose="020B0604020202020204" pitchFamily="34" charset="0"/>
                <a:cs typeface="Arial" panose="020B0604020202020204" pitchFamily="34" charset="0"/>
                <a:sym typeface="Wingdings" panose="05000000000000000000" pitchFamily="2" charset="2"/>
              </a:rPr>
              <a:t>надлежащее, объективное и беспристрастное исполнение </a:t>
            </a:r>
            <a:r>
              <a:rPr lang="ru-RU" sz="3600" dirty="0" smtClean="0">
                <a:latin typeface="Arial" panose="020B0604020202020204" pitchFamily="34" charset="0"/>
                <a:cs typeface="Arial" panose="020B0604020202020204" pitchFamily="34" charset="0"/>
                <a:sym typeface="Wingdings" panose="05000000000000000000" pitchFamily="2" charset="2"/>
              </a:rPr>
              <a:t>должностных </a:t>
            </a:r>
            <a:r>
              <a:rPr lang="ru-RU" sz="3600" dirty="0">
                <a:latin typeface="Arial" panose="020B0604020202020204" pitchFamily="34" charset="0"/>
                <a:cs typeface="Arial" panose="020B0604020202020204" pitchFamily="34" charset="0"/>
                <a:sym typeface="Wingdings" panose="05000000000000000000" pitchFamily="2" charset="2"/>
              </a:rPr>
              <a:t>(служебных) обязанностей (осуществление полномочий</a:t>
            </a:r>
            <a:r>
              <a:rPr lang="ru-RU" sz="3600" dirty="0" smtClean="0">
                <a:latin typeface="Arial" panose="020B0604020202020204" pitchFamily="34" charset="0"/>
                <a:cs typeface="Arial" panose="020B0604020202020204" pitchFamily="34" charset="0"/>
                <a:sym typeface="Wingdings" panose="05000000000000000000" pitchFamily="2" charset="2"/>
              </a:rPr>
              <a:t>)</a:t>
            </a:r>
            <a:endParaRPr lang="ru-RU" sz="3600"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225631" y="190005"/>
            <a:ext cx="11625943" cy="1401289"/>
          </a:xfrm>
        </p:spPr>
        <p:txBody>
          <a:bodyPr>
            <a:normAutofit fontScale="90000"/>
          </a:bodyPr>
          <a:lstStyle/>
          <a:p>
            <a:pPr algn="ctr"/>
            <a:r>
              <a:rPr lang="ru-RU" altLang="ru-RU" sz="4000" b="1" dirty="0" smtClean="0">
                <a:latin typeface="Arial" panose="020B0604020202020204" pitchFamily="34" charset="0"/>
                <a:cs typeface="Arial" panose="020B0604020202020204" pitchFamily="34" charset="0"/>
              </a:rPr>
              <a:t>Важно для определения предпосылок конфликта интересов: </a:t>
            </a:r>
            <a:r>
              <a:rPr lang="ru-RU" altLang="ru-RU" sz="4000" b="1" dirty="0" smtClean="0">
                <a:solidFill>
                  <a:srgbClr val="FF0000"/>
                </a:solidFill>
                <a:latin typeface="Arial" panose="020B0604020202020204" pitchFamily="34" charset="0"/>
                <a:cs typeface="Arial" panose="020B0604020202020204" pitchFamily="34" charset="0"/>
              </a:rPr>
              <a:t>составляющие понятия «конфликт интересов»</a:t>
            </a:r>
            <a:endParaRPr lang="ru-RU" altLang="ru-RU" sz="4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03752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a:bodyPr>
          <a:lstStyle/>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Иванов является директором МУП</a:t>
            </a:r>
          </a:p>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Его жена Иванова работает в том же МУП в должности инженера в отделе расчетов</a:t>
            </a:r>
          </a:p>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Руководит отделом расчетов Сидоров, который никакого отношения к семье Ивановых не имеет</a:t>
            </a:r>
          </a:p>
          <a:p>
            <a:pPr>
              <a:spcBef>
                <a:spcPts val="600"/>
              </a:spcBef>
              <a:defRPr/>
            </a:pPr>
            <a:endParaRPr lang="ru-RU" sz="3600" dirty="0" smtClean="0">
              <a:solidFill>
                <a:srgbClr val="FF0000"/>
              </a:solidFill>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sz="3600" dirty="0" smtClean="0">
                <a:solidFill>
                  <a:srgbClr val="FF0000"/>
                </a:solidFill>
                <a:latin typeface="Arial" panose="020B0604020202020204" pitchFamily="34" charset="0"/>
                <a:cs typeface="Arial" panose="020B0604020202020204" pitchFamily="34" charset="0"/>
                <a:sym typeface="Wingdings" panose="05000000000000000000" pitchFamily="2" charset="2"/>
              </a:rPr>
              <a:t>Вопрос: будут ли тут предпосылки к конфликту интересов?</a:t>
            </a:r>
            <a:endParaRPr lang="ru-RU" sz="3600" dirty="0">
              <a:solidFill>
                <a:srgbClr val="FF0000"/>
              </a:solidFill>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Ситуация 1</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92590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a:bodyPr>
          <a:lstStyle/>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Иванов является директором МУП</a:t>
            </a:r>
          </a:p>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Его жена Иванова работает в том же МУП в должности инженера в отделе расчетов</a:t>
            </a:r>
          </a:p>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Руководит отделом расчетов Сидоров, который никакого отношения к семье Ивановых не имеет</a:t>
            </a:r>
          </a:p>
          <a:p>
            <a:pPr>
              <a:spcBef>
                <a:spcPts val="600"/>
              </a:spcBef>
              <a:defRPr/>
            </a:pPr>
            <a:endParaRPr lang="ru-RU" sz="3600" dirty="0" smtClean="0">
              <a:solidFill>
                <a:srgbClr val="FF0000"/>
              </a:solidFill>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sz="3600" dirty="0" smtClean="0">
                <a:solidFill>
                  <a:srgbClr val="FF0000"/>
                </a:solidFill>
                <a:latin typeface="Arial" panose="020B0604020202020204" pitchFamily="34" charset="0"/>
                <a:cs typeface="Arial" panose="020B0604020202020204" pitchFamily="34" charset="0"/>
                <a:sym typeface="Wingdings" panose="05000000000000000000" pitchFamily="2" charset="2"/>
              </a:rPr>
              <a:t>Вопрос: будут ли тут предпосылки к конфликту интересов?</a:t>
            </a:r>
          </a:p>
          <a:p>
            <a:pPr marL="0" indent="0">
              <a:spcBef>
                <a:spcPts val="600"/>
              </a:spcBef>
              <a:buNone/>
              <a:defRPr/>
            </a:pPr>
            <a:r>
              <a:rPr lang="ru-RU" sz="3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Ответ: нет, т.к. это МУП и непрямая подчиненность</a:t>
            </a:r>
            <a:endParaRPr lang="ru-RU" sz="3600" dirty="0">
              <a:solidFill>
                <a:srgbClr val="0000FF"/>
              </a:solidFill>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Ситуация 1</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8698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a:bodyPr>
          <a:lstStyle/>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Служащий Погосян написал фантастический роман и заключил договор с издательством «Петроград» на его издание, за что издательство обещает выплатить Погосяну сумму в размере 50 000 рублей</a:t>
            </a:r>
          </a:p>
          <a:p>
            <a:pPr>
              <a:spcBef>
                <a:spcPts val="600"/>
              </a:spcBef>
              <a:defRPr/>
            </a:pPr>
            <a:endParaRPr lang="ru-RU" sz="3600" dirty="0" smtClean="0">
              <a:solidFill>
                <a:srgbClr val="FF0000"/>
              </a:solidFill>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sz="3600" dirty="0">
                <a:solidFill>
                  <a:srgbClr val="FF0000"/>
                </a:solidFill>
                <a:latin typeface="Arial" panose="020B0604020202020204" pitchFamily="34" charset="0"/>
                <a:cs typeface="Arial" panose="020B0604020202020204" pitchFamily="34" charset="0"/>
                <a:sym typeface="Wingdings" panose="05000000000000000000" pitchFamily="2" charset="2"/>
              </a:rPr>
              <a:t>Вопрос: будут ли тут предпосылки к конфликту интересов?</a:t>
            </a: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Ситуация 2</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40497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lnSpcReduction="10000"/>
          </a:bodyPr>
          <a:lstStyle/>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Служащий Погосян написал фантастический роман и заключил договор с издательством «Петроград» на его издание, за что издательство обещает выплатить Погосяну сумму в размере 50 000 рублей</a:t>
            </a:r>
          </a:p>
          <a:p>
            <a:pPr>
              <a:spcBef>
                <a:spcPts val="600"/>
              </a:spcBef>
              <a:defRPr/>
            </a:pPr>
            <a:endParaRPr lang="ru-RU" sz="3600" dirty="0" smtClean="0">
              <a:solidFill>
                <a:srgbClr val="FF0000"/>
              </a:solidFill>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sz="3600" dirty="0">
                <a:solidFill>
                  <a:srgbClr val="FF0000"/>
                </a:solidFill>
                <a:latin typeface="Arial" panose="020B0604020202020204" pitchFamily="34" charset="0"/>
                <a:cs typeface="Arial" panose="020B0604020202020204" pitchFamily="34" charset="0"/>
                <a:sym typeface="Wingdings" panose="05000000000000000000" pitchFamily="2" charset="2"/>
              </a:rPr>
              <a:t>Вопрос: будут ли тут предпосылки к конфликту интересов</a:t>
            </a:r>
            <a:r>
              <a:rPr lang="ru-RU" sz="3600" dirty="0" smtClean="0">
                <a:solidFill>
                  <a:srgbClr val="FF0000"/>
                </a:solidFill>
                <a:latin typeface="Arial" panose="020B0604020202020204" pitchFamily="34" charset="0"/>
                <a:cs typeface="Arial" panose="020B0604020202020204" pitchFamily="34" charset="0"/>
                <a:sym typeface="Wingdings" panose="05000000000000000000" pitchFamily="2" charset="2"/>
              </a:rPr>
              <a:t>?</a:t>
            </a:r>
          </a:p>
          <a:p>
            <a:pPr marL="0" indent="0">
              <a:spcBef>
                <a:spcPts val="600"/>
              </a:spcBef>
              <a:buNone/>
              <a:defRPr/>
            </a:pPr>
            <a:r>
              <a:rPr lang="ru-RU" sz="3600" dirty="0">
                <a:solidFill>
                  <a:srgbClr val="0000FF"/>
                </a:solidFill>
                <a:latin typeface="Arial" panose="020B0604020202020204" pitchFamily="34" charset="0"/>
                <a:cs typeface="Arial" panose="020B0604020202020204" pitchFamily="34" charset="0"/>
                <a:sym typeface="Wingdings" panose="05000000000000000000" pitchFamily="2" charset="2"/>
              </a:rPr>
              <a:t>Ответ: нет, т.к. </a:t>
            </a:r>
            <a:r>
              <a:rPr lang="ru-RU" sz="3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нет влияния на должностные обязанности, </a:t>
            </a:r>
            <a:r>
              <a:rPr lang="ru-RU" sz="3600" dirty="0">
                <a:solidFill>
                  <a:srgbClr val="0000FF"/>
                </a:solidFill>
                <a:latin typeface="Arial" panose="020B0604020202020204" pitchFamily="34" charset="0"/>
                <a:cs typeface="Arial" panose="020B0604020202020204" pitchFamily="34" charset="0"/>
                <a:sym typeface="Wingdings" panose="05000000000000000000" pitchFamily="2" charset="2"/>
              </a:rPr>
              <a:t>но всё равно стоит направить уведомление об иной работе</a:t>
            </a:r>
          </a:p>
          <a:p>
            <a:pPr marL="0" indent="0">
              <a:spcBef>
                <a:spcPts val="600"/>
              </a:spcBef>
              <a:buNone/>
              <a:defRPr/>
            </a:pPr>
            <a:endParaRPr lang="ru-RU" sz="3600" dirty="0">
              <a:solidFill>
                <a:srgbClr val="FF0000"/>
              </a:solidFill>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Ситуация 2</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19477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a:bodyPr>
          <a:lstStyle/>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Заместитель директора </a:t>
            </a:r>
            <a:r>
              <a:rPr lang="ru-RU" sz="3600" dirty="0">
                <a:latin typeface="Arial" panose="020B0604020202020204" pitchFamily="34" charset="0"/>
                <a:cs typeface="Arial" panose="020B0604020202020204" pitchFamily="34" charset="0"/>
                <a:sym typeface="Wingdings" panose="05000000000000000000" pitchFamily="2" charset="2"/>
              </a:rPr>
              <a:t>муниципального учреждения </a:t>
            </a:r>
            <a:r>
              <a:rPr lang="ru-RU" sz="3600" dirty="0" smtClean="0">
                <a:latin typeface="Arial" panose="020B0604020202020204" pitchFamily="34" charset="0"/>
                <a:cs typeface="Arial" panose="020B0604020202020204" pitchFamily="34" charset="0"/>
                <a:sym typeface="Wingdings" panose="05000000000000000000" pitchFamily="2" charset="2"/>
              </a:rPr>
              <a:t>образования без уведомления руководства отсутствовал на своем рабочем месте с целью участия в рабочее время в бесплатной публичной дискуссии </a:t>
            </a:r>
            <a:r>
              <a:rPr lang="ru-RU" sz="3600" dirty="0">
                <a:latin typeface="Arial" panose="020B0604020202020204" pitchFamily="34" charset="0"/>
                <a:cs typeface="Arial" panose="020B0604020202020204" pitchFamily="34" charset="0"/>
                <a:sym typeface="Wingdings" panose="05000000000000000000" pitchFamily="2" charset="2"/>
              </a:rPr>
              <a:t>«Образование: </a:t>
            </a:r>
            <a:r>
              <a:rPr lang="ru-RU" sz="3600" dirty="0" smtClean="0">
                <a:latin typeface="Arial" panose="020B0604020202020204" pitchFamily="34" charset="0"/>
                <a:cs typeface="Arial" panose="020B0604020202020204" pitchFamily="34" charset="0"/>
                <a:sym typeface="Wingdings" panose="05000000000000000000" pitchFamily="2" charset="2"/>
              </a:rPr>
              <a:t>локальное</a:t>
            </a:r>
            <a:r>
              <a:rPr lang="ru-RU" sz="3600" dirty="0">
                <a:latin typeface="Arial" panose="020B0604020202020204" pitchFamily="34" charset="0"/>
                <a:cs typeface="Arial" panose="020B0604020202020204" pitchFamily="34" charset="0"/>
                <a:sym typeface="Wingdings" panose="05000000000000000000" pitchFamily="2" charset="2"/>
              </a:rPr>
              <a:t>, универсальное, новое»</a:t>
            </a:r>
            <a:endParaRPr lang="ru-RU" sz="3600" dirty="0" smtClean="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endParaRPr lang="ru-RU" sz="3600" dirty="0" smtClean="0">
              <a:solidFill>
                <a:srgbClr val="FF0000"/>
              </a:solidFill>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sz="3600" dirty="0">
                <a:solidFill>
                  <a:srgbClr val="FF0000"/>
                </a:solidFill>
                <a:latin typeface="Arial" panose="020B0604020202020204" pitchFamily="34" charset="0"/>
                <a:cs typeface="Arial" panose="020B0604020202020204" pitchFamily="34" charset="0"/>
                <a:sym typeface="Wingdings" panose="05000000000000000000" pitchFamily="2" charset="2"/>
              </a:rPr>
              <a:t>Вопрос: будут ли тут предпосылки к конфликту интересов?</a:t>
            </a: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Ситуация 3</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40192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a:bodyPr>
          <a:lstStyle/>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Заместитель директора </a:t>
            </a:r>
            <a:r>
              <a:rPr lang="ru-RU" sz="3600" dirty="0">
                <a:latin typeface="Arial" panose="020B0604020202020204" pitchFamily="34" charset="0"/>
                <a:cs typeface="Arial" panose="020B0604020202020204" pitchFamily="34" charset="0"/>
                <a:sym typeface="Wingdings" panose="05000000000000000000" pitchFamily="2" charset="2"/>
              </a:rPr>
              <a:t>муниципального учреждения </a:t>
            </a:r>
            <a:r>
              <a:rPr lang="ru-RU" sz="3600" dirty="0" smtClean="0">
                <a:latin typeface="Arial" panose="020B0604020202020204" pitchFamily="34" charset="0"/>
                <a:cs typeface="Arial" panose="020B0604020202020204" pitchFamily="34" charset="0"/>
                <a:sym typeface="Wingdings" panose="05000000000000000000" pitchFamily="2" charset="2"/>
              </a:rPr>
              <a:t>образования без уведомления руководства отсутствовал на своем рабочем месте с целью участия в рабочее время в бесплатной публичной дискуссии </a:t>
            </a:r>
            <a:r>
              <a:rPr lang="ru-RU" sz="3600" dirty="0">
                <a:latin typeface="Arial" panose="020B0604020202020204" pitchFamily="34" charset="0"/>
                <a:cs typeface="Arial" panose="020B0604020202020204" pitchFamily="34" charset="0"/>
                <a:sym typeface="Wingdings" panose="05000000000000000000" pitchFamily="2" charset="2"/>
              </a:rPr>
              <a:t>«Образование: </a:t>
            </a:r>
            <a:r>
              <a:rPr lang="ru-RU" sz="3600" dirty="0" smtClean="0">
                <a:latin typeface="Arial" panose="020B0604020202020204" pitchFamily="34" charset="0"/>
                <a:cs typeface="Arial" panose="020B0604020202020204" pitchFamily="34" charset="0"/>
                <a:sym typeface="Wingdings" panose="05000000000000000000" pitchFamily="2" charset="2"/>
              </a:rPr>
              <a:t>локальное</a:t>
            </a:r>
            <a:r>
              <a:rPr lang="ru-RU" sz="3600" dirty="0">
                <a:latin typeface="Arial" panose="020B0604020202020204" pitchFamily="34" charset="0"/>
                <a:cs typeface="Arial" panose="020B0604020202020204" pitchFamily="34" charset="0"/>
                <a:sym typeface="Wingdings" panose="05000000000000000000" pitchFamily="2" charset="2"/>
              </a:rPr>
              <a:t>, универсальное, новое»</a:t>
            </a:r>
            <a:endParaRPr lang="ru-RU" sz="3600" dirty="0" smtClean="0">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sz="3600" dirty="0" smtClean="0">
                <a:solidFill>
                  <a:srgbClr val="FF0000"/>
                </a:solidFill>
                <a:latin typeface="Arial" panose="020B0604020202020204" pitchFamily="34" charset="0"/>
                <a:cs typeface="Arial" panose="020B0604020202020204" pitchFamily="34" charset="0"/>
                <a:sym typeface="Wingdings" panose="05000000000000000000" pitchFamily="2" charset="2"/>
              </a:rPr>
              <a:t>Вопрос</a:t>
            </a:r>
            <a:r>
              <a:rPr lang="ru-RU" sz="3600" dirty="0">
                <a:solidFill>
                  <a:srgbClr val="FF0000"/>
                </a:solidFill>
                <a:latin typeface="Arial" panose="020B0604020202020204" pitchFamily="34" charset="0"/>
                <a:cs typeface="Arial" panose="020B0604020202020204" pitchFamily="34" charset="0"/>
                <a:sym typeface="Wingdings" panose="05000000000000000000" pitchFamily="2" charset="2"/>
              </a:rPr>
              <a:t>: будут ли тут предпосылки к конфликту интересов</a:t>
            </a:r>
            <a:r>
              <a:rPr lang="ru-RU" sz="3600" dirty="0" smtClean="0">
                <a:solidFill>
                  <a:srgbClr val="FF0000"/>
                </a:solidFill>
                <a:latin typeface="Arial" panose="020B0604020202020204" pitchFamily="34" charset="0"/>
                <a:cs typeface="Arial" panose="020B0604020202020204" pitchFamily="34" charset="0"/>
                <a:sym typeface="Wingdings" panose="05000000000000000000" pitchFamily="2" charset="2"/>
              </a:rPr>
              <a:t>?</a:t>
            </a:r>
          </a:p>
          <a:p>
            <a:pPr marL="0" indent="0">
              <a:spcBef>
                <a:spcPts val="600"/>
              </a:spcBef>
              <a:buNone/>
              <a:defRPr/>
            </a:pPr>
            <a:r>
              <a:rPr lang="ru-RU" sz="3600" dirty="0">
                <a:solidFill>
                  <a:srgbClr val="0000FF"/>
                </a:solidFill>
                <a:latin typeface="Arial" panose="020B0604020202020204" pitchFamily="34" charset="0"/>
                <a:cs typeface="Arial" panose="020B0604020202020204" pitchFamily="34" charset="0"/>
                <a:sym typeface="Wingdings" panose="05000000000000000000" pitchFamily="2" charset="2"/>
              </a:rPr>
              <a:t>Ответ: нет, т.к. </a:t>
            </a:r>
            <a:r>
              <a:rPr lang="ru-RU" sz="3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это обычный прогул</a:t>
            </a:r>
            <a:endParaRPr lang="ru-RU" sz="3600" dirty="0">
              <a:solidFill>
                <a:srgbClr val="0000FF"/>
              </a:solidFill>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endParaRPr lang="ru-RU" sz="3600" dirty="0">
              <a:solidFill>
                <a:srgbClr val="FF0000"/>
              </a:solidFill>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Ситуация 3</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28967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a:bodyPr>
          <a:lstStyle/>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Руководитель управления дорог муниципалитета В. Пушкина получила от директора </a:t>
            </a:r>
            <a:r>
              <a:rPr lang="ru-RU" sz="3600" dirty="0" err="1" smtClean="0">
                <a:latin typeface="Arial" panose="020B0604020202020204" pitchFamily="34" charset="0"/>
                <a:cs typeface="Arial" panose="020B0604020202020204" pitchFamily="34" charset="0"/>
                <a:sym typeface="Wingdings" panose="05000000000000000000" pitchFamily="2" charset="2"/>
              </a:rPr>
              <a:t>дорожностроительной</a:t>
            </a:r>
            <a:r>
              <a:rPr lang="ru-RU" sz="3600" dirty="0" smtClean="0">
                <a:latin typeface="Arial" panose="020B0604020202020204" pitchFamily="34" charset="0"/>
                <a:cs typeface="Arial" panose="020B0604020202020204" pitchFamily="34" charset="0"/>
                <a:sym typeface="Wingdings" panose="05000000000000000000" pitchFamily="2" charset="2"/>
              </a:rPr>
              <a:t> компании открытку-поздравление с праздником дорожника-строителя, а также букет цветов, коробку конфет и бутылку вина общей стоимостью 2 800 руб.</a:t>
            </a:r>
          </a:p>
          <a:p>
            <a:pPr>
              <a:spcBef>
                <a:spcPts val="600"/>
              </a:spcBef>
              <a:defRPr/>
            </a:pPr>
            <a:endParaRPr lang="ru-RU" sz="3600" dirty="0" smtClean="0">
              <a:solidFill>
                <a:srgbClr val="FF0000"/>
              </a:solidFill>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sz="3600" dirty="0">
                <a:solidFill>
                  <a:srgbClr val="FF0000"/>
                </a:solidFill>
                <a:latin typeface="Arial" panose="020B0604020202020204" pitchFamily="34" charset="0"/>
                <a:cs typeface="Arial" panose="020B0604020202020204" pitchFamily="34" charset="0"/>
                <a:sym typeface="Wingdings" panose="05000000000000000000" pitchFamily="2" charset="2"/>
              </a:rPr>
              <a:t>Вопрос: будут ли тут предпосылки к конфликту интересов?</a:t>
            </a: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Ситуация 4</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0578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a:bodyPr>
          <a:lstStyle/>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Руководитель управления дорог муниципалитета В. Пушкина получила от директора </a:t>
            </a:r>
            <a:r>
              <a:rPr lang="ru-RU" sz="3600" dirty="0" err="1" smtClean="0">
                <a:latin typeface="Arial" panose="020B0604020202020204" pitchFamily="34" charset="0"/>
                <a:cs typeface="Arial" panose="020B0604020202020204" pitchFamily="34" charset="0"/>
                <a:sym typeface="Wingdings" panose="05000000000000000000" pitchFamily="2" charset="2"/>
              </a:rPr>
              <a:t>дорожностроительной</a:t>
            </a:r>
            <a:r>
              <a:rPr lang="ru-RU" sz="3600" dirty="0" smtClean="0">
                <a:latin typeface="Arial" panose="020B0604020202020204" pitchFamily="34" charset="0"/>
                <a:cs typeface="Arial" panose="020B0604020202020204" pitchFamily="34" charset="0"/>
                <a:sym typeface="Wingdings" panose="05000000000000000000" pitchFamily="2" charset="2"/>
              </a:rPr>
              <a:t> компании открытку-поздравление с праздником дорожника-строителя, а также букет цветов, коробку конфет и бутылку вина общей стоимостью 2 800 руб.</a:t>
            </a:r>
          </a:p>
          <a:p>
            <a:pPr marL="0" indent="0">
              <a:spcBef>
                <a:spcPts val="600"/>
              </a:spcBef>
              <a:buNone/>
              <a:defRPr/>
            </a:pPr>
            <a:r>
              <a:rPr lang="ru-RU" sz="3600" dirty="0" smtClean="0">
                <a:solidFill>
                  <a:srgbClr val="FF0000"/>
                </a:solidFill>
                <a:latin typeface="Arial" panose="020B0604020202020204" pitchFamily="34" charset="0"/>
                <a:cs typeface="Arial" panose="020B0604020202020204" pitchFamily="34" charset="0"/>
                <a:sym typeface="Wingdings" panose="05000000000000000000" pitchFamily="2" charset="2"/>
              </a:rPr>
              <a:t>Вопрос</a:t>
            </a:r>
            <a:r>
              <a:rPr lang="ru-RU" sz="3600" dirty="0">
                <a:solidFill>
                  <a:srgbClr val="FF0000"/>
                </a:solidFill>
                <a:latin typeface="Arial" panose="020B0604020202020204" pitchFamily="34" charset="0"/>
                <a:cs typeface="Arial" panose="020B0604020202020204" pitchFamily="34" charset="0"/>
                <a:sym typeface="Wingdings" panose="05000000000000000000" pitchFamily="2" charset="2"/>
              </a:rPr>
              <a:t>: будут ли тут предпосылки к конфликту интересов</a:t>
            </a:r>
            <a:r>
              <a:rPr lang="ru-RU" sz="3600" dirty="0" smtClean="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ru-RU" sz="3600" dirty="0">
              <a:solidFill>
                <a:srgbClr val="FF0000"/>
              </a:solidFill>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sz="3600" dirty="0">
                <a:solidFill>
                  <a:srgbClr val="0000FF"/>
                </a:solidFill>
                <a:latin typeface="Arial" panose="020B0604020202020204" pitchFamily="34" charset="0"/>
                <a:cs typeface="Arial" panose="020B0604020202020204" pitchFamily="34" charset="0"/>
                <a:sym typeface="Wingdings" panose="05000000000000000000" pitchFamily="2" charset="2"/>
              </a:rPr>
              <a:t>Ответ: </a:t>
            </a:r>
            <a:r>
              <a:rPr lang="ru-RU" sz="3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да, т.к. есть все составляющие</a:t>
            </a:r>
            <a:endParaRPr lang="ru-RU" sz="3600" dirty="0">
              <a:solidFill>
                <a:srgbClr val="0000FF"/>
              </a:solidFill>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Ситуация 4</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05859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a:bodyPr>
          <a:lstStyle/>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Начальник отдела контроля работы городских библиотек из-за нехватки денег вынужден ночами подрабатывать сторожем в детском саду по договору ГПХ с оплатой 20 000 руб. в месяц</a:t>
            </a:r>
          </a:p>
          <a:p>
            <a:pPr>
              <a:spcBef>
                <a:spcPts val="600"/>
              </a:spcBef>
              <a:defRPr/>
            </a:pPr>
            <a:endParaRPr lang="ru-RU" sz="3600" dirty="0" smtClean="0">
              <a:solidFill>
                <a:srgbClr val="FF0000"/>
              </a:solidFill>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sz="3600" dirty="0">
                <a:solidFill>
                  <a:srgbClr val="FF0000"/>
                </a:solidFill>
                <a:latin typeface="Arial" panose="020B0604020202020204" pitchFamily="34" charset="0"/>
                <a:cs typeface="Arial" panose="020B0604020202020204" pitchFamily="34" charset="0"/>
                <a:sym typeface="Wingdings" panose="05000000000000000000" pitchFamily="2" charset="2"/>
              </a:rPr>
              <a:t>Вопрос: будут ли тут предпосылки к конфликту интересов?</a:t>
            </a: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Ситуация 5</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7062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5130140"/>
          </a:xfrm>
        </p:spPr>
        <p:txBody>
          <a:bodyPr>
            <a:noAutofit/>
          </a:bodyPr>
          <a:lstStyle/>
          <a:p>
            <a:pPr marL="0" indent="0">
              <a:spcBef>
                <a:spcPts val="600"/>
              </a:spcBef>
              <a:buNone/>
              <a:defRPr/>
            </a:pPr>
            <a:r>
              <a:rPr lang="ru-RU" sz="2300" dirty="0" smtClean="0">
                <a:latin typeface="Arial" panose="020B0604020202020204" pitchFamily="34" charset="0"/>
                <a:cs typeface="Arial" panose="020B0604020202020204" pitchFamily="34" charset="0"/>
                <a:sym typeface="Wingdings" panose="05000000000000000000" pitchFamily="2" charset="2"/>
              </a:rPr>
              <a:t>7</a:t>
            </a:r>
            <a:r>
              <a:rPr lang="ru-RU" sz="2300" dirty="0">
                <a:latin typeface="Arial" panose="020B0604020202020204" pitchFamily="34" charset="0"/>
                <a:cs typeface="Arial" panose="020B0604020202020204" pitchFamily="34" charset="0"/>
                <a:sym typeface="Wingdings" panose="05000000000000000000" pitchFamily="2" charset="2"/>
              </a:rPr>
              <a:t>. Обеспечить размещение на сайте </a:t>
            </a:r>
            <a:r>
              <a:rPr lang="ru-RU" sz="2300" dirty="0" smtClean="0">
                <a:latin typeface="Arial" panose="020B0604020202020204" pitchFamily="34" charset="0"/>
                <a:cs typeface="Arial" panose="020B0604020202020204" pitchFamily="34" charset="0"/>
                <a:sym typeface="Wingdings" panose="05000000000000000000" pitchFamily="2" charset="2"/>
              </a:rPr>
              <a:t>органа/организации информации </a:t>
            </a:r>
            <a:r>
              <a:rPr lang="ru-RU" sz="2300" dirty="0">
                <a:latin typeface="Arial" panose="020B0604020202020204" pitchFamily="34" charset="0"/>
                <a:cs typeface="Arial" panose="020B0604020202020204" pitchFamily="34" charset="0"/>
                <a:sym typeface="Wingdings" panose="05000000000000000000" pitchFamily="2" charset="2"/>
              </a:rPr>
              <a:t>о деятельности в сфере противодействия коррупции. </a:t>
            </a:r>
            <a:endParaRPr lang="ru-RU" sz="2300" dirty="0" smtClean="0">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sz="2300" dirty="0">
                <a:latin typeface="Arial" panose="020B0604020202020204" pitchFamily="34" charset="0"/>
                <a:cs typeface="Arial" panose="020B0604020202020204" pitchFamily="34" charset="0"/>
                <a:sym typeface="Wingdings" panose="05000000000000000000" pitchFamily="2" charset="2"/>
              </a:rPr>
              <a:t>8. Обеспечить ежеквартальное проведение обучающих мероприятий </a:t>
            </a:r>
            <a:r>
              <a:rPr lang="ru-RU" sz="2300" dirty="0" smtClean="0">
                <a:latin typeface="Arial" panose="020B0604020202020204" pitchFamily="34" charset="0"/>
                <a:cs typeface="Arial" panose="020B0604020202020204" pitchFamily="34" charset="0"/>
                <a:sym typeface="Wingdings" panose="05000000000000000000" pitchFamily="2" charset="2"/>
              </a:rPr>
              <a:t>со служащими по </a:t>
            </a:r>
            <a:r>
              <a:rPr lang="ru-RU" sz="2300" dirty="0">
                <a:latin typeface="Arial" panose="020B0604020202020204" pitchFamily="34" charset="0"/>
                <a:cs typeface="Arial" panose="020B0604020202020204" pitchFamily="34" charset="0"/>
                <a:sym typeface="Wingdings" panose="05000000000000000000" pitchFamily="2" charset="2"/>
              </a:rPr>
              <a:t>вопросам противодействия коррупции в виде: семинаров, кейсов, тестирований, общих собраний, создание стендов в здании </a:t>
            </a:r>
            <a:r>
              <a:rPr lang="ru-RU" sz="2300" dirty="0" smtClean="0">
                <a:latin typeface="Arial" panose="020B0604020202020204" pitchFamily="34" charset="0"/>
                <a:cs typeface="Arial" panose="020B0604020202020204" pitchFamily="34" charset="0"/>
                <a:sym typeface="Wingdings" panose="05000000000000000000" pitchFamily="2" charset="2"/>
              </a:rPr>
              <a:t>и </a:t>
            </a:r>
            <a:r>
              <a:rPr lang="ru-RU" sz="2300" dirty="0">
                <a:latin typeface="Arial" panose="020B0604020202020204" pitchFamily="34" charset="0"/>
                <a:cs typeface="Arial" panose="020B0604020202020204" pitchFamily="34" charset="0"/>
                <a:sym typeface="Wingdings" panose="05000000000000000000" pitchFamily="2" charset="2"/>
              </a:rPr>
              <a:t>т.д. Для дополнительного просвещения в сфере противодействия коррупции возможно привлечение сотрудников правоохранительных органов, органов прокуратуры.</a:t>
            </a:r>
          </a:p>
          <a:p>
            <a:pPr marL="0" indent="0">
              <a:spcBef>
                <a:spcPts val="600"/>
              </a:spcBef>
              <a:buNone/>
              <a:defRPr/>
            </a:pPr>
            <a:r>
              <a:rPr lang="ru-RU" sz="2300" dirty="0" smtClean="0">
                <a:latin typeface="Arial" panose="020B0604020202020204" pitchFamily="34" charset="0"/>
                <a:cs typeface="Arial" panose="020B0604020202020204" pitchFamily="34" charset="0"/>
                <a:sym typeface="Wingdings" panose="05000000000000000000" pitchFamily="2" charset="2"/>
              </a:rPr>
              <a:t>9</a:t>
            </a:r>
            <a:r>
              <a:rPr lang="ru-RU" sz="2300" dirty="0">
                <a:latin typeface="Arial" panose="020B0604020202020204" pitchFamily="34" charset="0"/>
                <a:cs typeface="Arial" panose="020B0604020202020204" pitchFamily="34" charset="0"/>
                <a:sym typeface="Wingdings" panose="05000000000000000000" pitchFamily="2" charset="2"/>
              </a:rPr>
              <a:t>. Обеспечить обучение (повышение квалификации) лиц, ответственных в </a:t>
            </a:r>
            <a:r>
              <a:rPr lang="ru-RU" sz="2300" dirty="0" smtClean="0">
                <a:latin typeface="Arial" panose="020B0604020202020204" pitchFamily="34" charset="0"/>
                <a:cs typeface="Arial" panose="020B0604020202020204" pitchFamily="34" charset="0"/>
                <a:sym typeface="Wingdings" panose="05000000000000000000" pitchFamily="2" charset="2"/>
              </a:rPr>
              <a:t>организации за </a:t>
            </a:r>
            <a:r>
              <a:rPr lang="ru-RU" sz="2300" dirty="0">
                <a:latin typeface="Arial" panose="020B0604020202020204" pitchFamily="34" charset="0"/>
                <a:cs typeface="Arial" panose="020B0604020202020204" pitchFamily="34" charset="0"/>
                <a:sym typeface="Wingdings" panose="05000000000000000000" pitchFamily="2" charset="2"/>
              </a:rPr>
              <a:t>противодействие коррупции, по антикоррупционной тематике.</a:t>
            </a:r>
          </a:p>
          <a:p>
            <a:pPr marL="0" indent="0">
              <a:spcBef>
                <a:spcPts val="600"/>
              </a:spcBef>
              <a:buNone/>
              <a:defRPr/>
            </a:pPr>
            <a:r>
              <a:rPr lang="ru-RU" sz="2300" dirty="0" smtClean="0">
                <a:latin typeface="Arial" panose="020B0604020202020204" pitchFamily="34" charset="0"/>
                <a:cs typeface="Arial" panose="020B0604020202020204" pitchFamily="34" charset="0"/>
                <a:sym typeface="Wingdings" panose="05000000000000000000" pitchFamily="2" charset="2"/>
              </a:rPr>
              <a:t>10</a:t>
            </a:r>
            <a:r>
              <a:rPr lang="ru-RU" sz="2300" dirty="0">
                <a:latin typeface="Arial" panose="020B0604020202020204" pitchFamily="34" charset="0"/>
                <a:cs typeface="Arial" panose="020B0604020202020204" pitchFamily="34" charset="0"/>
                <a:sym typeface="Wingdings" panose="05000000000000000000" pitchFamily="2" charset="2"/>
              </a:rPr>
              <a:t>. Проводить антикоррупционный инструктаж со всеми вновь поступающими на </a:t>
            </a:r>
            <a:r>
              <a:rPr lang="ru-RU" sz="2300" dirty="0" smtClean="0">
                <a:latin typeface="Arial" panose="020B0604020202020204" pitchFamily="34" charset="0"/>
                <a:cs typeface="Arial" panose="020B0604020202020204" pitchFamily="34" charset="0"/>
                <a:sym typeface="Wingdings" panose="05000000000000000000" pitchFamily="2" charset="2"/>
              </a:rPr>
              <a:t>службу (работу).</a:t>
            </a:r>
            <a:endParaRPr lang="ru-RU" sz="2300" dirty="0">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sz="2300" dirty="0" smtClean="0">
                <a:latin typeface="Arial" panose="020B0604020202020204" pitchFamily="34" charset="0"/>
                <a:cs typeface="Arial" panose="020B0604020202020204" pitchFamily="34" charset="0"/>
                <a:sym typeface="Wingdings" panose="05000000000000000000" pitchFamily="2" charset="2"/>
              </a:rPr>
              <a:t>11</a:t>
            </a:r>
            <a:r>
              <a:rPr lang="ru-RU" sz="2300" dirty="0">
                <a:latin typeface="Arial" panose="020B0604020202020204" pitchFamily="34" charset="0"/>
                <a:cs typeface="Arial" panose="020B0604020202020204" pitchFamily="34" charset="0"/>
                <a:sym typeface="Wingdings" panose="05000000000000000000" pitchFamily="2" charset="2"/>
              </a:rPr>
              <a:t>. Проводить мероприятия по антикоррупционному просвещению </a:t>
            </a:r>
            <a:r>
              <a:rPr lang="ru-RU" sz="2300" dirty="0" smtClean="0">
                <a:latin typeface="Arial" panose="020B0604020202020204" pitchFamily="34" charset="0"/>
                <a:cs typeface="Arial" panose="020B0604020202020204" pitchFamily="34" charset="0"/>
                <a:sym typeface="Wingdings" panose="05000000000000000000" pitchFamily="2" charset="2"/>
              </a:rPr>
              <a:t>граждан (как минимум стенды, полиграфия, информация на сайте).</a:t>
            </a:r>
            <a:endParaRPr lang="ru-RU" sz="2300"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Autofit/>
          </a:bodyPr>
          <a:lstStyle/>
          <a:p>
            <a:pPr algn="ctr"/>
            <a:r>
              <a:rPr lang="ru-RU" altLang="ru-RU" sz="3600" b="1" dirty="0">
                <a:latin typeface="Arial" panose="020B0604020202020204" pitchFamily="34" charset="0"/>
                <a:cs typeface="Arial" panose="020B0604020202020204" pitchFamily="34" charset="0"/>
              </a:rPr>
              <a:t>Общий алгоритм действий </a:t>
            </a:r>
            <a:br>
              <a:rPr lang="ru-RU" altLang="ru-RU" sz="3600" b="1" dirty="0">
                <a:latin typeface="Arial" panose="020B0604020202020204" pitchFamily="34" charset="0"/>
                <a:cs typeface="Arial" panose="020B0604020202020204" pitchFamily="34" charset="0"/>
              </a:rPr>
            </a:br>
            <a:r>
              <a:rPr lang="ru-RU" altLang="ru-RU" sz="3600" b="1" dirty="0">
                <a:latin typeface="Arial" panose="020B0604020202020204" pitchFamily="34" charset="0"/>
                <a:cs typeface="Arial" panose="020B0604020202020204" pitchFamily="34" charset="0"/>
              </a:rPr>
              <a:t>по организации антикоррупционной работы</a:t>
            </a:r>
          </a:p>
        </p:txBody>
      </p:sp>
    </p:spTree>
    <p:extLst>
      <p:ext uri="{BB962C8B-B14F-4D97-AF65-F5344CB8AC3E}">
        <p14:creationId xmlns:p14="http://schemas.microsoft.com/office/powerpoint/2010/main" val="16690474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a:bodyPr>
          <a:lstStyle/>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Начальник отдела контроля работы городских библиотек из-за нехватки денег вынужден ночами подрабатывать сторожем в детском саду по договору ГПХ с оплатой 20 000 руб. в месяц</a:t>
            </a:r>
          </a:p>
          <a:p>
            <a:pPr>
              <a:spcBef>
                <a:spcPts val="600"/>
              </a:spcBef>
              <a:defRPr/>
            </a:pPr>
            <a:endParaRPr lang="ru-RU" sz="3600" dirty="0" smtClean="0">
              <a:solidFill>
                <a:srgbClr val="FF0000"/>
              </a:solidFill>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sz="3600" dirty="0">
                <a:solidFill>
                  <a:srgbClr val="FF0000"/>
                </a:solidFill>
                <a:latin typeface="Arial" panose="020B0604020202020204" pitchFamily="34" charset="0"/>
                <a:cs typeface="Arial" panose="020B0604020202020204" pitchFamily="34" charset="0"/>
                <a:sym typeface="Wingdings" panose="05000000000000000000" pitchFamily="2" charset="2"/>
              </a:rPr>
              <a:t>Вопрос: будут ли тут предпосылки к конфликту интересов</a:t>
            </a:r>
            <a:r>
              <a:rPr lang="ru-RU" sz="3600" dirty="0" smtClean="0">
                <a:solidFill>
                  <a:srgbClr val="FF0000"/>
                </a:solidFill>
                <a:latin typeface="Arial" panose="020B0604020202020204" pitchFamily="34" charset="0"/>
                <a:cs typeface="Arial" panose="020B0604020202020204" pitchFamily="34" charset="0"/>
                <a:sym typeface="Wingdings" panose="05000000000000000000" pitchFamily="2" charset="2"/>
              </a:rPr>
              <a:t>?</a:t>
            </a:r>
          </a:p>
          <a:p>
            <a:pPr marL="0" indent="0">
              <a:spcBef>
                <a:spcPts val="600"/>
              </a:spcBef>
              <a:buNone/>
              <a:defRPr/>
            </a:pPr>
            <a:r>
              <a:rPr lang="ru-RU" sz="3600" dirty="0">
                <a:solidFill>
                  <a:srgbClr val="0000FF"/>
                </a:solidFill>
                <a:latin typeface="Arial" panose="020B0604020202020204" pitchFamily="34" charset="0"/>
                <a:cs typeface="Arial" panose="020B0604020202020204" pitchFamily="34" charset="0"/>
                <a:sym typeface="Wingdings" panose="05000000000000000000" pitchFamily="2" charset="2"/>
              </a:rPr>
              <a:t>Ответ: </a:t>
            </a:r>
            <a:r>
              <a:rPr lang="ru-RU" sz="3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нет, т.к. нет влияния по должности, но всё равно стоит направить уведомление об иной работе</a:t>
            </a:r>
            <a:endParaRPr lang="ru-RU" sz="3600" dirty="0">
              <a:solidFill>
                <a:srgbClr val="FF0000"/>
              </a:solidFill>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Ситуация 5</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52056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a:bodyPr>
          <a:lstStyle/>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Сотруднику отдела контроля рекламы предложили прочитать в субботу лекцию в ВГУЭС на тему запретов и разрешений в рекламе на улицах города В. с оплатой в размере 5 000 руб. за лекцию</a:t>
            </a:r>
          </a:p>
          <a:p>
            <a:pPr>
              <a:spcBef>
                <a:spcPts val="600"/>
              </a:spcBef>
              <a:defRPr/>
            </a:pPr>
            <a:endParaRPr lang="ru-RU" sz="3600" dirty="0" smtClean="0">
              <a:solidFill>
                <a:srgbClr val="FF0000"/>
              </a:solidFill>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sz="3600" dirty="0">
                <a:solidFill>
                  <a:srgbClr val="FF0000"/>
                </a:solidFill>
                <a:latin typeface="Arial" panose="020B0604020202020204" pitchFamily="34" charset="0"/>
                <a:cs typeface="Arial" panose="020B0604020202020204" pitchFamily="34" charset="0"/>
                <a:sym typeface="Wingdings" panose="05000000000000000000" pitchFamily="2" charset="2"/>
              </a:rPr>
              <a:t>Вопрос: будут ли тут предпосылки к конфликту интересов?</a:t>
            </a: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Ситуация 6</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01473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a:bodyPr>
          <a:lstStyle/>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Сотруднику отдела контроля рекламы предложили прочитать в субботу лекцию в ВГУЭС на тему запретов и разрешений в рекламе на улицах города В. с оплатой в размере 5 000 руб. за лекцию</a:t>
            </a:r>
          </a:p>
          <a:p>
            <a:pPr>
              <a:spcBef>
                <a:spcPts val="600"/>
              </a:spcBef>
              <a:defRPr/>
            </a:pPr>
            <a:endParaRPr lang="ru-RU" sz="3600" dirty="0" smtClean="0">
              <a:solidFill>
                <a:srgbClr val="FF0000"/>
              </a:solidFill>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sz="3600" dirty="0">
                <a:solidFill>
                  <a:srgbClr val="FF0000"/>
                </a:solidFill>
                <a:latin typeface="Arial" panose="020B0604020202020204" pitchFamily="34" charset="0"/>
                <a:cs typeface="Arial" panose="020B0604020202020204" pitchFamily="34" charset="0"/>
                <a:sym typeface="Wingdings" panose="05000000000000000000" pitchFamily="2" charset="2"/>
              </a:rPr>
              <a:t>Вопрос: будут ли тут предпосылки к конфликту интересов</a:t>
            </a:r>
            <a:r>
              <a:rPr lang="ru-RU" sz="3600" dirty="0" smtClean="0">
                <a:solidFill>
                  <a:srgbClr val="FF0000"/>
                </a:solidFill>
                <a:latin typeface="Arial" panose="020B0604020202020204" pitchFamily="34" charset="0"/>
                <a:cs typeface="Arial" panose="020B0604020202020204" pitchFamily="34" charset="0"/>
                <a:sym typeface="Wingdings" panose="05000000000000000000" pitchFamily="2" charset="2"/>
              </a:rPr>
              <a:t>?</a:t>
            </a:r>
          </a:p>
          <a:p>
            <a:pPr marL="0" indent="0">
              <a:spcBef>
                <a:spcPts val="600"/>
              </a:spcBef>
              <a:buNone/>
              <a:defRPr/>
            </a:pPr>
            <a:r>
              <a:rPr lang="ru-RU" sz="3600" dirty="0">
                <a:solidFill>
                  <a:srgbClr val="0000FF"/>
                </a:solidFill>
                <a:latin typeface="Arial" panose="020B0604020202020204" pitchFamily="34" charset="0"/>
                <a:cs typeface="Arial" panose="020B0604020202020204" pitchFamily="34" charset="0"/>
                <a:sym typeface="Wingdings" panose="05000000000000000000" pitchFamily="2" charset="2"/>
              </a:rPr>
              <a:t>Ответ: </a:t>
            </a:r>
            <a:r>
              <a:rPr lang="ru-RU" sz="3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нет, если лекция студентам, но </a:t>
            </a:r>
            <a:r>
              <a:rPr lang="ru-RU" sz="3600" dirty="0">
                <a:solidFill>
                  <a:srgbClr val="0000FF"/>
                </a:solidFill>
                <a:latin typeface="Arial" panose="020B0604020202020204" pitchFamily="34" charset="0"/>
                <a:cs typeface="Arial" panose="020B0604020202020204" pitchFamily="34" charset="0"/>
                <a:sym typeface="Wingdings" panose="05000000000000000000" pitchFamily="2" charset="2"/>
              </a:rPr>
              <a:t>всё равно стоит направить уведомление об иной работе</a:t>
            </a:r>
            <a:endParaRPr lang="ru-RU" sz="3600" dirty="0">
              <a:solidFill>
                <a:srgbClr val="FF0000"/>
              </a:solidFill>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Ситуация 6</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255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lnSpcReduction="10000"/>
          </a:bodyPr>
          <a:lstStyle/>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Начальник департамента благоустройства утвердил документацию аукциона на высадку деревьев.</a:t>
            </a:r>
          </a:p>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На аукцион подана заявка от фирмы ООО «За честный труд», где прорабом работает сын начальника департамента</a:t>
            </a:r>
          </a:p>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Начальник департамента не входит в состав комиссии по рассмотрению заявок на аукцион</a:t>
            </a:r>
          </a:p>
          <a:p>
            <a:pPr>
              <a:spcBef>
                <a:spcPts val="600"/>
              </a:spcBef>
              <a:defRPr/>
            </a:pPr>
            <a:endParaRPr lang="ru-RU" sz="3600" dirty="0" smtClean="0">
              <a:solidFill>
                <a:srgbClr val="FF0000"/>
              </a:solidFill>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sz="3600" dirty="0">
                <a:solidFill>
                  <a:srgbClr val="FF0000"/>
                </a:solidFill>
                <a:latin typeface="Arial" panose="020B0604020202020204" pitchFamily="34" charset="0"/>
                <a:cs typeface="Arial" panose="020B0604020202020204" pitchFamily="34" charset="0"/>
                <a:sym typeface="Wingdings" panose="05000000000000000000" pitchFamily="2" charset="2"/>
              </a:rPr>
              <a:t>Вопрос: будут ли тут предпосылки к конфликту интересов?</a:t>
            </a: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Ситуация 7</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20940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377538"/>
            <a:ext cx="11756572" cy="5308270"/>
          </a:xfrm>
        </p:spPr>
        <p:txBody>
          <a:bodyPr>
            <a:normAutofit fontScale="92500" lnSpcReduction="10000"/>
          </a:bodyPr>
          <a:lstStyle/>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Начальник департамента благоустройства утвердил документацию аукциона на высадку деревьев.</a:t>
            </a:r>
          </a:p>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На аукцион подана заявка от фирмы ООО «За честный труд», где прорабом работает сын начальника департамента</a:t>
            </a:r>
          </a:p>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Начальник департамента не входит в состав комиссии по рассмотрению заявок на аукцион</a:t>
            </a:r>
          </a:p>
          <a:p>
            <a:pPr marL="0" indent="0">
              <a:spcBef>
                <a:spcPts val="600"/>
              </a:spcBef>
              <a:buNone/>
              <a:defRPr/>
            </a:pPr>
            <a:r>
              <a:rPr lang="ru-RU" sz="3600" dirty="0" smtClean="0">
                <a:solidFill>
                  <a:srgbClr val="FF0000"/>
                </a:solidFill>
                <a:latin typeface="Arial" panose="020B0604020202020204" pitchFamily="34" charset="0"/>
                <a:cs typeface="Arial" panose="020B0604020202020204" pitchFamily="34" charset="0"/>
                <a:sym typeface="Wingdings" panose="05000000000000000000" pitchFamily="2" charset="2"/>
              </a:rPr>
              <a:t>Вопрос</a:t>
            </a:r>
            <a:r>
              <a:rPr lang="ru-RU" sz="3600" dirty="0">
                <a:solidFill>
                  <a:srgbClr val="FF0000"/>
                </a:solidFill>
                <a:latin typeface="Arial" panose="020B0604020202020204" pitchFamily="34" charset="0"/>
                <a:cs typeface="Arial" panose="020B0604020202020204" pitchFamily="34" charset="0"/>
                <a:sym typeface="Wingdings" panose="05000000000000000000" pitchFamily="2" charset="2"/>
              </a:rPr>
              <a:t>: будут ли тут предпосылки к конфликту интересов</a:t>
            </a:r>
            <a:r>
              <a:rPr lang="ru-RU" sz="3600" dirty="0" smtClean="0">
                <a:solidFill>
                  <a:srgbClr val="FF0000"/>
                </a:solidFill>
                <a:latin typeface="Arial" panose="020B0604020202020204" pitchFamily="34" charset="0"/>
                <a:cs typeface="Arial" panose="020B0604020202020204" pitchFamily="34" charset="0"/>
                <a:sym typeface="Wingdings" panose="05000000000000000000" pitchFamily="2" charset="2"/>
              </a:rPr>
              <a:t>?</a:t>
            </a:r>
          </a:p>
          <a:p>
            <a:pPr marL="0" indent="0">
              <a:spcBef>
                <a:spcPts val="600"/>
              </a:spcBef>
              <a:buNone/>
              <a:defRPr/>
            </a:pPr>
            <a:r>
              <a:rPr lang="ru-RU" sz="3600" dirty="0">
                <a:solidFill>
                  <a:srgbClr val="0000FF"/>
                </a:solidFill>
                <a:latin typeface="Arial" panose="020B0604020202020204" pitchFamily="34" charset="0"/>
                <a:cs typeface="Arial" panose="020B0604020202020204" pitchFamily="34" charset="0"/>
                <a:sym typeface="Wingdings" panose="05000000000000000000" pitchFamily="2" charset="2"/>
              </a:rPr>
              <a:t>Ответ: </a:t>
            </a:r>
            <a:r>
              <a:rPr lang="ru-RU" sz="3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да, конфликт возможен, т.к. начальник мог «заточить» документацию под ООО, но требуется рассмотрение на комиссии по урегулированию</a:t>
            </a:r>
            <a:endParaRPr lang="ru-RU" sz="3600" dirty="0">
              <a:solidFill>
                <a:srgbClr val="FF0000"/>
              </a:solidFill>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Ситуация 7</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48545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a:bodyPr>
          <a:lstStyle/>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Муниципальный служащий вошёл в состав участковой избирательной комиссии и получил денежное вознаграждение за подготовку и проведение выборов</a:t>
            </a:r>
          </a:p>
          <a:p>
            <a:pPr>
              <a:spcBef>
                <a:spcPts val="600"/>
              </a:spcBef>
              <a:defRPr/>
            </a:pPr>
            <a:endParaRPr lang="ru-RU" sz="3600" dirty="0" smtClean="0">
              <a:solidFill>
                <a:srgbClr val="FF0000"/>
              </a:solidFill>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sz="3600" dirty="0">
                <a:solidFill>
                  <a:srgbClr val="FF0000"/>
                </a:solidFill>
                <a:latin typeface="Arial" panose="020B0604020202020204" pitchFamily="34" charset="0"/>
                <a:cs typeface="Arial" panose="020B0604020202020204" pitchFamily="34" charset="0"/>
                <a:sym typeface="Wingdings" panose="05000000000000000000" pitchFamily="2" charset="2"/>
              </a:rPr>
              <a:t>Вопрос: будут ли тут предпосылки к конфликту интересов?</a:t>
            </a: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Ситуация 8</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90441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lnSpcReduction="10000"/>
          </a:bodyPr>
          <a:lstStyle/>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Муниципальный служащий вошёл в состав участковой избирательной комиссии и получил денежное вознаграждение за подготовку и проведение выборов</a:t>
            </a:r>
          </a:p>
          <a:p>
            <a:pPr>
              <a:spcBef>
                <a:spcPts val="600"/>
              </a:spcBef>
              <a:defRPr/>
            </a:pPr>
            <a:endParaRPr lang="ru-RU" sz="3600" dirty="0" smtClean="0">
              <a:solidFill>
                <a:srgbClr val="FF0000"/>
              </a:solidFill>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sz="3600" dirty="0">
                <a:solidFill>
                  <a:srgbClr val="FF0000"/>
                </a:solidFill>
                <a:latin typeface="Arial" panose="020B0604020202020204" pitchFamily="34" charset="0"/>
                <a:cs typeface="Arial" panose="020B0604020202020204" pitchFamily="34" charset="0"/>
                <a:sym typeface="Wingdings" panose="05000000000000000000" pitchFamily="2" charset="2"/>
              </a:rPr>
              <a:t>Вопрос: будут ли тут предпосылки к конфликту интересов</a:t>
            </a:r>
            <a:r>
              <a:rPr lang="ru-RU" sz="3600" dirty="0" smtClean="0">
                <a:solidFill>
                  <a:srgbClr val="FF0000"/>
                </a:solidFill>
                <a:latin typeface="Arial" panose="020B0604020202020204" pitchFamily="34" charset="0"/>
                <a:cs typeface="Arial" panose="020B0604020202020204" pitchFamily="34" charset="0"/>
                <a:sym typeface="Wingdings" panose="05000000000000000000" pitchFamily="2" charset="2"/>
              </a:rPr>
              <a:t>?</a:t>
            </a:r>
          </a:p>
          <a:p>
            <a:pPr marL="0" indent="0">
              <a:spcBef>
                <a:spcPts val="600"/>
              </a:spcBef>
              <a:buNone/>
              <a:defRPr/>
            </a:pPr>
            <a:r>
              <a:rPr lang="ru-RU" sz="3600" dirty="0">
                <a:solidFill>
                  <a:srgbClr val="0000FF"/>
                </a:solidFill>
                <a:latin typeface="Arial" panose="020B0604020202020204" pitchFamily="34" charset="0"/>
                <a:cs typeface="Arial" panose="020B0604020202020204" pitchFamily="34" charset="0"/>
                <a:sym typeface="Wingdings" panose="05000000000000000000" pitchFamily="2" charset="2"/>
              </a:rPr>
              <a:t>Ответ: </a:t>
            </a:r>
            <a:r>
              <a:rPr lang="ru-RU" sz="3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по факту нет, но по мнению прокуратуры – да, поэтому </a:t>
            </a:r>
            <a:r>
              <a:rPr lang="ru-RU" sz="3600" dirty="0">
                <a:solidFill>
                  <a:srgbClr val="0000FF"/>
                </a:solidFill>
                <a:latin typeface="Arial" panose="020B0604020202020204" pitchFamily="34" charset="0"/>
                <a:cs typeface="Arial" panose="020B0604020202020204" pitchFamily="34" charset="0"/>
                <a:sym typeface="Wingdings" panose="05000000000000000000" pitchFamily="2" charset="2"/>
              </a:rPr>
              <a:t>стоит направить уведомление об иной работе</a:t>
            </a:r>
            <a:endParaRPr lang="ru-RU" sz="3600" dirty="0">
              <a:solidFill>
                <a:srgbClr val="FF0000"/>
              </a:solidFill>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Ситуация 8</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00401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lnSpcReduction="10000"/>
          </a:bodyPr>
          <a:lstStyle/>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Сотрудница </a:t>
            </a:r>
            <a:r>
              <a:rPr lang="ru-RU" sz="3600" dirty="0">
                <a:latin typeface="Arial" panose="020B0604020202020204" pitchFamily="34" charset="0"/>
                <a:cs typeface="Arial" panose="020B0604020202020204" pitchFamily="34" charset="0"/>
                <a:sym typeface="Wingdings" panose="05000000000000000000" pitchFamily="2" charset="2"/>
              </a:rPr>
              <a:t>управления имущественных отношений администрации </a:t>
            </a:r>
            <a:r>
              <a:rPr lang="ru-RU" sz="3600" dirty="0" smtClean="0">
                <a:latin typeface="Arial" panose="020B0604020202020204" pitchFamily="34" charset="0"/>
                <a:cs typeface="Arial" panose="020B0604020202020204" pitchFamily="34" charset="0"/>
                <a:sym typeface="Wingdings" panose="05000000000000000000" pitchFamily="2" charset="2"/>
              </a:rPr>
              <a:t>города, </a:t>
            </a:r>
            <a:r>
              <a:rPr lang="ru-RU" sz="3600" dirty="0">
                <a:latin typeface="Arial" panose="020B0604020202020204" pitchFamily="34" charset="0"/>
                <a:cs typeface="Arial" panose="020B0604020202020204" pitchFamily="34" charset="0"/>
                <a:sym typeface="Wingdings" panose="05000000000000000000" pitchFamily="2" charset="2"/>
              </a:rPr>
              <a:t>одновременно являлась секретарем комиссии по проведению торгов и контактным лицом от организатора аукционов по продаже права на заключение договоров аренды земельных </a:t>
            </a:r>
            <a:r>
              <a:rPr lang="ru-RU" sz="3600" dirty="0" smtClean="0">
                <a:latin typeface="Arial" panose="020B0604020202020204" pitchFamily="34" charset="0"/>
                <a:cs typeface="Arial" panose="020B0604020202020204" pitchFamily="34" charset="0"/>
                <a:sym typeface="Wingdings" panose="05000000000000000000" pitchFamily="2" charset="2"/>
              </a:rPr>
              <a:t>участков</a:t>
            </a:r>
          </a:p>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В аукционе принял </a:t>
            </a:r>
            <a:r>
              <a:rPr lang="ru-RU" sz="3600" dirty="0">
                <a:latin typeface="Arial" panose="020B0604020202020204" pitchFamily="34" charset="0"/>
                <a:cs typeface="Arial" panose="020B0604020202020204" pitchFamily="34" charset="0"/>
                <a:sym typeface="Wingdings" panose="05000000000000000000" pitchFamily="2" charset="2"/>
              </a:rPr>
              <a:t>участие близкий родственник чиновницы</a:t>
            </a:r>
            <a:endParaRPr lang="ru-RU" sz="3600" dirty="0" smtClean="0">
              <a:solidFill>
                <a:srgbClr val="FF0000"/>
              </a:solidFill>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sz="3600" dirty="0">
                <a:solidFill>
                  <a:srgbClr val="FF0000"/>
                </a:solidFill>
                <a:latin typeface="Arial" panose="020B0604020202020204" pitchFamily="34" charset="0"/>
                <a:cs typeface="Arial" panose="020B0604020202020204" pitchFamily="34" charset="0"/>
                <a:sym typeface="Wingdings" panose="05000000000000000000" pitchFamily="2" charset="2"/>
              </a:rPr>
              <a:t>Вопрос: будут ли тут предпосылки к конфликту интересов?</a:t>
            </a: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Ситуация 9</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06149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fontScale="92500" lnSpcReduction="10000"/>
          </a:bodyPr>
          <a:lstStyle/>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Сотрудница </a:t>
            </a:r>
            <a:r>
              <a:rPr lang="ru-RU" sz="3600" dirty="0">
                <a:latin typeface="Arial" panose="020B0604020202020204" pitchFamily="34" charset="0"/>
                <a:cs typeface="Arial" panose="020B0604020202020204" pitchFamily="34" charset="0"/>
                <a:sym typeface="Wingdings" panose="05000000000000000000" pitchFamily="2" charset="2"/>
              </a:rPr>
              <a:t>управления имущественных отношений администрации </a:t>
            </a:r>
            <a:r>
              <a:rPr lang="ru-RU" sz="3600" dirty="0" smtClean="0">
                <a:latin typeface="Arial" panose="020B0604020202020204" pitchFamily="34" charset="0"/>
                <a:cs typeface="Arial" panose="020B0604020202020204" pitchFamily="34" charset="0"/>
                <a:sym typeface="Wingdings" panose="05000000000000000000" pitchFamily="2" charset="2"/>
              </a:rPr>
              <a:t>города, </a:t>
            </a:r>
            <a:r>
              <a:rPr lang="ru-RU" sz="3600" dirty="0">
                <a:latin typeface="Arial" panose="020B0604020202020204" pitchFamily="34" charset="0"/>
                <a:cs typeface="Arial" panose="020B0604020202020204" pitchFamily="34" charset="0"/>
                <a:sym typeface="Wingdings" panose="05000000000000000000" pitchFamily="2" charset="2"/>
              </a:rPr>
              <a:t>одновременно являлась секретарем комиссии по проведению торгов и контактным лицом от организатора аукционов по продаже права на заключение договоров аренды земельных </a:t>
            </a:r>
            <a:r>
              <a:rPr lang="ru-RU" sz="3600" dirty="0" smtClean="0">
                <a:latin typeface="Arial" panose="020B0604020202020204" pitchFamily="34" charset="0"/>
                <a:cs typeface="Arial" panose="020B0604020202020204" pitchFamily="34" charset="0"/>
                <a:sym typeface="Wingdings" panose="05000000000000000000" pitchFamily="2" charset="2"/>
              </a:rPr>
              <a:t>участков</a:t>
            </a:r>
          </a:p>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В аукционе принял </a:t>
            </a:r>
            <a:r>
              <a:rPr lang="ru-RU" sz="3600" dirty="0">
                <a:latin typeface="Arial" panose="020B0604020202020204" pitchFamily="34" charset="0"/>
                <a:cs typeface="Arial" panose="020B0604020202020204" pitchFamily="34" charset="0"/>
                <a:sym typeface="Wingdings" panose="05000000000000000000" pitchFamily="2" charset="2"/>
              </a:rPr>
              <a:t>участие близкий родственник чиновницы</a:t>
            </a:r>
            <a:endParaRPr lang="ru-RU" sz="3600" dirty="0" smtClean="0">
              <a:solidFill>
                <a:srgbClr val="FF0000"/>
              </a:solidFill>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sz="3600" dirty="0">
                <a:solidFill>
                  <a:srgbClr val="FF0000"/>
                </a:solidFill>
                <a:latin typeface="Arial" panose="020B0604020202020204" pitchFamily="34" charset="0"/>
                <a:cs typeface="Arial" panose="020B0604020202020204" pitchFamily="34" charset="0"/>
                <a:sym typeface="Wingdings" panose="05000000000000000000" pitchFamily="2" charset="2"/>
              </a:rPr>
              <a:t>Вопрос: будут ли тут предпосылки к конфликту интересов</a:t>
            </a:r>
            <a:r>
              <a:rPr lang="ru-RU" sz="3600" dirty="0" smtClean="0">
                <a:solidFill>
                  <a:srgbClr val="FF0000"/>
                </a:solidFill>
                <a:latin typeface="Arial" panose="020B0604020202020204" pitchFamily="34" charset="0"/>
                <a:cs typeface="Arial" panose="020B0604020202020204" pitchFamily="34" charset="0"/>
                <a:sym typeface="Wingdings" panose="05000000000000000000" pitchFamily="2" charset="2"/>
              </a:rPr>
              <a:t>?</a:t>
            </a:r>
          </a:p>
          <a:p>
            <a:pPr marL="0" indent="0">
              <a:spcBef>
                <a:spcPts val="600"/>
              </a:spcBef>
              <a:buNone/>
              <a:defRPr/>
            </a:pPr>
            <a:r>
              <a:rPr lang="ru-RU" sz="3600" dirty="0">
                <a:solidFill>
                  <a:srgbClr val="0000FF"/>
                </a:solidFill>
                <a:latin typeface="Arial" panose="020B0604020202020204" pitchFamily="34" charset="0"/>
                <a:cs typeface="Arial" panose="020B0604020202020204" pitchFamily="34" charset="0"/>
                <a:sym typeface="Wingdings" panose="05000000000000000000" pitchFamily="2" charset="2"/>
              </a:rPr>
              <a:t>Ответ: </a:t>
            </a:r>
            <a:r>
              <a:rPr lang="ru-RU" sz="3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однозначно да</a:t>
            </a:r>
            <a:endParaRPr lang="ru-RU" sz="3600" dirty="0">
              <a:solidFill>
                <a:srgbClr val="FF0000"/>
              </a:solidFill>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Ситуация 9</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5422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a:bodyPr>
          <a:lstStyle/>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Иванова замещает должность </a:t>
            </a:r>
            <a:r>
              <a:rPr lang="ru-RU" sz="3600" dirty="0">
                <a:latin typeface="Arial" panose="020B0604020202020204" pitchFamily="34" charset="0"/>
                <a:cs typeface="Arial" panose="020B0604020202020204" pitchFamily="34" charset="0"/>
                <a:sym typeface="Wingdings" panose="05000000000000000000" pitchFamily="2" charset="2"/>
              </a:rPr>
              <a:t>начальника отдела организации </a:t>
            </a:r>
            <a:r>
              <a:rPr lang="ru-RU" sz="3600" dirty="0" smtClean="0">
                <a:latin typeface="Arial" panose="020B0604020202020204" pitchFamily="34" charset="0"/>
                <a:cs typeface="Arial" panose="020B0604020202020204" pitchFamily="34" charset="0"/>
                <a:sym typeface="Wingdings" panose="05000000000000000000" pitchFamily="2" charset="2"/>
              </a:rPr>
              <a:t>контроля</a:t>
            </a:r>
          </a:p>
          <a:p>
            <a:pPr>
              <a:spcBef>
                <a:spcPts val="600"/>
              </a:spcBef>
              <a:defRPr/>
            </a:pPr>
            <a:r>
              <a:rPr lang="ru-RU" sz="3600" dirty="0">
                <a:latin typeface="Arial" panose="020B0604020202020204" pitchFamily="34" charset="0"/>
                <a:cs typeface="Arial" panose="020B0604020202020204" pitchFamily="34" charset="0"/>
                <a:sym typeface="Wingdings" panose="05000000000000000000" pitchFamily="2" charset="2"/>
              </a:rPr>
              <a:t>Иванова </a:t>
            </a:r>
            <a:r>
              <a:rPr lang="ru-RU" sz="3600" dirty="0" smtClean="0">
                <a:latin typeface="Arial" panose="020B0604020202020204" pitchFamily="34" charset="0"/>
                <a:cs typeface="Arial" panose="020B0604020202020204" pitchFamily="34" charset="0"/>
                <a:sym typeface="Wingdings" panose="05000000000000000000" pitchFamily="2" charset="2"/>
              </a:rPr>
              <a:t>проводит документарные </a:t>
            </a:r>
            <a:r>
              <a:rPr lang="ru-RU" sz="3600" dirty="0">
                <a:latin typeface="Arial" panose="020B0604020202020204" pitchFamily="34" charset="0"/>
                <a:cs typeface="Arial" panose="020B0604020202020204" pitchFamily="34" charset="0"/>
                <a:sym typeface="Wingdings" panose="05000000000000000000" pitchFamily="2" charset="2"/>
              </a:rPr>
              <a:t>внеплановые проверки в коммерческой </a:t>
            </a:r>
            <a:r>
              <a:rPr lang="ru-RU" sz="3600" dirty="0" smtClean="0">
                <a:latin typeface="Arial" panose="020B0604020202020204" pitchFamily="34" charset="0"/>
                <a:cs typeface="Arial" panose="020B0604020202020204" pitchFamily="34" charset="0"/>
                <a:sym typeface="Wingdings" panose="05000000000000000000" pitchFamily="2" charset="2"/>
              </a:rPr>
              <a:t>организации в бухгалтерии, </a:t>
            </a:r>
            <a:r>
              <a:rPr lang="ru-RU" sz="3600" dirty="0">
                <a:latin typeface="Arial" panose="020B0604020202020204" pitchFamily="34" charset="0"/>
                <a:cs typeface="Arial" panose="020B0604020202020204" pitchFamily="34" charset="0"/>
                <a:sym typeface="Wingdings" panose="05000000000000000000" pitchFamily="2" charset="2"/>
              </a:rPr>
              <a:t>будучи замужем за лицом, являющимся начальником </a:t>
            </a:r>
            <a:r>
              <a:rPr lang="ru-RU" sz="3600" dirty="0" smtClean="0">
                <a:latin typeface="Arial" panose="020B0604020202020204" pitchFamily="34" charset="0"/>
                <a:cs typeface="Arial" panose="020B0604020202020204" pitchFamily="34" charset="0"/>
                <a:sym typeface="Wingdings" panose="05000000000000000000" pitchFamily="2" charset="2"/>
              </a:rPr>
              <a:t>гаража в </a:t>
            </a:r>
            <a:r>
              <a:rPr lang="ru-RU" sz="3600" dirty="0">
                <a:latin typeface="Arial" panose="020B0604020202020204" pitchFamily="34" charset="0"/>
                <a:cs typeface="Arial" panose="020B0604020202020204" pitchFamily="34" charset="0"/>
                <a:sym typeface="Wingdings" panose="05000000000000000000" pitchFamily="2" charset="2"/>
              </a:rPr>
              <a:t>указанной организации</a:t>
            </a:r>
            <a:endParaRPr lang="ru-RU" sz="3600" dirty="0" smtClean="0">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sz="3600" dirty="0">
                <a:solidFill>
                  <a:srgbClr val="FF0000"/>
                </a:solidFill>
                <a:latin typeface="Arial" panose="020B0604020202020204" pitchFamily="34" charset="0"/>
                <a:cs typeface="Arial" panose="020B0604020202020204" pitchFamily="34" charset="0"/>
                <a:sym typeface="Wingdings" panose="05000000000000000000" pitchFamily="2" charset="2"/>
              </a:rPr>
              <a:t>Вопрос: будут ли тут предпосылки к конфликту интересов?</a:t>
            </a: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Ситуация 10</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3045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709070" cy="5130140"/>
          </a:xfrm>
        </p:spPr>
        <p:txBody>
          <a:bodyPr>
            <a:normAutofit fontScale="85000" lnSpcReduction="20000"/>
          </a:bodyPr>
          <a:lstStyle/>
          <a:p>
            <a:pPr marL="0" indent="0">
              <a:spcBef>
                <a:spcPts val="600"/>
              </a:spcBef>
              <a:buNone/>
              <a:defRPr/>
            </a:pPr>
            <a:r>
              <a:rPr lang="ru-RU" b="1" dirty="0" smtClean="0">
                <a:latin typeface="Arial" panose="020B0604020202020204" pitchFamily="34" charset="0"/>
                <a:cs typeface="Arial" panose="020B0604020202020204" pitchFamily="34" charset="0"/>
                <a:sym typeface="Wingdings" panose="05000000000000000000" pitchFamily="2" charset="2"/>
              </a:rPr>
              <a:t>1. Орган (лицо) по противодействию коррупции:</a:t>
            </a:r>
            <a:endParaRPr lang="ru-RU" dirty="0" smtClean="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разработка и актуализация ЛПА по вопросам противодействия коррупции</a:t>
            </a: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контроль реализации </a:t>
            </a:r>
            <a:r>
              <a:rPr lang="ru-RU" dirty="0">
                <a:latin typeface="Arial" panose="020B0604020202020204" pitchFamily="34" charset="0"/>
                <a:cs typeface="Arial" panose="020B0604020202020204" pitchFamily="34" charset="0"/>
                <a:sym typeface="Wingdings" panose="05000000000000000000" pitchFamily="2" charset="2"/>
              </a:rPr>
              <a:t>мероприятий плана противодействия коррупции и т.д.</a:t>
            </a: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обеспечение </a:t>
            </a:r>
            <a:r>
              <a:rPr lang="ru-RU" dirty="0">
                <a:latin typeface="Arial" panose="020B0604020202020204" pitchFamily="34" charset="0"/>
                <a:cs typeface="Arial" panose="020B0604020202020204" pitchFamily="34" charset="0"/>
                <a:sym typeface="Wingdings" panose="05000000000000000000" pitchFamily="2" charset="2"/>
              </a:rPr>
              <a:t>тематического антикоррупционного обучения служащих</a:t>
            </a:r>
          </a:p>
          <a:p>
            <a:pPr>
              <a:spcBef>
                <a:spcPts val="600"/>
              </a:spcBef>
              <a:defRPr/>
            </a:pPr>
            <a:r>
              <a:rPr lang="ru-RU" dirty="0">
                <a:latin typeface="Arial" panose="020B0604020202020204" pitchFamily="34" charset="0"/>
                <a:cs typeface="Arial" panose="020B0604020202020204" pitchFamily="34" charset="0"/>
                <a:sym typeface="Wingdings" panose="05000000000000000000" pitchFamily="2" charset="2"/>
              </a:rPr>
              <a:t>консультирование (например, по порядку подготовки справок</a:t>
            </a:r>
            <a:r>
              <a:rPr lang="ru-RU" dirty="0" smtClean="0">
                <a:latin typeface="Arial" panose="020B0604020202020204" pitchFamily="34" charset="0"/>
                <a:cs typeface="Arial" panose="020B0604020202020204" pitchFamily="34" charset="0"/>
                <a:sym typeface="Wingdings" panose="05000000000000000000" pitchFamily="2" charset="2"/>
              </a:rPr>
              <a:t>) и т.д.</a:t>
            </a:r>
          </a:p>
          <a:p>
            <a:pPr marL="0" indent="0">
              <a:spcBef>
                <a:spcPts val="600"/>
              </a:spcBef>
              <a:buNone/>
              <a:defRPr/>
            </a:pPr>
            <a:r>
              <a:rPr lang="ru-RU" b="1" dirty="0" smtClean="0">
                <a:latin typeface="Arial" panose="020B0604020202020204" pitchFamily="34" charset="0"/>
                <a:cs typeface="Arial" panose="020B0604020202020204" pitchFamily="34" charset="0"/>
                <a:sym typeface="Wingdings" panose="05000000000000000000" pitchFamily="2" charset="2"/>
              </a:rPr>
              <a:t>2. Комиссия по конфликту интересов и пр.</a:t>
            </a:r>
            <a:endParaRPr lang="ru-RU" b="1"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dirty="0">
                <a:latin typeface="Arial" panose="020B0604020202020204" pitchFamily="34" charset="0"/>
                <a:cs typeface="Arial" panose="020B0604020202020204" pitchFamily="34" charset="0"/>
                <a:sym typeface="Wingdings" panose="05000000000000000000" pitchFamily="2" charset="2"/>
              </a:rPr>
              <a:t>обеспечение приема и анализа сведений о доходах, расходах, об имуществе и обязательствах имущественного характера</a:t>
            </a:r>
          </a:p>
          <a:p>
            <a:pPr>
              <a:spcBef>
                <a:spcPts val="600"/>
              </a:spcBef>
              <a:defRPr/>
            </a:pPr>
            <a:r>
              <a:rPr lang="ru-RU" dirty="0">
                <a:latin typeface="Arial" panose="020B0604020202020204" pitchFamily="34" charset="0"/>
                <a:cs typeface="Arial" panose="020B0604020202020204" pitchFamily="34" charset="0"/>
                <a:sym typeface="Wingdings" panose="05000000000000000000" pitchFamily="2" charset="2"/>
              </a:rPr>
              <a:t>проведение проверок сведений о доходах, расходах, об имуществе и обязательствах имущественного характера</a:t>
            </a:r>
          </a:p>
          <a:p>
            <a:pPr>
              <a:spcBef>
                <a:spcPts val="600"/>
              </a:spcBef>
              <a:defRPr/>
            </a:pPr>
            <a:r>
              <a:rPr lang="ru-RU" dirty="0">
                <a:latin typeface="Arial" panose="020B0604020202020204" pitchFamily="34" charset="0"/>
                <a:cs typeface="Arial" panose="020B0604020202020204" pitchFamily="34" charset="0"/>
                <a:sym typeface="Wingdings" panose="05000000000000000000" pitchFamily="2" charset="2"/>
              </a:rPr>
              <a:t>осуществление контроля за соответствием расходов доходам </a:t>
            </a: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проведение </a:t>
            </a:r>
            <a:r>
              <a:rPr lang="ru-RU" dirty="0">
                <a:latin typeface="Arial" panose="020B0604020202020204" pitchFamily="34" charset="0"/>
                <a:cs typeface="Arial" panose="020B0604020202020204" pitchFamily="34" charset="0"/>
                <a:sym typeface="Wingdings" panose="05000000000000000000" pitchFamily="2" charset="2"/>
              </a:rPr>
              <a:t>проверок </a:t>
            </a:r>
            <a:r>
              <a:rPr lang="ru-RU" dirty="0" smtClean="0">
                <a:latin typeface="Arial" panose="020B0604020202020204" pitchFamily="34" charset="0"/>
                <a:cs typeface="Arial" panose="020B0604020202020204" pitchFamily="34" charset="0"/>
                <a:sym typeface="Wingdings" panose="05000000000000000000" pitchFamily="2" charset="2"/>
              </a:rPr>
              <a:t>соблюдения </a:t>
            </a:r>
            <a:r>
              <a:rPr lang="ru-RU" dirty="0">
                <a:latin typeface="Arial" panose="020B0604020202020204" pitchFamily="34" charset="0"/>
                <a:cs typeface="Arial" panose="020B0604020202020204" pitchFamily="34" charset="0"/>
                <a:sym typeface="Wingdings" panose="05000000000000000000" pitchFamily="2" charset="2"/>
              </a:rPr>
              <a:t>запретов, ограничений и требований, установленных в целях противодействия </a:t>
            </a:r>
            <a:r>
              <a:rPr lang="ru-RU" dirty="0" smtClean="0">
                <a:latin typeface="Arial" panose="020B0604020202020204" pitchFamily="34" charset="0"/>
                <a:cs typeface="Arial" panose="020B0604020202020204" pitchFamily="34" charset="0"/>
                <a:sym typeface="Wingdings" panose="05000000000000000000" pitchFamily="2" charset="2"/>
              </a:rPr>
              <a:t>коррупции</a:t>
            </a: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рассмотрение уведомлений (работа, конфликт интересов, склонение)</a:t>
            </a:r>
            <a:endParaRPr lang="ru-RU"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привлечение к дисциплинарной ответственность (дача предложений) и т.д.</a:t>
            </a:r>
          </a:p>
          <a:p>
            <a:pPr>
              <a:spcBef>
                <a:spcPts val="600"/>
              </a:spcBef>
              <a:defRPr/>
            </a:pPr>
            <a:endParaRPr lang="ru-RU"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endParaRPr lang="ru-RU"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endParaRPr lang="ru-RU"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endParaRPr lang="ru-RU" sz="3600"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fontScale="90000"/>
          </a:bodyPr>
          <a:lstStyle/>
          <a:p>
            <a:pPr algn="ctr"/>
            <a:r>
              <a:rPr lang="ru-RU" altLang="ru-RU" sz="4000" b="1" dirty="0">
                <a:latin typeface="Arial" panose="020B0604020202020204" pitchFamily="34" charset="0"/>
                <a:cs typeface="Arial" panose="020B0604020202020204" pitchFamily="34" charset="0"/>
              </a:rPr>
              <a:t>Ф</a:t>
            </a:r>
            <a:r>
              <a:rPr lang="ru-RU" altLang="ru-RU" sz="4000" b="1" dirty="0" smtClean="0">
                <a:latin typeface="Arial" panose="020B0604020202020204" pitchFamily="34" charset="0"/>
                <a:cs typeface="Arial" panose="020B0604020202020204" pitchFamily="34" charset="0"/>
              </a:rPr>
              <a:t>ункции и полномочия локальных органов (</a:t>
            </a:r>
            <a:r>
              <a:rPr lang="ru-RU" altLang="ru-RU" sz="4000" i="1" dirty="0" smtClean="0">
                <a:latin typeface="Arial" panose="020B0604020202020204" pitchFamily="34" charset="0"/>
                <a:cs typeface="Arial" panose="020B0604020202020204" pitchFamily="34" charset="0"/>
              </a:rPr>
              <a:t>создаёт, как правило, руководитель</a:t>
            </a:r>
            <a:r>
              <a:rPr lang="ru-RU" altLang="ru-RU" sz="4000" b="1" dirty="0" smtClean="0">
                <a:latin typeface="Arial" panose="020B0604020202020204" pitchFamily="34" charset="0"/>
                <a:cs typeface="Arial" panose="020B0604020202020204" pitchFamily="34" charset="0"/>
              </a:rPr>
              <a:t>)</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15305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fontScale="92500" lnSpcReduction="20000"/>
          </a:bodyPr>
          <a:lstStyle/>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Иванова замещает должность </a:t>
            </a:r>
            <a:r>
              <a:rPr lang="ru-RU" sz="3600" dirty="0">
                <a:latin typeface="Arial" panose="020B0604020202020204" pitchFamily="34" charset="0"/>
                <a:cs typeface="Arial" panose="020B0604020202020204" pitchFamily="34" charset="0"/>
                <a:sym typeface="Wingdings" panose="05000000000000000000" pitchFamily="2" charset="2"/>
              </a:rPr>
              <a:t>начальника отдела организации </a:t>
            </a:r>
            <a:r>
              <a:rPr lang="ru-RU" sz="3600" dirty="0" smtClean="0">
                <a:latin typeface="Arial" panose="020B0604020202020204" pitchFamily="34" charset="0"/>
                <a:cs typeface="Arial" panose="020B0604020202020204" pitchFamily="34" charset="0"/>
                <a:sym typeface="Wingdings" panose="05000000000000000000" pitchFamily="2" charset="2"/>
              </a:rPr>
              <a:t>контроля</a:t>
            </a:r>
          </a:p>
          <a:p>
            <a:pPr>
              <a:spcBef>
                <a:spcPts val="600"/>
              </a:spcBef>
              <a:defRPr/>
            </a:pPr>
            <a:r>
              <a:rPr lang="ru-RU" sz="3600" dirty="0">
                <a:latin typeface="Arial" panose="020B0604020202020204" pitchFamily="34" charset="0"/>
                <a:cs typeface="Arial" panose="020B0604020202020204" pitchFamily="34" charset="0"/>
                <a:sym typeface="Wingdings" panose="05000000000000000000" pitchFamily="2" charset="2"/>
              </a:rPr>
              <a:t>Иванова </a:t>
            </a:r>
            <a:r>
              <a:rPr lang="ru-RU" sz="3600" dirty="0" smtClean="0">
                <a:latin typeface="Arial" panose="020B0604020202020204" pitchFamily="34" charset="0"/>
                <a:cs typeface="Arial" panose="020B0604020202020204" pitchFamily="34" charset="0"/>
                <a:sym typeface="Wingdings" panose="05000000000000000000" pitchFamily="2" charset="2"/>
              </a:rPr>
              <a:t>проводит документарные </a:t>
            </a:r>
            <a:r>
              <a:rPr lang="ru-RU" sz="3600" dirty="0">
                <a:latin typeface="Arial" panose="020B0604020202020204" pitchFamily="34" charset="0"/>
                <a:cs typeface="Arial" panose="020B0604020202020204" pitchFamily="34" charset="0"/>
                <a:sym typeface="Wingdings" panose="05000000000000000000" pitchFamily="2" charset="2"/>
              </a:rPr>
              <a:t>внеплановые проверки в коммерческой организации, будучи замужем за лицом, являющимся начальником отдела в указанной организации</a:t>
            </a:r>
            <a:endParaRPr lang="ru-RU" sz="3600" dirty="0" smtClean="0">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sz="3600" dirty="0">
                <a:solidFill>
                  <a:srgbClr val="FF0000"/>
                </a:solidFill>
                <a:latin typeface="Arial" panose="020B0604020202020204" pitchFamily="34" charset="0"/>
                <a:cs typeface="Arial" panose="020B0604020202020204" pitchFamily="34" charset="0"/>
                <a:sym typeface="Wingdings" panose="05000000000000000000" pitchFamily="2" charset="2"/>
              </a:rPr>
              <a:t>Вопрос: будут ли тут предпосылки к конфликту интересов</a:t>
            </a:r>
            <a:r>
              <a:rPr lang="ru-RU" sz="3600" dirty="0" smtClean="0">
                <a:solidFill>
                  <a:srgbClr val="FF0000"/>
                </a:solidFill>
                <a:latin typeface="Arial" panose="020B0604020202020204" pitchFamily="34" charset="0"/>
                <a:cs typeface="Arial" panose="020B0604020202020204" pitchFamily="34" charset="0"/>
                <a:sym typeface="Wingdings" panose="05000000000000000000" pitchFamily="2" charset="2"/>
              </a:rPr>
              <a:t>?</a:t>
            </a:r>
          </a:p>
          <a:p>
            <a:pPr marL="0" indent="0">
              <a:spcBef>
                <a:spcPts val="600"/>
              </a:spcBef>
              <a:buNone/>
              <a:defRPr/>
            </a:pPr>
            <a:r>
              <a:rPr lang="ru-RU" sz="3600" dirty="0">
                <a:solidFill>
                  <a:srgbClr val="0000FF"/>
                </a:solidFill>
                <a:latin typeface="Arial" panose="020B0604020202020204" pitchFamily="34" charset="0"/>
                <a:cs typeface="Arial" panose="020B0604020202020204" pitchFamily="34" charset="0"/>
                <a:sym typeface="Wingdings" panose="05000000000000000000" pitchFamily="2" charset="2"/>
              </a:rPr>
              <a:t>Ответ: </a:t>
            </a:r>
            <a:r>
              <a:rPr lang="ru-RU" sz="3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да, но требуется разбор на комиссии. На практике в этой ситуации оказалось, что муж работает в другом отделе, не том, который проверялся, и комиссия признала отсутствие конфликта интересов. Но уведомление о конфликте подать необходимо</a:t>
            </a:r>
            <a:endParaRPr lang="ru-RU" sz="3600" dirty="0">
              <a:solidFill>
                <a:srgbClr val="FF0000"/>
              </a:solidFill>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Ситуация 10</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88227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a:bodyPr>
          <a:lstStyle/>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Петрова работала в отделе контроля закупок муниципальными органами </a:t>
            </a:r>
            <a:r>
              <a:rPr lang="ru-RU" sz="3600" dirty="0">
                <a:latin typeface="Arial" panose="020B0604020202020204" pitchFamily="34" charset="0"/>
                <a:cs typeface="Arial" panose="020B0604020202020204" pitchFamily="34" charset="0"/>
                <a:sym typeface="Wingdings" panose="05000000000000000000" pitchFamily="2" charset="2"/>
              </a:rPr>
              <a:t>города </a:t>
            </a:r>
            <a:r>
              <a:rPr lang="ru-RU" sz="3600" dirty="0" smtClean="0">
                <a:latin typeface="Arial" panose="020B0604020202020204" pitchFamily="34" charset="0"/>
                <a:cs typeface="Arial" panose="020B0604020202020204" pitchFamily="34" charset="0"/>
                <a:sym typeface="Wingdings" panose="05000000000000000000" pitchFamily="2" charset="2"/>
              </a:rPr>
              <a:t>В.</a:t>
            </a:r>
            <a:endParaRPr lang="ru-RU" sz="3600"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После увольнения со службы Петрова устроилась на работу в муниципальное автономное учреждение «Детский сад № 8» города В.</a:t>
            </a:r>
          </a:p>
          <a:p>
            <a:pPr marL="0" indent="0">
              <a:spcBef>
                <a:spcPts val="600"/>
              </a:spcBef>
              <a:buNone/>
              <a:defRPr/>
            </a:pPr>
            <a:r>
              <a:rPr lang="ru-RU" sz="3600" dirty="0">
                <a:solidFill>
                  <a:srgbClr val="FF0000"/>
                </a:solidFill>
                <a:latin typeface="Arial" panose="020B0604020202020204" pitchFamily="34" charset="0"/>
                <a:cs typeface="Arial" panose="020B0604020202020204" pitchFamily="34" charset="0"/>
                <a:sym typeface="Wingdings" panose="05000000000000000000" pitchFamily="2" charset="2"/>
              </a:rPr>
              <a:t>Вопрос: будут ли тут предпосылки к конфликту интересов?</a:t>
            </a: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smtClean="0">
                <a:latin typeface="Arial" panose="020B0604020202020204" pitchFamily="34" charset="0"/>
                <a:cs typeface="Arial" panose="020B0604020202020204" pitchFamily="34" charset="0"/>
              </a:rPr>
              <a:t>Ситуация 11</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8238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a:bodyPr>
          <a:lstStyle/>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Петрова работала в отделе контроля закупок муниципальными органами </a:t>
            </a:r>
            <a:r>
              <a:rPr lang="ru-RU" sz="3600" dirty="0">
                <a:latin typeface="Arial" panose="020B0604020202020204" pitchFamily="34" charset="0"/>
                <a:cs typeface="Arial" panose="020B0604020202020204" pitchFamily="34" charset="0"/>
                <a:sym typeface="Wingdings" panose="05000000000000000000" pitchFamily="2" charset="2"/>
              </a:rPr>
              <a:t>города </a:t>
            </a:r>
            <a:r>
              <a:rPr lang="ru-RU" sz="3600" dirty="0" smtClean="0">
                <a:latin typeface="Arial" panose="020B0604020202020204" pitchFamily="34" charset="0"/>
                <a:cs typeface="Arial" panose="020B0604020202020204" pitchFamily="34" charset="0"/>
                <a:sym typeface="Wingdings" panose="05000000000000000000" pitchFamily="2" charset="2"/>
              </a:rPr>
              <a:t>В.</a:t>
            </a:r>
            <a:endParaRPr lang="ru-RU" sz="3600"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3600" dirty="0" smtClean="0">
                <a:latin typeface="Arial" panose="020B0604020202020204" pitchFamily="34" charset="0"/>
                <a:cs typeface="Arial" panose="020B0604020202020204" pitchFamily="34" charset="0"/>
                <a:sym typeface="Wingdings" panose="05000000000000000000" pitchFamily="2" charset="2"/>
              </a:rPr>
              <a:t>После увольнения со службы Петрова устроилась на работу в муниципальное автономное учреждение «Детский сад № 8» города В.</a:t>
            </a:r>
          </a:p>
          <a:p>
            <a:pPr marL="0" indent="0">
              <a:spcBef>
                <a:spcPts val="600"/>
              </a:spcBef>
              <a:buNone/>
              <a:defRPr/>
            </a:pPr>
            <a:r>
              <a:rPr lang="ru-RU" sz="3600" dirty="0">
                <a:solidFill>
                  <a:srgbClr val="FF0000"/>
                </a:solidFill>
                <a:latin typeface="Arial" panose="020B0604020202020204" pitchFamily="34" charset="0"/>
                <a:cs typeface="Arial" panose="020B0604020202020204" pitchFamily="34" charset="0"/>
                <a:sym typeface="Wingdings" panose="05000000000000000000" pitchFamily="2" charset="2"/>
              </a:rPr>
              <a:t>Вопрос: будут ли тут предпосылки к конфликту интересов</a:t>
            </a:r>
            <a:r>
              <a:rPr lang="ru-RU" sz="3600" dirty="0" smtClean="0">
                <a:solidFill>
                  <a:srgbClr val="FF0000"/>
                </a:solidFill>
                <a:latin typeface="Arial" panose="020B0604020202020204" pitchFamily="34" charset="0"/>
                <a:cs typeface="Arial" panose="020B0604020202020204" pitchFamily="34" charset="0"/>
                <a:sym typeface="Wingdings" panose="05000000000000000000" pitchFamily="2" charset="2"/>
              </a:rPr>
              <a:t>?</a:t>
            </a:r>
          </a:p>
          <a:p>
            <a:pPr marL="0" indent="0">
              <a:spcBef>
                <a:spcPts val="600"/>
              </a:spcBef>
              <a:buNone/>
              <a:defRPr/>
            </a:pPr>
            <a:r>
              <a:rPr lang="ru-RU" sz="3600" dirty="0">
                <a:solidFill>
                  <a:srgbClr val="0000FF"/>
                </a:solidFill>
                <a:latin typeface="Arial" panose="020B0604020202020204" pitchFamily="34" charset="0"/>
                <a:cs typeface="Arial" panose="020B0604020202020204" pitchFamily="34" charset="0"/>
                <a:sym typeface="Wingdings" panose="05000000000000000000" pitchFamily="2" charset="2"/>
              </a:rPr>
              <a:t>Ответ: </a:t>
            </a:r>
            <a:r>
              <a:rPr lang="ru-RU" sz="3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нет, т.к. она контролировала органы, а не учреждения</a:t>
            </a:r>
            <a:endParaRPr lang="ru-RU" sz="3600" dirty="0">
              <a:solidFill>
                <a:srgbClr val="FF0000"/>
              </a:solidFill>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smtClean="0">
                <a:latin typeface="Arial" panose="020B0604020202020204" pitchFamily="34" charset="0"/>
                <a:cs typeface="Arial" panose="020B0604020202020204" pitchFamily="34" charset="0"/>
              </a:rPr>
              <a:t>Ситуация 11</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84813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0629" y="1555667"/>
            <a:ext cx="11887200" cy="5177641"/>
          </a:xfrm>
        </p:spPr>
        <p:txBody>
          <a:bodyPr>
            <a:normAutofit/>
          </a:bodyPr>
          <a:lstStyle/>
          <a:p>
            <a:pPr marL="0" indent="0">
              <a:spcBef>
                <a:spcPts val="600"/>
              </a:spcBef>
              <a:buNone/>
              <a:defRPr/>
            </a:pPr>
            <a:r>
              <a:rPr lang="ru-RU" sz="3200" dirty="0" smtClean="0">
                <a:latin typeface="Arial" panose="020B0604020202020204" pitchFamily="34" charset="0"/>
                <a:cs typeface="Arial" panose="020B0604020202020204" pitchFamily="34" charset="0"/>
                <a:sym typeface="Wingdings" panose="05000000000000000000" pitchFamily="2" charset="2"/>
              </a:rPr>
              <a:t>1. Передать </a:t>
            </a:r>
            <a:r>
              <a:rPr lang="ru-RU" sz="3200" dirty="0">
                <a:latin typeface="Arial" panose="020B0604020202020204" pitchFamily="34" charset="0"/>
                <a:cs typeface="Arial" panose="020B0604020202020204" pitchFamily="34" charset="0"/>
                <a:sym typeface="Wingdings" panose="05000000000000000000" pitchFamily="2" charset="2"/>
              </a:rPr>
              <a:t>принадлежащие ему ценные бумаги (доли участия, паи в уставных (складочных) капиталах организаций) в доверительное </a:t>
            </a:r>
            <a:r>
              <a:rPr lang="ru-RU" sz="3200" dirty="0" smtClean="0">
                <a:latin typeface="Arial" panose="020B0604020202020204" pitchFamily="34" charset="0"/>
                <a:cs typeface="Arial" panose="020B0604020202020204" pitchFamily="34" charset="0"/>
                <a:sym typeface="Wingdings" panose="05000000000000000000" pitchFamily="2" charset="2"/>
              </a:rPr>
              <a:t>управление </a:t>
            </a:r>
          </a:p>
          <a:p>
            <a:pPr marL="0" indent="0">
              <a:spcBef>
                <a:spcPts val="600"/>
              </a:spcBef>
              <a:buNone/>
              <a:defRPr/>
            </a:pPr>
            <a:r>
              <a:rPr lang="ru-RU" sz="2400" dirty="0" smtClean="0">
                <a:solidFill>
                  <a:srgbClr val="0000FF"/>
                </a:solidFill>
                <a:latin typeface="Arial" panose="020B0604020202020204" pitchFamily="34" charset="0"/>
                <a:cs typeface="Arial" panose="020B0604020202020204" pitchFamily="34" charset="0"/>
                <a:sym typeface="Wingdings" panose="05000000000000000000" pitchFamily="2" charset="2"/>
              </a:rPr>
              <a:t>гл. 53 ГК РФ </a:t>
            </a:r>
            <a:r>
              <a:rPr lang="ru-RU" sz="2400" dirty="0">
                <a:solidFill>
                  <a:srgbClr val="0000FF"/>
                </a:solidFill>
                <a:latin typeface="Arial" panose="020B0604020202020204" pitchFamily="34" charset="0"/>
                <a:cs typeface="Arial" panose="020B0604020202020204" pitchFamily="34" charset="0"/>
                <a:sym typeface="Wingdings" panose="05000000000000000000" pitchFamily="2" charset="2"/>
              </a:rPr>
              <a:t>и закон от 22.04.1996 № 39-Ф3 «О рынке ценных бумаг»</a:t>
            </a:r>
            <a:endParaRPr lang="ru-RU" sz="2400" dirty="0" smtClean="0">
              <a:solidFill>
                <a:srgbClr val="0000FF"/>
              </a:solidFill>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sz="3200" dirty="0" smtClean="0">
                <a:latin typeface="Arial" panose="020B0604020202020204" pitchFamily="34" charset="0"/>
                <a:cs typeface="Arial" panose="020B0604020202020204" pitchFamily="34" charset="0"/>
                <a:sym typeface="Wingdings" panose="05000000000000000000" pitchFamily="2" charset="2"/>
              </a:rPr>
              <a:t>2. Принимать </a:t>
            </a:r>
            <a:r>
              <a:rPr lang="ru-RU" sz="3200" dirty="0">
                <a:latin typeface="Arial" panose="020B0604020202020204" pitchFamily="34" charset="0"/>
                <a:cs typeface="Arial" panose="020B0604020202020204" pitchFamily="34" charset="0"/>
                <a:sym typeface="Wingdings" panose="05000000000000000000" pitchFamily="2" charset="2"/>
              </a:rPr>
              <a:t>меры по предотвращению и урегулированию конфликта </a:t>
            </a:r>
            <a:r>
              <a:rPr lang="ru-RU" sz="3200" dirty="0" smtClean="0">
                <a:latin typeface="Arial" panose="020B0604020202020204" pitchFamily="34" charset="0"/>
                <a:cs typeface="Arial" panose="020B0604020202020204" pitchFamily="34" charset="0"/>
                <a:sym typeface="Wingdings" panose="05000000000000000000" pitchFamily="2" charset="2"/>
              </a:rPr>
              <a:t>интересов (уведомление о возникновении личной заинтересованности, о фактах склонения к коррупции, о намерении выполнять иную оплачиваемую работу)</a:t>
            </a:r>
          </a:p>
          <a:p>
            <a:pPr marL="0" indent="0">
              <a:spcBef>
                <a:spcPts val="600"/>
              </a:spcBef>
              <a:buNone/>
              <a:defRPr/>
            </a:pPr>
            <a:r>
              <a:rPr lang="en-US" sz="3200" i="1" dirty="0" smtClean="0">
                <a:latin typeface="Arial" panose="020B0604020202020204" pitchFamily="34" charset="0"/>
                <a:cs typeface="Arial" panose="020B0604020202020204" pitchFamily="34" charset="0"/>
                <a:sym typeface="Wingdings" panose="05000000000000000000" pitchFamily="2" charset="2"/>
              </a:rPr>
              <a:t>3</a:t>
            </a:r>
            <a:r>
              <a:rPr lang="ru-RU" sz="3200" i="1" dirty="0">
                <a:latin typeface="Arial" panose="020B0604020202020204" pitchFamily="34" charset="0"/>
                <a:cs typeface="Arial" panose="020B0604020202020204" pitchFamily="34" charset="0"/>
                <a:sym typeface="Wingdings" panose="05000000000000000000" pitchFamily="2" charset="2"/>
              </a:rPr>
              <a:t>. </a:t>
            </a:r>
            <a:r>
              <a:rPr lang="ru-RU" sz="3200" i="1" dirty="0" smtClean="0">
                <a:latin typeface="Arial" panose="020B0604020202020204" pitchFamily="34" charset="0"/>
                <a:cs typeface="Arial" panose="020B0604020202020204" pitchFamily="34" charset="0"/>
                <a:sym typeface="Wingdings" panose="05000000000000000000" pitchFamily="2" charset="2"/>
              </a:rPr>
              <a:t>Не принимать (сдавать) любые подарки (в </a:t>
            </a:r>
            <a:r>
              <a:rPr lang="ru-RU" sz="3200" i="1" dirty="0" err="1" smtClean="0">
                <a:latin typeface="Arial" panose="020B0604020202020204" pitchFamily="34" charset="0"/>
                <a:cs typeface="Arial" panose="020B0604020202020204" pitchFamily="34" charset="0"/>
                <a:sym typeface="Wingdings" panose="05000000000000000000" pitchFamily="2" charset="2"/>
              </a:rPr>
              <a:t>т.ч</a:t>
            </a:r>
            <a:r>
              <a:rPr lang="ru-RU" sz="3200" i="1" dirty="0" smtClean="0">
                <a:latin typeface="Arial" panose="020B0604020202020204" pitchFamily="34" charset="0"/>
                <a:cs typeface="Arial" panose="020B0604020202020204" pitchFamily="34" charset="0"/>
                <a:sym typeface="Wingdings" panose="05000000000000000000" pitchFamily="2" charset="2"/>
              </a:rPr>
              <a:t>. шоколадки, конфеты, ручки, блокноты, календари, цветы на 8 марта и т.д. – это РЕКОМЕНДАЦИЯ!)</a:t>
            </a:r>
          </a:p>
        </p:txBody>
      </p:sp>
      <p:sp>
        <p:nvSpPr>
          <p:cNvPr id="5" name="Заголовок 1"/>
          <p:cNvSpPr>
            <a:spLocks noGrp="1"/>
          </p:cNvSpPr>
          <p:nvPr>
            <p:ph type="title"/>
          </p:nvPr>
        </p:nvSpPr>
        <p:spPr>
          <a:xfrm>
            <a:off x="522514" y="260351"/>
            <a:ext cx="11329060" cy="901699"/>
          </a:xfrm>
        </p:spPr>
        <p:txBody>
          <a:bodyPr>
            <a:normAutofit fontScale="90000"/>
          </a:bodyPr>
          <a:lstStyle/>
          <a:p>
            <a:pPr algn="ctr"/>
            <a:r>
              <a:rPr lang="ru-RU" altLang="ru-RU" sz="4000" b="1" dirty="0" smtClean="0">
                <a:latin typeface="Arial" panose="020B0604020202020204" pitchFamily="34" charset="0"/>
                <a:cs typeface="Arial" panose="020B0604020202020204" pitchFamily="34" charset="0"/>
              </a:rPr>
              <a:t>Обязанности по предотвращению и урегулированию конфликта интересов</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75968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a:bodyPr>
          <a:lstStyle/>
          <a:p>
            <a:pPr marL="0" indent="0">
              <a:spcBef>
                <a:spcPts val="600"/>
              </a:spcBef>
              <a:buNone/>
              <a:defRPr/>
            </a:pPr>
            <a:r>
              <a:rPr lang="ru-RU" sz="3600" dirty="0" smtClean="0">
                <a:latin typeface="Arial" panose="020B0604020202020204" pitchFamily="34" charset="0"/>
                <a:cs typeface="Arial" panose="020B0604020202020204" pitchFamily="34" charset="0"/>
                <a:sym typeface="Wingdings" panose="05000000000000000000" pitchFamily="2" charset="2"/>
              </a:rPr>
              <a:t>Непринятие служащим закона</a:t>
            </a:r>
            <a:r>
              <a:rPr lang="ru-RU" sz="3600" dirty="0">
                <a:latin typeface="Arial" panose="020B0604020202020204" pitchFamily="34" charset="0"/>
                <a:cs typeface="Arial" panose="020B0604020202020204" pitchFamily="34" charset="0"/>
                <a:sym typeface="Wingdings" panose="05000000000000000000" pitchFamily="2" charset="2"/>
              </a:rPr>
              <a:t>, являющимся стороной конфликта интересов, мер по предотвращению или урегулированию конфликта интересов является правонарушением, влекущим </a:t>
            </a:r>
            <a:r>
              <a:rPr lang="ru-RU" sz="3600" b="1" dirty="0">
                <a:latin typeface="Arial" panose="020B0604020202020204" pitchFamily="34" charset="0"/>
                <a:cs typeface="Arial" panose="020B0604020202020204" pitchFamily="34" charset="0"/>
                <a:sym typeface="Wingdings" panose="05000000000000000000" pitchFamily="2" charset="2"/>
              </a:rPr>
              <a:t>увольнение</a:t>
            </a:r>
            <a:r>
              <a:rPr lang="ru-RU" sz="3600" dirty="0">
                <a:latin typeface="Arial" panose="020B0604020202020204" pitchFamily="34" charset="0"/>
                <a:cs typeface="Arial" panose="020B0604020202020204" pitchFamily="34" charset="0"/>
                <a:sym typeface="Wingdings" panose="05000000000000000000" pitchFamily="2" charset="2"/>
              </a:rPr>
              <a:t> указанного лица в соответствии с законодательством </a:t>
            </a:r>
            <a:r>
              <a:rPr lang="ru-RU" sz="3600" dirty="0" smtClean="0">
                <a:latin typeface="Arial" panose="020B0604020202020204" pitchFamily="34" charset="0"/>
                <a:cs typeface="Arial" panose="020B0604020202020204" pitchFamily="34" charset="0"/>
                <a:sym typeface="Wingdings" panose="05000000000000000000" pitchFamily="2" charset="2"/>
              </a:rPr>
              <a:t>РФ.</a:t>
            </a:r>
          </a:p>
          <a:p>
            <a:pPr marL="0" indent="0">
              <a:spcBef>
                <a:spcPts val="600"/>
              </a:spcBef>
              <a:buNone/>
              <a:defRPr/>
            </a:pPr>
            <a:endParaRPr lang="ru-RU" sz="3600" dirty="0">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r>
              <a:rPr lang="ru-RU" sz="3600" dirty="0" smtClean="0">
                <a:latin typeface="Arial" panose="020B0604020202020204" pitchFamily="34" charset="0"/>
                <a:cs typeface="Arial" panose="020B0604020202020204" pitchFamily="34" charset="0"/>
                <a:sym typeface="Wingdings" panose="05000000000000000000" pitchFamily="2" charset="2"/>
              </a:rPr>
              <a:t>На практике возможны замечание или выговор</a:t>
            </a:r>
            <a:endParaRPr lang="ru-RU" sz="3600"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Ответственность</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97847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a:bodyPr>
          <a:lstStyle/>
          <a:p>
            <a:pPr marL="514350" indent="-514350">
              <a:spcBef>
                <a:spcPts val="600"/>
              </a:spcBef>
              <a:buAutoNum type="arabicPeriod"/>
              <a:defRPr/>
            </a:pPr>
            <a:r>
              <a:rPr lang="ru-RU" dirty="0" smtClean="0">
                <a:solidFill>
                  <a:srgbClr val="0000FF"/>
                </a:solidFill>
                <a:latin typeface="Arial" panose="020B0604020202020204" pitchFamily="34" charset="0"/>
                <a:cs typeface="Arial" panose="020B0604020202020204" pitchFamily="34" charset="0"/>
                <a:sym typeface="Wingdings" panose="05000000000000000000" pitchFamily="2" charset="2"/>
              </a:rPr>
              <a:t>Просмотреть НПА (МПА) в сфере противодействия коррупции, вспомнить понятие конфликта интересов, его составляющие</a:t>
            </a:r>
          </a:p>
          <a:p>
            <a:pPr marL="514350" indent="-514350">
              <a:spcBef>
                <a:spcPts val="600"/>
              </a:spcBef>
              <a:buAutoNum type="arabicPeriod"/>
              <a:defRPr/>
            </a:pPr>
            <a:r>
              <a:rPr lang="ru-RU" dirty="0">
                <a:latin typeface="Arial" panose="020B0604020202020204" pitchFamily="34" charset="0"/>
                <a:cs typeface="Arial" panose="020B0604020202020204" pitchFamily="34" charset="0"/>
                <a:sym typeface="Wingdings" panose="05000000000000000000" pitchFamily="2" charset="2"/>
              </a:rPr>
              <a:t>Составить </a:t>
            </a:r>
            <a:r>
              <a:rPr lang="ru-RU" dirty="0" smtClean="0">
                <a:latin typeface="Arial" panose="020B0604020202020204" pitchFamily="34" charset="0"/>
                <a:cs typeface="Arial" panose="020B0604020202020204" pitchFamily="34" charset="0"/>
                <a:sym typeface="Wingdings" panose="05000000000000000000" pitchFamily="2" charset="2"/>
              </a:rPr>
              <a:t>уведомление письменно </a:t>
            </a:r>
            <a:r>
              <a:rPr lang="ru-RU" dirty="0">
                <a:latin typeface="Arial" panose="020B0604020202020204" pitchFamily="34" charset="0"/>
                <a:cs typeface="Arial" panose="020B0604020202020204" pitchFamily="34" charset="0"/>
                <a:sym typeface="Wingdings" panose="05000000000000000000" pitchFamily="2" charset="2"/>
              </a:rPr>
              <a:t>по образцу </a:t>
            </a:r>
            <a:r>
              <a:rPr lang="ru-RU" dirty="0" smtClean="0">
                <a:latin typeface="Arial" panose="020B0604020202020204" pitchFamily="34" charset="0"/>
                <a:cs typeface="Arial" panose="020B0604020202020204" pitchFamily="34" charset="0"/>
                <a:sym typeface="Wingdings" panose="05000000000000000000" pitchFamily="2" charset="2"/>
              </a:rPr>
              <a:t>на </a:t>
            </a:r>
            <a:r>
              <a:rPr lang="ru-RU" dirty="0">
                <a:latin typeface="Arial" panose="020B0604020202020204" pitchFamily="34" charset="0"/>
                <a:cs typeface="Arial" panose="020B0604020202020204" pitchFamily="34" charset="0"/>
                <a:sym typeface="Wingdings" panose="05000000000000000000" pitchFamily="2" charset="2"/>
              </a:rPr>
              <a:t>имя </a:t>
            </a:r>
            <a:r>
              <a:rPr lang="ru-RU" dirty="0" smtClean="0">
                <a:latin typeface="Arial" panose="020B0604020202020204" pitchFamily="34" charset="0"/>
                <a:cs typeface="Arial" panose="020B0604020202020204" pitchFamily="34" charset="0"/>
                <a:sym typeface="Wingdings" panose="05000000000000000000" pitchFamily="2" charset="2"/>
              </a:rPr>
              <a:t>представителя нанимателя, работодателя (главы города, например)</a:t>
            </a:r>
          </a:p>
          <a:p>
            <a:pPr marL="514350" indent="-514350">
              <a:spcBef>
                <a:spcPts val="600"/>
              </a:spcBef>
              <a:buAutoNum type="arabicPeriod"/>
              <a:defRPr/>
            </a:pPr>
            <a:r>
              <a:rPr lang="ru-RU" dirty="0" smtClean="0">
                <a:latin typeface="Arial" panose="020B0604020202020204" pitchFamily="34" charset="0"/>
                <a:cs typeface="Arial" panose="020B0604020202020204" pitchFamily="34" charset="0"/>
                <a:sym typeface="Wingdings" panose="05000000000000000000" pitchFamily="2" charset="2"/>
              </a:rPr>
              <a:t>Вручить уведомление уполномоченному органу (лицу) или непосредственному начальнику в течении 1 рабочего дня со дня, как стало известно о личной заинтересованности, либо в течение 1 рабочего дня со дня прибытия на рабочее место (из командировки, отпуска и т.п.) под роспись</a:t>
            </a:r>
          </a:p>
          <a:p>
            <a:pPr marL="514350" indent="-514350">
              <a:spcBef>
                <a:spcPts val="600"/>
              </a:spcBef>
              <a:buAutoNum type="arabicPeriod"/>
              <a:defRPr/>
            </a:pPr>
            <a:r>
              <a:rPr lang="ru-RU" dirty="0" smtClean="0">
                <a:latin typeface="Arial" panose="020B0604020202020204" pitchFamily="34" charset="0"/>
                <a:cs typeface="Arial" panose="020B0604020202020204" pitchFamily="34" charset="0"/>
                <a:sym typeface="Wingdings" panose="05000000000000000000" pitchFamily="2" charset="2"/>
              </a:rPr>
              <a:t>В тот же день начальником уведомление </a:t>
            </a:r>
            <a:r>
              <a:rPr lang="ru-RU" dirty="0">
                <a:latin typeface="Arial" panose="020B0604020202020204" pitchFamily="34" charset="0"/>
                <a:cs typeface="Arial" panose="020B0604020202020204" pitchFamily="34" charset="0"/>
                <a:sym typeface="Wingdings" panose="05000000000000000000" pitchFamily="2" charset="2"/>
              </a:rPr>
              <a:t>передается в </a:t>
            </a:r>
            <a:r>
              <a:rPr lang="ru-RU" dirty="0" smtClean="0">
                <a:latin typeface="Arial" panose="020B0604020202020204" pitchFamily="34" charset="0"/>
                <a:cs typeface="Arial" panose="020B0604020202020204" pitchFamily="34" charset="0"/>
                <a:sym typeface="Wingdings" panose="05000000000000000000" pitchFamily="2" charset="2"/>
              </a:rPr>
              <a:t>уполномоченный орган для рассмотрения</a:t>
            </a:r>
            <a:endParaRPr lang="ru-RU"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fontScale="90000"/>
          </a:bodyPr>
          <a:lstStyle/>
          <a:p>
            <a:pPr algn="ctr"/>
            <a:r>
              <a:rPr lang="ru-RU" altLang="ru-RU" sz="4000" b="1" dirty="0">
                <a:latin typeface="Arial" panose="020B0604020202020204" pitchFamily="34" charset="0"/>
                <a:cs typeface="Arial" panose="020B0604020202020204" pitchFamily="34" charset="0"/>
              </a:rPr>
              <a:t>Порядок уведомления о возникновении личной заинтересованности </a:t>
            </a:r>
          </a:p>
        </p:txBody>
      </p:sp>
    </p:spTree>
    <p:extLst>
      <p:ext uri="{BB962C8B-B14F-4D97-AF65-F5344CB8AC3E}">
        <p14:creationId xmlns:p14="http://schemas.microsoft.com/office/powerpoint/2010/main" val="9095037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a:bodyPr>
          <a:lstStyle/>
          <a:p>
            <a:pPr>
              <a:spcBef>
                <a:spcPts val="600"/>
              </a:spcBef>
              <a:defRPr/>
            </a:pPr>
            <a:r>
              <a:rPr lang="ru-RU" sz="3200" b="1" dirty="0" smtClean="0">
                <a:latin typeface="Arial" panose="020B0604020202020204" pitchFamily="34" charset="0"/>
                <a:cs typeface="Arial" panose="020B0604020202020204" pitchFamily="34" charset="0"/>
                <a:sym typeface="Wingdings" panose="05000000000000000000" pitchFamily="2" charset="2"/>
              </a:rPr>
              <a:t>Предварительное рассмотрение: </a:t>
            </a:r>
            <a:r>
              <a:rPr lang="ru-RU" sz="3200" dirty="0">
                <a:latin typeface="Arial" panose="020B0604020202020204" pitchFamily="34" charset="0"/>
                <a:cs typeface="Arial" panose="020B0604020202020204" pitchFamily="34" charset="0"/>
                <a:sym typeface="Wingdings" panose="05000000000000000000" pitchFamily="2" charset="2"/>
              </a:rPr>
              <a:t>ответственное </a:t>
            </a:r>
            <a:r>
              <a:rPr lang="ru-RU" sz="3200" dirty="0" smtClean="0">
                <a:latin typeface="Arial" panose="020B0604020202020204" pitchFamily="34" charset="0"/>
                <a:cs typeface="Arial" panose="020B0604020202020204" pitchFamily="34" charset="0"/>
                <a:sym typeface="Wingdings" panose="05000000000000000000" pitchFamily="2" charset="2"/>
              </a:rPr>
              <a:t>лицо проводит </a:t>
            </a:r>
            <a:r>
              <a:rPr lang="ru-RU" sz="3200" dirty="0">
                <a:latin typeface="Arial" panose="020B0604020202020204" pitchFamily="34" charset="0"/>
                <a:cs typeface="Arial" panose="020B0604020202020204" pitchFamily="34" charset="0"/>
                <a:sym typeface="Wingdings" panose="05000000000000000000" pitchFamily="2" charset="2"/>
              </a:rPr>
              <a:t>собеседование </a:t>
            </a:r>
            <a:r>
              <a:rPr lang="ru-RU" sz="3200" dirty="0" smtClean="0">
                <a:latin typeface="Arial" panose="020B0604020202020204" pitchFamily="34" charset="0"/>
                <a:cs typeface="Arial" panose="020B0604020202020204" pitchFamily="34" charset="0"/>
                <a:sym typeface="Wingdings" panose="05000000000000000000" pitchFamily="2" charset="2"/>
              </a:rPr>
              <a:t>со служащим</a:t>
            </a:r>
            <a:r>
              <a:rPr lang="ru-RU" sz="3200" dirty="0">
                <a:latin typeface="Arial" panose="020B0604020202020204" pitchFamily="34" charset="0"/>
                <a:cs typeface="Arial" panose="020B0604020202020204" pitchFamily="34" charset="0"/>
                <a:sym typeface="Wingdings" panose="05000000000000000000" pitchFamily="2" charset="2"/>
              </a:rPr>
              <a:t>, </a:t>
            </a:r>
            <a:r>
              <a:rPr lang="ru-RU" sz="3200" dirty="0" smtClean="0">
                <a:latin typeface="Arial" panose="020B0604020202020204" pitchFamily="34" charset="0"/>
                <a:cs typeface="Arial" panose="020B0604020202020204" pitchFamily="34" charset="0"/>
                <a:sym typeface="Wingdings" panose="05000000000000000000" pitchFamily="2" charset="2"/>
              </a:rPr>
              <a:t>получает </a:t>
            </a:r>
            <a:r>
              <a:rPr lang="ru-RU" sz="3200" dirty="0">
                <a:latin typeface="Arial" panose="020B0604020202020204" pitchFamily="34" charset="0"/>
                <a:cs typeface="Arial" panose="020B0604020202020204" pitchFamily="34" charset="0"/>
                <a:sym typeface="Wingdings" panose="05000000000000000000" pitchFamily="2" charset="2"/>
              </a:rPr>
              <a:t>от </a:t>
            </a:r>
            <a:r>
              <a:rPr lang="ru-RU" sz="3200" dirty="0" smtClean="0">
                <a:latin typeface="Arial" panose="020B0604020202020204" pitchFamily="34" charset="0"/>
                <a:cs typeface="Arial" panose="020B0604020202020204" pitchFamily="34" charset="0"/>
                <a:sym typeface="Wingdings" panose="05000000000000000000" pitchFamily="2" charset="2"/>
              </a:rPr>
              <a:t>него и </a:t>
            </a:r>
            <a:r>
              <a:rPr lang="ru-RU" sz="3200" dirty="0">
                <a:latin typeface="Arial" panose="020B0604020202020204" pitchFamily="34" charset="0"/>
                <a:cs typeface="Arial" panose="020B0604020202020204" pitchFamily="34" charset="0"/>
                <a:sym typeface="Wingdings" panose="05000000000000000000" pitchFamily="2" charset="2"/>
              </a:rPr>
              <a:t>иных лиц пояснения по изложенным в уведомлении </a:t>
            </a:r>
            <a:r>
              <a:rPr lang="ru-RU" sz="3200" dirty="0" smtClean="0">
                <a:latin typeface="Arial" panose="020B0604020202020204" pitchFamily="34" charset="0"/>
                <a:cs typeface="Arial" panose="020B0604020202020204" pitchFamily="34" charset="0"/>
                <a:sym typeface="Wingdings" panose="05000000000000000000" pitchFamily="2" charset="2"/>
              </a:rPr>
              <a:t>обстоятельствам, направляет запросы, готовит </a:t>
            </a:r>
            <a:r>
              <a:rPr lang="ru-RU" sz="3200" dirty="0">
                <a:latin typeface="Arial" panose="020B0604020202020204" pitchFamily="34" charset="0"/>
                <a:cs typeface="Arial" panose="020B0604020202020204" pitchFamily="34" charset="0"/>
                <a:sym typeface="Wingdings" panose="05000000000000000000" pitchFamily="2" charset="2"/>
              </a:rPr>
              <a:t>мотивированное заключение</a:t>
            </a:r>
          </a:p>
          <a:p>
            <a:pPr>
              <a:spcBef>
                <a:spcPts val="600"/>
              </a:spcBef>
              <a:defRPr/>
            </a:pPr>
            <a:r>
              <a:rPr lang="ru-RU" sz="3200" b="1" dirty="0" smtClean="0">
                <a:latin typeface="Arial" panose="020B0604020202020204" pitchFamily="34" charset="0"/>
                <a:cs typeface="Arial" panose="020B0604020202020204" pitchFamily="34" charset="0"/>
                <a:sym typeface="Wingdings" panose="05000000000000000000" pitchFamily="2" charset="2"/>
              </a:rPr>
              <a:t>Основное рассмотрение</a:t>
            </a:r>
            <a:r>
              <a:rPr lang="ru-RU" sz="3200" dirty="0" smtClean="0">
                <a:latin typeface="Arial" panose="020B0604020202020204" pitchFamily="34" charset="0"/>
                <a:cs typeface="Arial" panose="020B0604020202020204" pitchFamily="34" charset="0"/>
                <a:sym typeface="Wingdings" panose="05000000000000000000" pitchFamily="2" charset="2"/>
              </a:rPr>
              <a:t>: комиссия </a:t>
            </a:r>
            <a:r>
              <a:rPr lang="ru-RU" sz="3200" dirty="0">
                <a:latin typeface="Arial" panose="020B0604020202020204" pitchFamily="34" charset="0"/>
                <a:cs typeface="Arial" panose="020B0604020202020204" pitchFamily="34" charset="0"/>
                <a:sym typeface="Wingdings" panose="05000000000000000000" pitchFamily="2" charset="2"/>
              </a:rPr>
              <a:t>по соблюдению требований к служебному поведению </a:t>
            </a:r>
            <a:r>
              <a:rPr lang="ru-RU" sz="3200" dirty="0" smtClean="0">
                <a:latin typeface="Arial" panose="020B0604020202020204" pitchFamily="34" charset="0"/>
                <a:cs typeface="Arial" panose="020B0604020202020204" pitchFamily="34" charset="0"/>
                <a:sym typeface="Wingdings" panose="05000000000000000000" pitchFamily="2" charset="2"/>
              </a:rPr>
              <a:t>и </a:t>
            </a:r>
            <a:r>
              <a:rPr lang="ru-RU" sz="3200" dirty="0">
                <a:latin typeface="Arial" panose="020B0604020202020204" pitchFamily="34" charset="0"/>
                <a:cs typeface="Arial" panose="020B0604020202020204" pitchFamily="34" charset="0"/>
                <a:sym typeface="Wingdings" panose="05000000000000000000" pitchFamily="2" charset="2"/>
              </a:rPr>
              <a:t>урегулированию конфликта интересов </a:t>
            </a:r>
            <a:r>
              <a:rPr lang="ru-RU" sz="3200" dirty="0" smtClean="0">
                <a:latin typeface="Arial" panose="020B0604020202020204" pitchFamily="34" charset="0"/>
                <a:cs typeface="Arial" panose="020B0604020202020204" pitchFamily="34" charset="0"/>
                <a:sym typeface="Wingdings" panose="05000000000000000000" pitchFamily="2" charset="2"/>
              </a:rPr>
              <a:t>получает от ответственного лица уведомление и </a:t>
            </a:r>
            <a:r>
              <a:rPr lang="ru-RU" sz="3200" dirty="0">
                <a:latin typeface="Arial" panose="020B0604020202020204" pitchFamily="34" charset="0"/>
                <a:cs typeface="Arial" panose="020B0604020202020204" pitchFamily="34" charset="0"/>
                <a:sym typeface="Wingdings" panose="05000000000000000000" pitchFamily="2" charset="2"/>
              </a:rPr>
              <a:t>все материалы, рассматривает уведомление и принимает по ним </a:t>
            </a:r>
            <a:r>
              <a:rPr lang="ru-RU" sz="3200" dirty="0" smtClean="0">
                <a:latin typeface="Arial" panose="020B0604020202020204" pitchFamily="34" charset="0"/>
                <a:cs typeface="Arial" panose="020B0604020202020204" pitchFamily="34" charset="0"/>
                <a:sym typeface="Wingdings" panose="05000000000000000000" pitchFamily="2" charset="2"/>
              </a:rPr>
              <a:t>решение</a:t>
            </a:r>
            <a:endParaRPr lang="ru-RU" sz="3200"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fontScale="90000"/>
          </a:bodyPr>
          <a:lstStyle/>
          <a:p>
            <a:pPr algn="ctr"/>
            <a:r>
              <a:rPr lang="ru-RU" altLang="ru-RU" sz="4000" b="1" dirty="0">
                <a:latin typeface="Arial" panose="020B0604020202020204" pitchFamily="34" charset="0"/>
                <a:cs typeface="Arial" panose="020B0604020202020204" pitchFamily="34" charset="0"/>
              </a:rPr>
              <a:t>Рассмотрение уведомления о возникновении личной заинтересованности </a:t>
            </a:r>
          </a:p>
        </p:txBody>
      </p:sp>
    </p:spTree>
    <p:extLst>
      <p:ext uri="{BB962C8B-B14F-4D97-AF65-F5344CB8AC3E}">
        <p14:creationId xmlns:p14="http://schemas.microsoft.com/office/powerpoint/2010/main" val="20089497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lnSpcReduction="10000"/>
          </a:bodyPr>
          <a:lstStyle/>
          <a:p>
            <a:pPr>
              <a:spcBef>
                <a:spcPts val="600"/>
              </a:spcBef>
              <a:defRPr/>
            </a:pPr>
            <a:r>
              <a:rPr lang="ru-RU" b="1" dirty="0">
                <a:latin typeface="Arial" panose="020B0604020202020204" pitchFamily="34" charset="0"/>
                <a:cs typeface="Arial" panose="020B0604020202020204" pitchFamily="34" charset="0"/>
                <a:sym typeface="Wingdings" panose="05000000000000000000" pitchFamily="2" charset="2"/>
              </a:rPr>
              <a:t>Обстоятельства,     являющиеся    основанием    возникновения    личной заинтересованности</a:t>
            </a:r>
            <a:r>
              <a:rPr lang="ru-RU" dirty="0">
                <a:latin typeface="Arial" panose="020B0604020202020204" pitchFamily="34" charset="0"/>
                <a:cs typeface="Arial" panose="020B0604020202020204" pitchFamily="34" charset="0"/>
                <a:sym typeface="Wingdings" panose="05000000000000000000" pitchFamily="2" charset="2"/>
              </a:rPr>
              <a:t>: </a:t>
            </a:r>
            <a:r>
              <a:rPr lang="ru-RU" dirty="0" smtClean="0">
                <a:latin typeface="Arial" panose="020B0604020202020204" pitchFamily="34" charset="0"/>
                <a:cs typeface="Arial" panose="020B0604020202020204" pitchFamily="34" charset="0"/>
                <a:sym typeface="Wingdings" panose="05000000000000000000" pitchFamily="2" charset="2"/>
              </a:rPr>
              <a:t>описание ситуации, включая состав конфликта интересов</a:t>
            </a:r>
          </a:p>
          <a:p>
            <a:pPr>
              <a:spcBef>
                <a:spcPts val="600"/>
              </a:spcBef>
              <a:defRPr/>
            </a:pPr>
            <a:r>
              <a:rPr lang="ru-RU" b="1" dirty="0" smtClean="0">
                <a:latin typeface="Arial" panose="020B0604020202020204" pitchFamily="34" charset="0"/>
                <a:cs typeface="Arial" panose="020B0604020202020204" pitchFamily="34" charset="0"/>
                <a:sym typeface="Wingdings" panose="05000000000000000000" pitchFamily="2" charset="2"/>
              </a:rPr>
              <a:t>Должностные   </a:t>
            </a:r>
            <a:r>
              <a:rPr lang="ru-RU" b="1" dirty="0">
                <a:latin typeface="Arial" panose="020B0604020202020204" pitchFamily="34" charset="0"/>
                <a:cs typeface="Arial" panose="020B0604020202020204" pitchFamily="34" charset="0"/>
                <a:sym typeface="Wingdings" panose="05000000000000000000" pitchFamily="2" charset="2"/>
              </a:rPr>
              <a:t>обязанности,  на  исполнение  которых  влияет  или  может повлиять личная заинтересованность</a:t>
            </a:r>
            <a:r>
              <a:rPr lang="ru-RU" dirty="0" smtClean="0">
                <a:latin typeface="Arial" panose="020B0604020202020204" pitchFamily="34" charset="0"/>
                <a:cs typeface="Arial" panose="020B0604020202020204" pitchFamily="34" charset="0"/>
                <a:sym typeface="Wingdings" panose="05000000000000000000" pitchFamily="2" charset="2"/>
              </a:rPr>
              <a:t>: исходя из должностного регламента и/или НПА</a:t>
            </a:r>
            <a:endParaRPr lang="ru-RU"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b="1" dirty="0" smtClean="0">
                <a:latin typeface="Arial" panose="020B0604020202020204" pitchFamily="34" charset="0"/>
                <a:cs typeface="Arial" panose="020B0604020202020204" pitchFamily="34" charset="0"/>
                <a:sym typeface="Wingdings" panose="05000000000000000000" pitchFamily="2" charset="2"/>
              </a:rPr>
              <a:t>Предлагаемые   </a:t>
            </a:r>
            <a:r>
              <a:rPr lang="ru-RU" b="1" dirty="0">
                <a:latin typeface="Arial" panose="020B0604020202020204" pitchFamily="34" charset="0"/>
                <a:cs typeface="Arial" panose="020B0604020202020204" pitchFamily="34" charset="0"/>
                <a:sym typeface="Wingdings" panose="05000000000000000000" pitchFamily="2" charset="2"/>
              </a:rPr>
              <a:t>меры  по  предотвращению  или  урегулированию  конфликта интересов</a:t>
            </a:r>
            <a:r>
              <a:rPr lang="ru-RU" dirty="0">
                <a:latin typeface="Arial" panose="020B0604020202020204" pitchFamily="34" charset="0"/>
                <a:cs typeface="Arial" panose="020B0604020202020204" pitchFamily="34" charset="0"/>
                <a:sym typeface="Wingdings" panose="05000000000000000000" pitchFamily="2" charset="2"/>
              </a:rPr>
              <a:t>: изменение должностного или служебного положения служащего, вплоть до его отстранения от исполнения должностных (служебных) обязанностей в установленном </a:t>
            </a:r>
            <a:r>
              <a:rPr lang="ru-RU" dirty="0" smtClean="0">
                <a:latin typeface="Arial" panose="020B0604020202020204" pitchFamily="34" charset="0"/>
                <a:cs typeface="Arial" panose="020B0604020202020204" pitchFamily="34" charset="0"/>
                <a:sym typeface="Wingdings" panose="05000000000000000000" pitchFamily="2" charset="2"/>
              </a:rPr>
              <a:t>порядке; отказ </a:t>
            </a:r>
            <a:r>
              <a:rPr lang="ru-RU" dirty="0">
                <a:latin typeface="Arial" panose="020B0604020202020204" pitchFamily="34" charset="0"/>
                <a:cs typeface="Arial" panose="020B0604020202020204" pitchFamily="34" charset="0"/>
                <a:sym typeface="Wingdings" panose="05000000000000000000" pitchFamily="2" charset="2"/>
              </a:rPr>
              <a:t>служащего от выгоды, явившейся причиной возникновения конфликта </a:t>
            </a:r>
            <a:r>
              <a:rPr lang="ru-RU" dirty="0" smtClean="0">
                <a:latin typeface="Arial" panose="020B0604020202020204" pitchFamily="34" charset="0"/>
                <a:cs typeface="Arial" panose="020B0604020202020204" pitchFamily="34" charset="0"/>
                <a:sym typeface="Wingdings" panose="05000000000000000000" pitchFamily="2" charset="2"/>
              </a:rPr>
              <a:t>интересов; отвод </a:t>
            </a:r>
            <a:r>
              <a:rPr lang="ru-RU" dirty="0">
                <a:latin typeface="Arial" panose="020B0604020202020204" pitchFamily="34" charset="0"/>
                <a:cs typeface="Arial" panose="020B0604020202020204" pitchFamily="34" charset="0"/>
                <a:sym typeface="Wingdings" panose="05000000000000000000" pitchFamily="2" charset="2"/>
              </a:rPr>
              <a:t>или самоотвод </a:t>
            </a:r>
            <a:r>
              <a:rPr lang="ru-RU" dirty="0" smtClean="0">
                <a:latin typeface="Arial" panose="020B0604020202020204" pitchFamily="34" charset="0"/>
                <a:cs typeface="Arial" panose="020B0604020202020204" pitchFamily="34" charset="0"/>
                <a:sym typeface="Wingdings" panose="05000000000000000000" pitchFamily="2" charset="2"/>
              </a:rPr>
              <a:t>служащего; другие меры.</a:t>
            </a:r>
            <a:endParaRPr lang="ru-RU"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endParaRPr lang="ru-RU"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endParaRPr lang="ru-RU" sz="3600"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fontScale="90000"/>
          </a:bodyPr>
          <a:lstStyle/>
          <a:p>
            <a:pPr algn="ctr"/>
            <a:r>
              <a:rPr lang="ru-RU" altLang="ru-RU" sz="4000" b="1" dirty="0">
                <a:latin typeface="Arial" panose="020B0604020202020204" pitchFamily="34" charset="0"/>
                <a:cs typeface="Arial" panose="020B0604020202020204" pitchFamily="34" charset="0"/>
              </a:rPr>
              <a:t>Форма уведомления о возникновении личной заинтересованности </a:t>
            </a:r>
            <a:r>
              <a:rPr lang="ru-RU" altLang="ru-RU" sz="4000" b="1" dirty="0" smtClean="0">
                <a:latin typeface="Arial" panose="020B0604020202020204" pitchFamily="34" charset="0"/>
                <a:cs typeface="Arial" panose="020B0604020202020204" pitchFamily="34" charset="0"/>
              </a:rPr>
              <a:t>(основные моменты)</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62299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349829"/>
            <a:ext cx="11625943" cy="5229101"/>
          </a:xfrm>
        </p:spPr>
        <p:txBody>
          <a:bodyPr>
            <a:noAutofit/>
          </a:bodyPr>
          <a:lstStyle/>
          <a:p>
            <a:pPr marL="0" indent="0">
              <a:spcBef>
                <a:spcPts val="600"/>
              </a:spcBef>
              <a:buNone/>
              <a:defRPr/>
            </a:pPr>
            <a:r>
              <a:rPr lang="ru-RU" b="1" dirty="0">
                <a:solidFill>
                  <a:srgbClr val="C00000"/>
                </a:solidFill>
                <a:latin typeface="Arial" panose="020B0604020202020204" pitchFamily="34" charset="0"/>
                <a:cs typeface="Arial" panose="020B0604020202020204" pitchFamily="34" charset="0"/>
                <a:sym typeface="Wingdings" panose="05000000000000000000" pitchFamily="2" charset="2"/>
              </a:rPr>
              <a:t>Уведомление о намерении выполнять иную оплачиваемую </a:t>
            </a:r>
            <a:r>
              <a:rPr lang="ru-RU" b="1" dirty="0" smtClean="0">
                <a:solidFill>
                  <a:srgbClr val="C00000"/>
                </a:solidFill>
                <a:latin typeface="Arial" panose="020B0604020202020204" pitchFamily="34" charset="0"/>
                <a:cs typeface="Arial" panose="020B0604020202020204" pitchFamily="34" charset="0"/>
                <a:sym typeface="Wingdings" panose="05000000000000000000" pitchFamily="2" charset="2"/>
              </a:rPr>
              <a:t>работу</a:t>
            </a:r>
          </a:p>
          <a:p>
            <a:pPr>
              <a:spcBef>
                <a:spcPts val="600"/>
              </a:spcBef>
              <a:defRPr/>
            </a:pPr>
            <a:r>
              <a:rPr lang="ru-RU" b="1" dirty="0">
                <a:latin typeface="Arial" panose="020B0604020202020204" pitchFamily="34" charset="0"/>
                <a:cs typeface="Arial" panose="020B0604020202020204" pitchFamily="34" charset="0"/>
                <a:sym typeface="Wingdings" panose="05000000000000000000" pitchFamily="2" charset="2"/>
              </a:rPr>
              <a:t>Сроки выполнения иной работы: </a:t>
            </a:r>
            <a:r>
              <a:rPr lang="ru-RU" dirty="0">
                <a:latin typeface="Arial" panose="020B0604020202020204" pitchFamily="34" charset="0"/>
                <a:cs typeface="Arial" panose="020B0604020202020204" pitchFamily="34" charset="0"/>
                <a:sym typeface="Wingdings" panose="05000000000000000000" pitchFamily="2" charset="2"/>
              </a:rPr>
              <a:t>от и до даты</a:t>
            </a:r>
          </a:p>
          <a:p>
            <a:pPr>
              <a:spcBef>
                <a:spcPts val="600"/>
              </a:spcBef>
              <a:defRPr/>
            </a:pPr>
            <a:r>
              <a:rPr lang="ru-RU" b="1" dirty="0">
                <a:latin typeface="Arial" panose="020B0604020202020204" pitchFamily="34" charset="0"/>
                <a:cs typeface="Arial" panose="020B0604020202020204" pitchFamily="34" charset="0"/>
                <a:sym typeface="Wingdings" panose="05000000000000000000" pitchFamily="2" charset="2"/>
              </a:rPr>
              <a:t>Сведения о иной работе: </a:t>
            </a:r>
            <a:r>
              <a:rPr lang="ru-RU" dirty="0">
                <a:latin typeface="Arial" panose="020B0604020202020204" pitchFamily="34" charset="0"/>
                <a:cs typeface="Arial" panose="020B0604020202020204" pitchFamily="34" charset="0"/>
                <a:sym typeface="Wingdings" panose="05000000000000000000" pitchFamily="2" charset="2"/>
              </a:rPr>
              <a:t>вторая сторона по договору: организация-работодатель, заказчик работ (услуг),  должность, в отсутствие должности -  иные условия, информация о том, что работа выполняется в свободное основной работы время: после окончания рабочего дня, в выходные дни, во время отпуска</a:t>
            </a:r>
          </a:p>
          <a:p>
            <a:pPr>
              <a:spcBef>
                <a:spcPts val="600"/>
              </a:spcBef>
              <a:defRPr/>
            </a:pPr>
            <a:r>
              <a:rPr lang="ru-RU" b="1" dirty="0">
                <a:latin typeface="Arial" panose="020B0604020202020204" pitchFamily="34" charset="0"/>
                <a:cs typeface="Arial" panose="020B0604020202020204" pitchFamily="34" charset="0"/>
                <a:sym typeface="Wingdings" panose="05000000000000000000" pitchFamily="2" charset="2"/>
              </a:rPr>
              <a:t>Подтверждающие документы: </a:t>
            </a:r>
            <a:r>
              <a:rPr lang="ru-RU" dirty="0">
                <a:latin typeface="Arial" panose="020B0604020202020204" pitchFamily="34" charset="0"/>
                <a:cs typeface="Arial" panose="020B0604020202020204" pitchFamily="34" charset="0"/>
                <a:sym typeface="Wingdings" panose="05000000000000000000" pitchFamily="2" charset="2"/>
              </a:rPr>
              <a:t>трудовой договор, договор гражданско-правового характера, письмо от организации-работодателя о режиме работы, график работы, справка, должностная инструкция,  иное</a:t>
            </a:r>
          </a:p>
          <a:p>
            <a:pPr marL="0" indent="0">
              <a:spcBef>
                <a:spcPts val="600"/>
              </a:spcBef>
              <a:buNone/>
              <a:defRPr/>
            </a:pPr>
            <a:endParaRPr lang="ru-RU" sz="2000" b="1" dirty="0" smtClean="0">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endParaRPr lang="ru-RU" sz="2000" b="1" dirty="0" smtClean="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Иные уведомления</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81235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227909"/>
            <a:ext cx="11625943" cy="5351021"/>
          </a:xfrm>
        </p:spPr>
        <p:txBody>
          <a:bodyPr>
            <a:noAutofit/>
          </a:bodyPr>
          <a:lstStyle/>
          <a:p>
            <a:pPr marL="0" indent="0">
              <a:spcBef>
                <a:spcPts val="600"/>
              </a:spcBef>
              <a:buNone/>
              <a:defRPr/>
            </a:pPr>
            <a:r>
              <a:rPr lang="ru-RU" altLang="ru-RU" b="1" dirty="0" smtClean="0">
                <a:solidFill>
                  <a:srgbClr val="C00000"/>
                </a:solidFill>
                <a:latin typeface="Arial" panose="020B0604020202020204" pitchFamily="34" charset="0"/>
                <a:cs typeface="Arial" panose="020B0604020202020204" pitchFamily="34" charset="0"/>
              </a:rPr>
              <a:t>Уведомление </a:t>
            </a:r>
            <a:r>
              <a:rPr lang="ru-RU" altLang="ru-RU" b="1" dirty="0">
                <a:solidFill>
                  <a:srgbClr val="C00000"/>
                </a:solidFill>
                <a:latin typeface="Arial" panose="020B0604020202020204" pitchFamily="34" charset="0"/>
                <a:cs typeface="Arial" panose="020B0604020202020204" pitchFamily="34" charset="0"/>
              </a:rPr>
              <a:t>о фактах склонения к коррупции</a:t>
            </a:r>
            <a:endParaRPr lang="ru-RU" b="1" dirty="0">
              <a:solidFill>
                <a:srgbClr val="C00000"/>
              </a:solidFill>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b="1" dirty="0">
                <a:latin typeface="Arial" panose="020B0604020202020204" pitchFamily="34" charset="0"/>
                <a:cs typeface="Arial" panose="020B0604020202020204" pitchFamily="34" charset="0"/>
                <a:sym typeface="Wingdings" panose="05000000000000000000" pitchFamily="2" charset="2"/>
              </a:rPr>
              <a:t>Описание обстоятельств: </a:t>
            </a:r>
            <a:r>
              <a:rPr lang="ru-RU" dirty="0">
                <a:latin typeface="Arial" panose="020B0604020202020204" pitchFamily="34" charset="0"/>
                <a:cs typeface="Arial" panose="020B0604020202020204" pitchFamily="34" charset="0"/>
                <a:sym typeface="Wingdings" panose="05000000000000000000" pitchFamily="2" charset="2"/>
              </a:rPr>
              <a:t>дата, место, время, другие обстоятельства</a:t>
            </a:r>
          </a:p>
          <a:p>
            <a:pPr>
              <a:spcBef>
                <a:spcPts val="600"/>
              </a:spcBef>
              <a:defRPr/>
            </a:pPr>
            <a:r>
              <a:rPr lang="ru-RU" b="1" dirty="0">
                <a:latin typeface="Arial" panose="020B0604020202020204" pitchFamily="34" charset="0"/>
                <a:cs typeface="Arial" panose="020B0604020202020204" pitchFamily="34" charset="0"/>
                <a:sym typeface="Wingdings" panose="05000000000000000000" pitchFamily="2" charset="2"/>
              </a:rPr>
              <a:t>Подробные сведения о коррупционных правонарушениях: </a:t>
            </a:r>
            <a:r>
              <a:rPr lang="ru-RU" dirty="0">
                <a:latin typeface="Arial" panose="020B0604020202020204" pitchFamily="34" charset="0"/>
                <a:cs typeface="Arial" panose="020B0604020202020204" pitchFamily="34" charset="0"/>
                <a:sym typeface="Wingdings" panose="05000000000000000000" pitchFamily="2" charset="2"/>
              </a:rPr>
              <a:t>которые необходимо совершить служащему по просьбе обратившихся лиц</a:t>
            </a:r>
          </a:p>
          <a:p>
            <a:pPr>
              <a:spcBef>
                <a:spcPts val="600"/>
              </a:spcBef>
              <a:defRPr/>
            </a:pPr>
            <a:r>
              <a:rPr lang="ru-RU" b="1" dirty="0">
                <a:latin typeface="Arial" panose="020B0604020202020204" pitchFamily="34" charset="0"/>
                <a:cs typeface="Arial" panose="020B0604020202020204" pitchFamily="34" charset="0"/>
                <a:sym typeface="Wingdings" panose="05000000000000000000" pitchFamily="2" charset="2"/>
              </a:rPr>
              <a:t>Все известные сведения о лице, склоняющем к коррупционному правонарушению: </a:t>
            </a:r>
            <a:r>
              <a:rPr lang="ru-RU" dirty="0">
                <a:latin typeface="Arial" panose="020B0604020202020204" pitchFamily="34" charset="0"/>
                <a:cs typeface="Arial" panose="020B0604020202020204" pitchFamily="34" charset="0"/>
                <a:sym typeface="Wingdings" panose="05000000000000000000" pitchFamily="2" charset="2"/>
              </a:rPr>
              <a:t>ФИО, наименование, адрес, контактные данные и т.п.</a:t>
            </a:r>
          </a:p>
          <a:p>
            <a:pPr>
              <a:spcBef>
                <a:spcPts val="600"/>
              </a:spcBef>
              <a:defRPr/>
            </a:pPr>
            <a:r>
              <a:rPr lang="ru-RU" b="1" dirty="0">
                <a:latin typeface="Arial" panose="020B0604020202020204" pitchFamily="34" charset="0"/>
                <a:cs typeface="Arial" panose="020B0604020202020204" pitchFamily="34" charset="0"/>
                <a:sym typeface="Wingdings" panose="05000000000000000000" pitchFamily="2" charset="2"/>
              </a:rPr>
              <a:t>Способ и обстоятельства склонения к коррупционному правонарушению: </a:t>
            </a:r>
            <a:r>
              <a:rPr lang="ru-RU" dirty="0">
                <a:latin typeface="Arial" panose="020B0604020202020204" pitchFamily="34" charset="0"/>
                <a:cs typeface="Arial" panose="020B0604020202020204" pitchFamily="34" charset="0"/>
                <a:sym typeface="Wingdings" panose="05000000000000000000" pitchFamily="2" charset="2"/>
              </a:rPr>
              <a:t>подкуп, угроза, обман и т.п.</a:t>
            </a:r>
          </a:p>
          <a:p>
            <a:pPr>
              <a:spcBef>
                <a:spcPts val="600"/>
              </a:spcBef>
              <a:defRPr/>
            </a:pPr>
            <a:r>
              <a:rPr lang="ru-RU" b="1" dirty="0">
                <a:latin typeface="Arial" panose="020B0604020202020204" pitchFamily="34" charset="0"/>
                <a:cs typeface="Arial" panose="020B0604020202020204" pitchFamily="34" charset="0"/>
                <a:sym typeface="Wingdings" panose="05000000000000000000" pitchFamily="2" charset="2"/>
              </a:rPr>
              <a:t>Информация об отказе (согласии) принять предложение лица о совершении коррупционного правонарушения</a:t>
            </a:r>
          </a:p>
          <a:p>
            <a:pPr marL="0" indent="0">
              <a:spcBef>
                <a:spcPts val="600"/>
              </a:spcBef>
              <a:buNone/>
              <a:defRPr/>
            </a:pPr>
            <a:endParaRPr lang="ru-RU" sz="2000" b="1" dirty="0" smtClean="0">
              <a:latin typeface="Arial" panose="020B0604020202020204" pitchFamily="34" charset="0"/>
              <a:cs typeface="Arial" panose="020B0604020202020204" pitchFamily="34" charset="0"/>
              <a:sym typeface="Wingdings" panose="05000000000000000000" pitchFamily="2" charset="2"/>
            </a:endParaRPr>
          </a:p>
          <a:p>
            <a:pPr marL="0" indent="0">
              <a:spcBef>
                <a:spcPts val="600"/>
              </a:spcBef>
              <a:buNone/>
              <a:defRPr/>
            </a:pPr>
            <a:endParaRPr lang="ru-RU" sz="2000" b="1" dirty="0" smtClean="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Иные уведомления</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7402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6255" y="1330036"/>
            <a:ext cx="11875324" cy="5427024"/>
          </a:xfrm>
        </p:spPr>
        <p:txBody>
          <a:bodyPr>
            <a:normAutofit/>
          </a:bodyPr>
          <a:lstStyle/>
          <a:p>
            <a:pPr marL="0" indent="0">
              <a:spcBef>
                <a:spcPts val="600"/>
              </a:spcBef>
              <a:buNone/>
              <a:defRPr/>
            </a:pPr>
            <a:r>
              <a:rPr lang="ru-RU" sz="2400" dirty="0" smtClean="0">
                <a:latin typeface="Arial" panose="020B0604020202020204" pitchFamily="34" charset="0"/>
                <a:cs typeface="Arial" panose="020B0604020202020204" pitchFamily="34" charset="0"/>
              </a:rPr>
              <a:t>Рекомендуется </a:t>
            </a:r>
            <a:r>
              <a:rPr lang="ru-RU" sz="2400" dirty="0">
                <a:latin typeface="Arial" panose="020B0604020202020204" pitchFamily="34" charset="0"/>
                <a:cs typeface="Arial" panose="020B0604020202020204" pitchFamily="34" charset="0"/>
              </a:rPr>
              <a:t>к проведению обязательный </a:t>
            </a:r>
            <a:r>
              <a:rPr lang="ru-RU" sz="2400" b="1" dirty="0">
                <a:latin typeface="Arial" panose="020B0604020202020204" pitchFamily="34" charset="0"/>
                <a:cs typeface="Arial" panose="020B0604020202020204" pitchFamily="34" charset="0"/>
              </a:rPr>
              <a:t>вводный семинар </a:t>
            </a:r>
            <a:r>
              <a:rPr lang="ru-RU" sz="2400" dirty="0">
                <a:latin typeface="Arial" panose="020B0604020202020204" pitchFamily="34" charset="0"/>
                <a:cs typeface="Arial" panose="020B0604020202020204" pitchFamily="34" charset="0"/>
              </a:rPr>
              <a:t>для граждан, впервые поступивших на государственную (муниципальную) службу. </a:t>
            </a:r>
            <a:endParaRPr lang="ru-RU" sz="2400" dirty="0" smtClean="0">
              <a:latin typeface="Arial" panose="020B0604020202020204" pitchFamily="34" charset="0"/>
              <a:cs typeface="Arial" panose="020B0604020202020204" pitchFamily="34" charset="0"/>
            </a:endParaRPr>
          </a:p>
          <a:p>
            <a:pPr marL="0" indent="0">
              <a:spcBef>
                <a:spcPts val="600"/>
              </a:spcBef>
              <a:buNone/>
              <a:defRPr/>
            </a:pPr>
            <a:endParaRPr lang="ru-RU" sz="2400" dirty="0" smtClean="0">
              <a:latin typeface="Arial" panose="020B0604020202020204" pitchFamily="34" charset="0"/>
              <a:cs typeface="Arial" panose="020B0604020202020204" pitchFamily="34" charset="0"/>
            </a:endParaRPr>
          </a:p>
          <a:p>
            <a:pPr marL="0" indent="0">
              <a:spcBef>
                <a:spcPts val="600"/>
              </a:spcBef>
              <a:buNone/>
              <a:defRPr/>
            </a:pPr>
            <a:r>
              <a:rPr lang="ru-RU" sz="2400" dirty="0" smtClean="0">
                <a:latin typeface="Arial" panose="020B0604020202020204" pitchFamily="34" charset="0"/>
                <a:cs typeface="Arial" panose="020B0604020202020204" pitchFamily="34" charset="0"/>
              </a:rPr>
              <a:t>В </a:t>
            </a:r>
            <a:r>
              <a:rPr lang="ru-RU" sz="2400" dirty="0">
                <a:latin typeface="Arial" panose="020B0604020202020204" pitchFamily="34" charset="0"/>
                <a:cs typeface="Arial" panose="020B0604020202020204" pitchFamily="34" charset="0"/>
              </a:rPr>
              <a:t>ходе семинара необходимо разъяснить основные обязанности, запреты, ограничения, требования к служебному поведению, налагаемые на государственного (муниципального) служащего в целях противодействия коррупции, а также предоставить ему пакет соответствующих методических материалов и контактную информацию должностного лица или подразделения кадровой службы по профилактике коррупционных и иных правонарушений. </a:t>
            </a:r>
            <a:endParaRPr lang="ru-RU" sz="2400" dirty="0" smtClean="0">
              <a:latin typeface="Arial" panose="020B0604020202020204" pitchFamily="34" charset="0"/>
              <a:cs typeface="Arial" panose="020B0604020202020204" pitchFamily="34" charset="0"/>
            </a:endParaRPr>
          </a:p>
          <a:p>
            <a:pPr marL="0" indent="0">
              <a:spcBef>
                <a:spcPts val="600"/>
              </a:spcBef>
              <a:buNone/>
              <a:defRPr/>
            </a:pPr>
            <a:endParaRPr lang="ru-RU" sz="2400" dirty="0">
              <a:latin typeface="Arial" panose="020B0604020202020204" pitchFamily="34" charset="0"/>
              <a:cs typeface="Arial" panose="020B0604020202020204" pitchFamily="34" charset="0"/>
            </a:endParaRPr>
          </a:p>
          <a:p>
            <a:pPr marL="0" indent="0">
              <a:spcBef>
                <a:spcPts val="600"/>
              </a:spcBef>
              <a:buNone/>
              <a:defRPr/>
            </a:pPr>
            <a:r>
              <a:rPr lang="ru-RU" sz="2400" dirty="0" smtClean="0">
                <a:latin typeface="Arial" panose="020B0604020202020204" pitchFamily="34" charset="0"/>
                <a:cs typeface="Arial" panose="020B0604020202020204" pitchFamily="34" charset="0"/>
              </a:rPr>
              <a:t>Вводный </a:t>
            </a:r>
            <a:r>
              <a:rPr lang="ru-RU" sz="2400" dirty="0">
                <a:latin typeface="Arial" panose="020B0604020202020204" pitchFamily="34" charset="0"/>
                <a:cs typeface="Arial" panose="020B0604020202020204" pitchFamily="34" charset="0"/>
              </a:rPr>
              <a:t>семинар рекомендуется провести в течение 30 календарных дней с момента поступления гражданина на должность государственной (муниципальной) службы.</a:t>
            </a:r>
            <a:endParaRPr lang="ru-RU" sz="2400" dirty="0" smtClean="0">
              <a:latin typeface="Arial" panose="020B0604020202020204" pitchFamily="34" charset="0"/>
              <a:cs typeface="Arial" panose="020B0604020202020204" pitchFamily="34" charset="0"/>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Обучение: Поступление на службу</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3851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a:bodyPr>
          <a:lstStyle/>
          <a:p>
            <a:pPr>
              <a:spcBef>
                <a:spcPts val="600"/>
              </a:spcBef>
              <a:defRPr/>
            </a:pPr>
            <a:r>
              <a:rPr lang="ru-RU" sz="2400" dirty="0" smtClean="0">
                <a:latin typeface="Arial" panose="020B0604020202020204" pitchFamily="34" charset="0"/>
                <a:cs typeface="Arial" panose="020B0604020202020204" pitchFamily="34" charset="0"/>
                <a:sym typeface="Wingdings" panose="05000000000000000000" pitchFamily="2" charset="2"/>
              </a:rPr>
              <a:t>Представление </a:t>
            </a:r>
            <a:r>
              <a:rPr lang="ru-RU" sz="2400" dirty="0">
                <a:latin typeface="Arial" panose="020B0604020202020204" pitchFamily="34" charset="0"/>
                <a:cs typeface="Arial" panose="020B0604020202020204" pitchFamily="34" charset="0"/>
                <a:sym typeface="Wingdings" panose="05000000000000000000" pitchFamily="2" charset="2"/>
              </a:rPr>
              <a:t>сведений об адресах сайтов и (или) страниц </a:t>
            </a:r>
            <a:r>
              <a:rPr lang="ru-RU" sz="2400" dirty="0" smtClean="0">
                <a:latin typeface="Arial" panose="020B0604020202020204" pitchFamily="34" charset="0"/>
                <a:cs typeface="Arial" panose="020B0604020202020204" pitchFamily="34" charset="0"/>
                <a:sym typeface="Wingdings" panose="05000000000000000000" pitchFamily="2" charset="2"/>
              </a:rPr>
              <a:t>сайтов в </a:t>
            </a:r>
            <a:r>
              <a:rPr lang="ru-RU" sz="2400" dirty="0">
                <a:latin typeface="Arial" panose="020B0604020202020204" pitchFamily="34" charset="0"/>
                <a:cs typeface="Arial" panose="020B0604020202020204" pitchFamily="34" charset="0"/>
                <a:sym typeface="Wingdings" panose="05000000000000000000" pitchFamily="2" charset="2"/>
              </a:rPr>
              <a:t>информационно-телекоммуникационной сети “Интернет</a:t>
            </a:r>
            <a:r>
              <a:rPr lang="ru-RU" sz="2400" dirty="0" smtClean="0">
                <a:latin typeface="Arial" panose="020B0604020202020204" pitchFamily="34" charset="0"/>
                <a:cs typeface="Arial" panose="020B0604020202020204" pitchFamily="34" charset="0"/>
                <a:sym typeface="Wingdings" panose="05000000000000000000" pitchFamily="2" charset="2"/>
              </a:rPr>
              <a:t>”, на </a:t>
            </a:r>
            <a:r>
              <a:rPr lang="ru-RU" sz="2400" dirty="0">
                <a:latin typeface="Arial" panose="020B0604020202020204" pitchFamily="34" charset="0"/>
                <a:cs typeface="Arial" panose="020B0604020202020204" pitchFamily="34" charset="0"/>
                <a:sym typeface="Wingdings" panose="05000000000000000000" pitchFamily="2" charset="2"/>
              </a:rPr>
              <a:t>которых </a:t>
            </a:r>
            <a:r>
              <a:rPr lang="ru-RU" sz="2400" dirty="0" smtClean="0">
                <a:latin typeface="Arial" panose="020B0604020202020204" pitchFamily="34" charset="0"/>
                <a:cs typeface="Arial" panose="020B0604020202020204" pitchFamily="34" charset="0"/>
                <a:sym typeface="Wingdings" panose="05000000000000000000" pitchFamily="2" charset="2"/>
              </a:rPr>
              <a:t>муниципальным </a:t>
            </a:r>
            <a:r>
              <a:rPr lang="ru-RU" sz="2400" dirty="0">
                <a:latin typeface="Arial" panose="020B0604020202020204" pitchFamily="34" charset="0"/>
                <a:cs typeface="Arial" panose="020B0604020202020204" pitchFamily="34" charset="0"/>
                <a:sym typeface="Wingdings" panose="05000000000000000000" pitchFamily="2" charset="2"/>
              </a:rPr>
              <a:t>служащим, гражданином Российской Федерации</a:t>
            </a:r>
            <a:r>
              <a:rPr lang="ru-RU" sz="2400" dirty="0" smtClean="0">
                <a:latin typeface="Arial" panose="020B0604020202020204" pitchFamily="34" charset="0"/>
                <a:cs typeface="Arial" panose="020B0604020202020204" pitchFamily="34" charset="0"/>
                <a:sym typeface="Wingdings" panose="05000000000000000000" pitchFamily="2" charset="2"/>
              </a:rPr>
              <a:t>, претендующим </a:t>
            </a:r>
            <a:r>
              <a:rPr lang="ru-RU" sz="2400" dirty="0">
                <a:latin typeface="Arial" panose="020B0604020202020204" pitchFamily="34" charset="0"/>
                <a:cs typeface="Arial" panose="020B0604020202020204" pitchFamily="34" charset="0"/>
                <a:sym typeface="Wingdings" panose="05000000000000000000" pitchFamily="2" charset="2"/>
              </a:rPr>
              <a:t>на замещение </a:t>
            </a:r>
            <a:r>
              <a:rPr lang="ru-RU" sz="2400" dirty="0" smtClean="0">
                <a:latin typeface="Arial" panose="020B0604020202020204" pitchFamily="34" charset="0"/>
                <a:cs typeface="Arial" panose="020B0604020202020204" pitchFamily="34" charset="0"/>
                <a:sym typeface="Wingdings" panose="05000000000000000000" pitchFamily="2" charset="2"/>
              </a:rPr>
              <a:t>должности муниципальной </a:t>
            </a:r>
            <a:r>
              <a:rPr lang="ru-RU" sz="2400" dirty="0">
                <a:latin typeface="Arial" panose="020B0604020202020204" pitchFamily="34" charset="0"/>
                <a:cs typeface="Arial" panose="020B0604020202020204" pitchFamily="34" charset="0"/>
                <a:sym typeface="Wingdings" panose="05000000000000000000" pitchFamily="2" charset="2"/>
              </a:rPr>
              <a:t>службы, размещались общедоступная информация</a:t>
            </a:r>
            <a:r>
              <a:rPr lang="ru-RU" sz="2400" dirty="0" smtClean="0">
                <a:latin typeface="Arial" panose="020B0604020202020204" pitchFamily="34" charset="0"/>
                <a:cs typeface="Arial" panose="020B0604020202020204" pitchFamily="34" charset="0"/>
                <a:sym typeface="Wingdings" panose="05000000000000000000" pitchFamily="2" charset="2"/>
              </a:rPr>
              <a:t>, а </a:t>
            </a:r>
            <a:r>
              <a:rPr lang="ru-RU" sz="2400" dirty="0">
                <a:latin typeface="Arial" panose="020B0604020202020204" pitchFamily="34" charset="0"/>
                <a:cs typeface="Arial" panose="020B0604020202020204" pitchFamily="34" charset="0"/>
                <a:sym typeface="Wingdings" panose="05000000000000000000" pitchFamily="2" charset="2"/>
              </a:rPr>
              <a:t>также данные, позволяющие его идентифицировать</a:t>
            </a:r>
          </a:p>
          <a:p>
            <a:pPr>
              <a:spcBef>
                <a:spcPts val="600"/>
              </a:spcBef>
              <a:defRPr/>
            </a:pPr>
            <a:endParaRPr lang="ru-RU"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endParaRPr lang="ru-RU" sz="3600"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Autofit/>
          </a:bodyPr>
          <a:lstStyle/>
          <a:p>
            <a:pPr algn="ctr"/>
            <a:r>
              <a:rPr lang="ru-RU" altLang="ru-RU" sz="4000" b="1" dirty="0" smtClean="0">
                <a:latin typeface="Arial" panose="020B0604020202020204" pitchFamily="34" charset="0"/>
                <a:cs typeface="Arial" panose="020B0604020202020204" pitchFamily="34" charset="0"/>
              </a:rPr>
              <a:t>Немного особняком</a:t>
            </a:r>
            <a:endParaRPr lang="ru-RU" altLang="ru-RU" sz="4000" b="1" dirty="0">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a:blip r:embed="rId2"/>
          <a:stretch>
            <a:fillRect/>
          </a:stretch>
        </p:blipFill>
        <p:spPr>
          <a:xfrm>
            <a:off x="4037610" y="3461366"/>
            <a:ext cx="7401667" cy="32778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782602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rmAutofit/>
          </a:bodyPr>
          <a:lstStyle/>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Обращение </a:t>
            </a:r>
            <a:r>
              <a:rPr lang="ru-RU" dirty="0">
                <a:latin typeface="Arial" panose="020B0604020202020204" pitchFamily="34" charset="0"/>
                <a:cs typeface="Arial" panose="020B0604020202020204" pitchFamily="34" charset="0"/>
                <a:sym typeface="Wingdings" panose="05000000000000000000" pitchFamily="2" charset="2"/>
              </a:rPr>
              <a:t>о даче согласия на замещение должности в коммерческой или некоммерческой организации либо на выполнение работы в течение месяца стоимостью более ста тысяч рублей на условиях гражданско-правового договора в коммерческой или некоммерческой организации, если отдельные функции по управлению этой организацией входили в его должностные обязанности, до истечения двух лет со дня увольнения с муниципальной </a:t>
            </a:r>
            <a:r>
              <a:rPr lang="ru-RU" dirty="0" smtClean="0">
                <a:latin typeface="Arial" panose="020B0604020202020204" pitchFamily="34" charset="0"/>
                <a:cs typeface="Arial" panose="020B0604020202020204" pitchFamily="34" charset="0"/>
                <a:sym typeface="Wingdings" panose="05000000000000000000" pitchFamily="2" charset="2"/>
              </a:rPr>
              <a:t>службы</a:t>
            </a:r>
          </a:p>
          <a:p>
            <a:pPr>
              <a:spcBef>
                <a:spcPts val="600"/>
              </a:spcBef>
              <a:defRPr/>
            </a:pPr>
            <a:endParaRPr lang="ru-RU" dirty="0" smtClean="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Заявление о </a:t>
            </a:r>
            <a:r>
              <a:rPr lang="ru-RU" dirty="0">
                <a:latin typeface="Arial" panose="020B0604020202020204" pitchFamily="34" charset="0"/>
                <a:cs typeface="Arial" panose="020B0604020202020204" pitchFamily="34" charset="0"/>
                <a:sym typeface="Wingdings" panose="05000000000000000000" pitchFamily="2" charset="2"/>
              </a:rPr>
              <a:t>невозможности по объективным причинам представить сведения о доходах, расходах, об имуществе и обязательствах</a:t>
            </a:r>
          </a:p>
        </p:txBody>
      </p:sp>
      <p:sp>
        <p:nvSpPr>
          <p:cNvPr id="5" name="Заголовок 1"/>
          <p:cNvSpPr>
            <a:spLocks noGrp="1"/>
          </p:cNvSpPr>
          <p:nvPr>
            <p:ph type="title"/>
          </p:nvPr>
        </p:nvSpPr>
        <p:spPr>
          <a:xfrm>
            <a:off x="522514" y="260351"/>
            <a:ext cx="11329060" cy="901699"/>
          </a:xfrm>
        </p:spPr>
        <p:txBody>
          <a:bodyPr>
            <a:noAutofit/>
          </a:bodyPr>
          <a:lstStyle/>
          <a:p>
            <a:pPr algn="ctr"/>
            <a:r>
              <a:rPr lang="ru-RU" altLang="ru-RU" sz="3200" b="1" dirty="0" smtClean="0">
                <a:latin typeface="Arial" panose="020B0604020202020204" pitchFamily="34" charset="0"/>
                <a:cs typeface="Arial" panose="020B0604020202020204" pitchFamily="34" charset="0"/>
              </a:rPr>
              <a:t>Требования по отдельным документам</a:t>
            </a:r>
            <a:endParaRPr lang="ru-RU" altLang="ru-RU"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94106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0011" y="142506"/>
            <a:ext cx="11495314" cy="2363187"/>
          </a:xfrm>
        </p:spPr>
        <p:txBody>
          <a:bodyPr>
            <a:normAutofit/>
          </a:bodyPr>
          <a:lstStyle/>
          <a:p>
            <a:r>
              <a:rPr lang="ru-RU" sz="4400" b="1" dirty="0">
                <a:solidFill>
                  <a:srgbClr val="FF0000"/>
                </a:solidFill>
                <a:latin typeface="Arial" panose="020B0604020202020204" pitchFamily="34" charset="0"/>
                <a:cs typeface="Arial" panose="020B0604020202020204" pitchFamily="34" charset="0"/>
              </a:rPr>
              <a:t>Особенности предоставления </a:t>
            </a:r>
            <a:r>
              <a:rPr lang="ru-RU" sz="4400" b="1" dirty="0" smtClean="0">
                <a:solidFill>
                  <a:srgbClr val="FF0000"/>
                </a:solidFill>
                <a:latin typeface="Arial" panose="020B0604020202020204" pitchFamily="34" charset="0"/>
                <a:cs typeface="Arial" panose="020B0604020202020204" pitchFamily="34" charset="0"/>
              </a:rPr>
              <a:t>сведений </a:t>
            </a:r>
            <a:r>
              <a:rPr lang="ru-RU" sz="4400" b="1" dirty="0">
                <a:solidFill>
                  <a:srgbClr val="FF0000"/>
                </a:solidFill>
                <a:latin typeface="Arial" panose="020B0604020202020204" pitchFamily="34" charset="0"/>
                <a:cs typeface="Arial" panose="020B0604020202020204" pitchFamily="34" charset="0"/>
              </a:rPr>
              <a:t>о доходах, расходах, обязательствах имущественного характера</a:t>
            </a:r>
          </a:p>
        </p:txBody>
      </p:sp>
    </p:spTree>
    <p:extLst>
      <p:ext uri="{BB962C8B-B14F-4D97-AF65-F5344CB8AC3E}">
        <p14:creationId xmlns:p14="http://schemas.microsoft.com/office/powerpoint/2010/main" val="2810903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3757" y="1341912"/>
            <a:ext cx="11637818" cy="5237018"/>
          </a:xfrm>
        </p:spPr>
        <p:txBody>
          <a:bodyPr>
            <a:normAutofit/>
          </a:bodyPr>
          <a:lstStyle/>
          <a:p>
            <a:pPr marL="0" indent="0">
              <a:spcBef>
                <a:spcPts val="600"/>
              </a:spcBef>
              <a:buNone/>
              <a:defRPr/>
            </a:pPr>
            <a:r>
              <a:rPr lang="ru-RU" b="1" dirty="0" smtClean="0">
                <a:latin typeface="Arial" panose="020B0604020202020204" pitchFamily="34" charset="0"/>
                <a:cs typeface="Arial" panose="020B0604020202020204" pitchFamily="34" charset="0"/>
                <a:sym typeface="Wingdings" panose="05000000000000000000" pitchFamily="2" charset="2"/>
              </a:rPr>
              <a:t>Федеральные законы:</a:t>
            </a: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от </a:t>
            </a:r>
            <a:r>
              <a:rPr lang="ru-RU" dirty="0">
                <a:latin typeface="Arial" panose="020B0604020202020204" pitchFamily="34" charset="0"/>
                <a:cs typeface="Arial" panose="020B0604020202020204" pitchFamily="34" charset="0"/>
                <a:sym typeface="Wingdings" panose="05000000000000000000" pitchFamily="2" charset="2"/>
              </a:rPr>
              <a:t>25 декабря 2008 г. </a:t>
            </a:r>
            <a:r>
              <a:rPr lang="ru-RU" dirty="0" smtClean="0">
                <a:latin typeface="Arial" panose="020B0604020202020204" pitchFamily="34" charset="0"/>
                <a:cs typeface="Arial" panose="020B0604020202020204" pitchFamily="34" charset="0"/>
                <a:sym typeface="Wingdings" panose="05000000000000000000" pitchFamily="2" charset="2"/>
              </a:rPr>
              <a:t>N 273-ФЗ «О </a:t>
            </a:r>
            <a:r>
              <a:rPr lang="ru-RU" dirty="0">
                <a:latin typeface="Arial" panose="020B0604020202020204" pitchFamily="34" charset="0"/>
                <a:cs typeface="Arial" panose="020B0604020202020204" pitchFamily="34" charset="0"/>
                <a:sym typeface="Wingdings" panose="05000000000000000000" pitchFamily="2" charset="2"/>
              </a:rPr>
              <a:t>противодействии </a:t>
            </a:r>
            <a:r>
              <a:rPr lang="ru-RU" dirty="0" smtClean="0">
                <a:latin typeface="Arial" panose="020B0604020202020204" pitchFamily="34" charset="0"/>
                <a:cs typeface="Arial" panose="020B0604020202020204" pitchFamily="34" charset="0"/>
                <a:sym typeface="Wingdings" panose="05000000000000000000" pitchFamily="2" charset="2"/>
              </a:rPr>
              <a:t>коррупции», </a:t>
            </a: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от </a:t>
            </a:r>
            <a:r>
              <a:rPr lang="ru-RU" dirty="0">
                <a:latin typeface="Arial" panose="020B0604020202020204" pitchFamily="34" charset="0"/>
                <a:cs typeface="Arial" panose="020B0604020202020204" pitchFamily="34" charset="0"/>
                <a:sym typeface="Wingdings" panose="05000000000000000000" pitchFamily="2" charset="2"/>
              </a:rPr>
              <a:t>3 декабря 2012 г. N 230-ФЗ </a:t>
            </a:r>
            <a:r>
              <a:rPr lang="ru-RU" dirty="0" smtClean="0">
                <a:latin typeface="Arial" panose="020B0604020202020204" pitchFamily="34" charset="0"/>
                <a:cs typeface="Arial" panose="020B0604020202020204" pitchFamily="34" charset="0"/>
                <a:sym typeface="Wingdings" panose="05000000000000000000" pitchFamily="2" charset="2"/>
              </a:rPr>
              <a:t>«О </a:t>
            </a:r>
            <a:r>
              <a:rPr lang="ru-RU" dirty="0">
                <a:latin typeface="Arial" panose="020B0604020202020204" pitchFamily="34" charset="0"/>
                <a:cs typeface="Arial" panose="020B0604020202020204" pitchFamily="34" charset="0"/>
                <a:sym typeface="Wingdings" panose="05000000000000000000" pitchFamily="2" charset="2"/>
              </a:rPr>
              <a:t>контроле за соответствием расходов лиц, замещающих государственные должности, и иных лиц их </a:t>
            </a:r>
            <a:r>
              <a:rPr lang="ru-RU" dirty="0" smtClean="0">
                <a:latin typeface="Arial" panose="020B0604020202020204" pitchFamily="34" charset="0"/>
                <a:cs typeface="Arial" panose="020B0604020202020204" pitchFamily="34" charset="0"/>
                <a:sym typeface="Wingdings" panose="05000000000000000000" pitchFamily="2" charset="2"/>
              </a:rPr>
              <a:t>доходам</a:t>
            </a:r>
            <a:r>
              <a:rPr lang="ru-RU" dirty="0">
                <a:latin typeface="Arial" panose="020B0604020202020204" pitchFamily="34" charset="0"/>
                <a:cs typeface="Arial" panose="020B0604020202020204" pitchFamily="34" charset="0"/>
                <a:sym typeface="Wingdings" panose="05000000000000000000" pitchFamily="2" charset="2"/>
              </a:rPr>
              <a:t>», </a:t>
            </a:r>
            <a:endParaRPr lang="ru-RU" dirty="0" smtClean="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от </a:t>
            </a:r>
            <a:r>
              <a:rPr lang="ru-RU" dirty="0">
                <a:latin typeface="Arial" panose="020B0604020202020204" pitchFamily="34" charset="0"/>
                <a:cs typeface="Arial" panose="020B0604020202020204" pitchFamily="34" charset="0"/>
                <a:sym typeface="Wingdings" panose="05000000000000000000" pitchFamily="2" charset="2"/>
              </a:rPr>
              <a:t>07.05.2013 № 79-ФЗ </a:t>
            </a:r>
            <a:r>
              <a:rPr lang="ru-RU" dirty="0" smtClean="0">
                <a:latin typeface="Arial" panose="020B0604020202020204" pitchFamily="34" charset="0"/>
                <a:cs typeface="Arial" panose="020B0604020202020204" pitchFamily="34" charset="0"/>
                <a:sym typeface="Wingdings" panose="05000000000000000000" pitchFamily="2" charset="2"/>
              </a:rPr>
              <a:t>«О </a:t>
            </a:r>
            <a:r>
              <a:rPr lang="ru-RU" dirty="0">
                <a:latin typeface="Arial" panose="020B0604020202020204" pitchFamily="34" charset="0"/>
                <a:cs typeface="Arial" panose="020B0604020202020204" pitchFamily="34" charset="0"/>
                <a:sym typeface="Wingdings" panose="05000000000000000000" pitchFamily="2" charset="2"/>
              </a:rPr>
              <a:t>запрете отдельным категориям лиц открывать и </a:t>
            </a:r>
            <a:r>
              <a:rPr lang="ru-RU" dirty="0" smtClean="0">
                <a:latin typeface="Arial" panose="020B0604020202020204" pitchFamily="34" charset="0"/>
                <a:cs typeface="Arial" panose="020B0604020202020204" pitchFamily="34" charset="0"/>
                <a:sym typeface="Wingdings" panose="05000000000000000000" pitchFamily="2" charset="2"/>
              </a:rPr>
              <a:t>иметь </a:t>
            </a:r>
            <a:r>
              <a:rPr lang="ru-RU" dirty="0">
                <a:latin typeface="Arial" panose="020B0604020202020204" pitchFamily="34" charset="0"/>
                <a:cs typeface="Arial" panose="020B0604020202020204" pitchFamily="34" charset="0"/>
                <a:sym typeface="Wingdings" panose="05000000000000000000" pitchFamily="2" charset="2"/>
              </a:rPr>
              <a:t>счета (вклады), хранить наличные денежные средства и ценности в иностранных банках, расположенных за пределами территории Российской Федерации, владеть и (или) пользоваться иностранными финансовыми </a:t>
            </a:r>
            <a:r>
              <a:rPr lang="ru-RU" dirty="0" smtClean="0">
                <a:latin typeface="Arial" panose="020B0604020202020204" pitchFamily="34" charset="0"/>
                <a:cs typeface="Arial" panose="020B0604020202020204" pitchFamily="34" charset="0"/>
                <a:sym typeface="Wingdings" panose="05000000000000000000" pitchFamily="2" charset="2"/>
              </a:rPr>
              <a:t>инструментами» </a:t>
            </a: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и т.д.</a:t>
            </a: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Правовая основа</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44700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3757" y="1341912"/>
            <a:ext cx="11637818" cy="5237018"/>
          </a:xfrm>
        </p:spPr>
        <p:txBody>
          <a:bodyPr>
            <a:normAutofit lnSpcReduction="10000"/>
          </a:bodyPr>
          <a:lstStyle/>
          <a:p>
            <a:pPr>
              <a:spcBef>
                <a:spcPts val="600"/>
              </a:spcBef>
              <a:defRPr/>
            </a:pPr>
            <a:r>
              <a:rPr lang="ru-RU" sz="2400" dirty="0" smtClean="0">
                <a:latin typeface="Arial" panose="020B0604020202020204" pitchFamily="34" charset="0"/>
                <a:cs typeface="Arial" panose="020B0604020202020204" pitchFamily="34" charset="0"/>
                <a:sym typeface="Wingdings" panose="05000000000000000000" pitchFamily="2" charset="2"/>
              </a:rPr>
              <a:t>Указы </a:t>
            </a:r>
            <a:r>
              <a:rPr lang="ru-RU" sz="2400" dirty="0">
                <a:latin typeface="Arial" panose="020B0604020202020204" pitchFamily="34" charset="0"/>
                <a:cs typeface="Arial" panose="020B0604020202020204" pitchFamily="34" charset="0"/>
                <a:sym typeface="Wingdings" panose="05000000000000000000" pitchFamily="2" charset="2"/>
              </a:rPr>
              <a:t>Президента РФ </a:t>
            </a:r>
            <a:r>
              <a:rPr lang="ru-RU" sz="2400" dirty="0" smtClean="0">
                <a:latin typeface="Arial" panose="020B0604020202020204" pitchFamily="34" charset="0"/>
                <a:cs typeface="Arial" panose="020B0604020202020204" pitchFamily="34" charset="0"/>
                <a:sym typeface="Wingdings" panose="05000000000000000000" pitchFamily="2" charset="2"/>
              </a:rPr>
              <a:t>от </a:t>
            </a:r>
            <a:r>
              <a:rPr lang="ru-RU" sz="2400" dirty="0">
                <a:latin typeface="Arial" panose="020B0604020202020204" pitchFamily="34" charset="0"/>
                <a:cs typeface="Arial" panose="020B0604020202020204" pitchFamily="34" charset="0"/>
                <a:sym typeface="Wingdings" panose="05000000000000000000" pitchFamily="2" charset="2"/>
              </a:rPr>
              <a:t>18 мая 2009 № 559 «О представлении гражданами, претендующими на замещение должностей федеральной государственной службы, и федеральными государственными служащими сведений о доходах, об имуществе и обязательствах имущественного характера</a:t>
            </a:r>
            <a:r>
              <a:rPr lang="ru-RU" sz="2400" dirty="0" smtClean="0">
                <a:latin typeface="Arial" panose="020B0604020202020204" pitchFamily="34" charset="0"/>
                <a:cs typeface="Arial" panose="020B0604020202020204" pitchFamily="34" charset="0"/>
                <a:sym typeface="Wingdings" panose="05000000000000000000" pitchFamily="2" charset="2"/>
              </a:rPr>
              <a:t>», от </a:t>
            </a:r>
            <a:r>
              <a:rPr lang="ru-RU" sz="2400" dirty="0">
                <a:latin typeface="Arial" panose="020B0604020202020204" pitchFamily="34" charset="0"/>
                <a:cs typeface="Arial" panose="020B0604020202020204" pitchFamily="34" charset="0"/>
                <a:sym typeface="Wingdings" panose="05000000000000000000" pitchFamily="2" charset="2"/>
              </a:rPr>
              <a:t>23.06.2014 N 460 </a:t>
            </a:r>
            <a:r>
              <a:rPr lang="ru-RU" sz="2400" dirty="0" smtClean="0">
                <a:latin typeface="Arial" panose="020B0604020202020204" pitchFamily="34" charset="0"/>
                <a:cs typeface="Arial" panose="020B0604020202020204" pitchFamily="34" charset="0"/>
                <a:sym typeface="Wingdings" panose="05000000000000000000" pitchFamily="2" charset="2"/>
              </a:rPr>
              <a:t>«</a:t>
            </a:r>
            <a:r>
              <a:rPr lang="ru-RU" sz="2400" b="1" dirty="0" smtClean="0">
                <a:latin typeface="Arial" panose="020B0604020202020204" pitchFamily="34" charset="0"/>
                <a:cs typeface="Arial" panose="020B0604020202020204" pitchFamily="34" charset="0"/>
                <a:sym typeface="Wingdings" panose="05000000000000000000" pitchFamily="2" charset="2"/>
              </a:rPr>
              <a:t>Об </a:t>
            </a:r>
            <a:r>
              <a:rPr lang="ru-RU" sz="2400" b="1" dirty="0">
                <a:latin typeface="Arial" panose="020B0604020202020204" pitchFamily="34" charset="0"/>
                <a:cs typeface="Arial" panose="020B0604020202020204" pitchFamily="34" charset="0"/>
                <a:sym typeface="Wingdings" panose="05000000000000000000" pitchFamily="2" charset="2"/>
              </a:rPr>
              <a:t>утверждении формы справки о доходах, расходах, об имуществе и обязательствах имущественного характера и внесении изменений в некоторые акты Президента Российской </a:t>
            </a:r>
            <a:r>
              <a:rPr lang="ru-RU" sz="2400" b="1" dirty="0" smtClean="0">
                <a:latin typeface="Arial" panose="020B0604020202020204" pitchFamily="34" charset="0"/>
                <a:cs typeface="Arial" panose="020B0604020202020204" pitchFamily="34" charset="0"/>
                <a:sym typeface="Wingdings" panose="05000000000000000000" pitchFamily="2" charset="2"/>
              </a:rPr>
              <a:t>Федерации</a:t>
            </a:r>
            <a:r>
              <a:rPr lang="ru-RU" sz="2400" dirty="0" smtClean="0">
                <a:latin typeface="Arial" panose="020B0604020202020204" pitchFamily="34" charset="0"/>
                <a:cs typeface="Arial" panose="020B0604020202020204" pitchFamily="34" charset="0"/>
                <a:sym typeface="Wingdings" panose="05000000000000000000" pitchFamily="2" charset="2"/>
              </a:rPr>
              <a:t>»</a:t>
            </a:r>
          </a:p>
          <a:p>
            <a:pPr>
              <a:spcBef>
                <a:spcPts val="600"/>
              </a:spcBef>
              <a:defRPr/>
            </a:pPr>
            <a:r>
              <a:rPr lang="ru-RU" sz="2400" b="1" dirty="0" smtClean="0">
                <a:latin typeface="Arial" panose="020B0604020202020204" pitchFamily="34" charset="0"/>
                <a:cs typeface="Arial" panose="020B0604020202020204" pitchFamily="34" charset="0"/>
                <a:sym typeface="Wingdings" panose="05000000000000000000" pitchFamily="2" charset="2"/>
              </a:rPr>
              <a:t>Постановление </a:t>
            </a:r>
            <a:r>
              <a:rPr lang="ru-RU" sz="2400" b="1" dirty="0">
                <a:latin typeface="Arial" panose="020B0604020202020204" pitchFamily="34" charset="0"/>
                <a:cs typeface="Arial" panose="020B0604020202020204" pitchFamily="34" charset="0"/>
                <a:sym typeface="Wingdings" panose="05000000000000000000" pitchFamily="2" charset="2"/>
              </a:rPr>
              <a:t>Правительства Российской Федерации от 13.03.2013 N 208</a:t>
            </a:r>
            <a:endParaRPr lang="ru-RU" sz="2400" b="1" dirty="0" smtClean="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2400" dirty="0" smtClean="0">
                <a:latin typeface="Arial" panose="020B0604020202020204" pitchFamily="34" charset="0"/>
                <a:cs typeface="Arial" panose="020B0604020202020204" pitchFamily="34" charset="0"/>
                <a:sym typeface="Wingdings" panose="05000000000000000000" pitchFamily="2" charset="2"/>
              </a:rPr>
              <a:t>и ряд других НПА, в </a:t>
            </a:r>
            <a:r>
              <a:rPr lang="ru-RU" sz="2400" dirty="0" err="1" smtClean="0">
                <a:latin typeface="Arial" panose="020B0604020202020204" pitchFamily="34" charset="0"/>
                <a:cs typeface="Arial" panose="020B0604020202020204" pitchFamily="34" charset="0"/>
                <a:sym typeface="Wingdings" panose="05000000000000000000" pitchFamily="2" charset="2"/>
              </a:rPr>
              <a:t>т.ч</a:t>
            </a:r>
            <a:r>
              <a:rPr lang="ru-RU" sz="2400" dirty="0" smtClean="0">
                <a:latin typeface="Arial" panose="020B0604020202020204" pitchFamily="34" charset="0"/>
                <a:cs typeface="Arial" panose="020B0604020202020204" pitchFamily="34" charset="0"/>
                <a:sym typeface="Wingdings" panose="05000000000000000000" pitchFamily="2" charset="2"/>
              </a:rPr>
              <a:t>. муниципальные акты, а также письма Минтруда и Минфина</a:t>
            </a:r>
          </a:p>
          <a:p>
            <a:pPr>
              <a:spcBef>
                <a:spcPts val="600"/>
              </a:spcBef>
              <a:defRPr/>
            </a:pPr>
            <a:r>
              <a:rPr lang="ru-RU" sz="2400" dirty="0">
                <a:solidFill>
                  <a:srgbClr val="0000FF"/>
                </a:solidFill>
                <a:latin typeface="Arial" panose="020B0604020202020204" pitchFamily="34" charset="0"/>
                <a:cs typeface="Arial" panose="020B0604020202020204" pitchFamily="34" charset="0"/>
                <a:sym typeface="Wingdings" panose="05000000000000000000" pitchFamily="2" charset="2"/>
              </a:rPr>
              <a:t>Методические рекомендации по вопросам представления сведений о доходах, расходах, об имуществе и обязательствах имущественного характера и заполнения соответствующей формы справки в 2020 году (за отчетный 2019 год) (направлялись письмом Министерства труда и социальной защиты РФ от 27 декабря 2019 г. N 18-2/10/В-11200)</a:t>
            </a: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Правовая основа</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246089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3757" y="1591293"/>
            <a:ext cx="11637818" cy="5142015"/>
          </a:xfrm>
        </p:spPr>
        <p:txBody>
          <a:bodyPr>
            <a:normAutofit fontScale="70000" lnSpcReduction="20000"/>
          </a:bodyPr>
          <a:lstStyle/>
          <a:p>
            <a:pPr marL="0" indent="0">
              <a:spcBef>
                <a:spcPts val="600"/>
              </a:spcBef>
              <a:buNone/>
              <a:defRPr/>
            </a:pPr>
            <a:r>
              <a:rPr lang="ru-RU" sz="3200" b="1" dirty="0" smtClean="0">
                <a:latin typeface="Arial" panose="020B0604020202020204" pitchFamily="34" charset="0"/>
                <a:cs typeface="Arial" panose="020B0604020202020204" pitchFamily="34" charset="0"/>
                <a:sym typeface="Wingdings" panose="05000000000000000000" pitchFamily="2" charset="2"/>
              </a:rPr>
              <a:t>Сведения </a:t>
            </a:r>
            <a:r>
              <a:rPr lang="ru-RU" sz="3200" b="1" dirty="0">
                <a:latin typeface="Arial" panose="020B0604020202020204" pitchFamily="34" charset="0"/>
                <a:cs typeface="Arial" panose="020B0604020202020204" pitchFamily="34" charset="0"/>
                <a:sym typeface="Wingdings" panose="05000000000000000000" pitchFamily="2" charset="2"/>
              </a:rPr>
              <a:t>о </a:t>
            </a:r>
            <a:r>
              <a:rPr lang="ru-RU" sz="3200" b="1" dirty="0" smtClean="0">
                <a:latin typeface="Arial" panose="020B0604020202020204" pitchFamily="34" charset="0"/>
                <a:cs typeface="Arial" panose="020B0604020202020204" pitchFamily="34" charset="0"/>
                <a:sym typeface="Wingdings" panose="05000000000000000000" pitchFamily="2" charset="2"/>
              </a:rPr>
              <a:t>доходах, расходах и пр. служащего, </a:t>
            </a:r>
            <a:r>
              <a:rPr lang="ru-RU" sz="3200" b="1" dirty="0">
                <a:latin typeface="Arial" panose="020B0604020202020204" pitchFamily="34" charset="0"/>
                <a:cs typeface="Arial" panose="020B0604020202020204" pitchFamily="34" charset="0"/>
                <a:sym typeface="Wingdings" panose="05000000000000000000" pitchFamily="2" charset="2"/>
              </a:rPr>
              <a:t>а также </a:t>
            </a:r>
            <a:r>
              <a:rPr lang="ru-RU" sz="3200" b="1" dirty="0" smtClean="0">
                <a:latin typeface="Arial" panose="020B0604020202020204" pitchFamily="34" charset="0"/>
                <a:cs typeface="Arial" panose="020B0604020202020204" pitchFamily="34" charset="0"/>
                <a:sym typeface="Wingdings" panose="05000000000000000000" pitchFamily="2" charset="2"/>
              </a:rPr>
              <a:t>его супруги </a:t>
            </a:r>
            <a:r>
              <a:rPr lang="ru-RU" sz="3200" b="1" dirty="0">
                <a:latin typeface="Arial" panose="020B0604020202020204" pitchFamily="34" charset="0"/>
                <a:cs typeface="Arial" panose="020B0604020202020204" pitchFamily="34" charset="0"/>
                <a:sym typeface="Wingdings" panose="05000000000000000000" pitchFamily="2" charset="2"/>
              </a:rPr>
              <a:t>(супруга) и </a:t>
            </a:r>
            <a:r>
              <a:rPr lang="ru-RU" sz="3200" b="1" dirty="0" smtClean="0">
                <a:latin typeface="Arial" panose="020B0604020202020204" pitchFamily="34" charset="0"/>
                <a:cs typeface="Arial" panose="020B0604020202020204" pitchFamily="34" charset="0"/>
                <a:sym typeface="Wingdings" panose="05000000000000000000" pitchFamily="2" charset="2"/>
              </a:rPr>
              <a:t>несовершеннолетних (до 18 лет) </a:t>
            </a:r>
            <a:r>
              <a:rPr lang="ru-RU" sz="3200" b="1" dirty="0">
                <a:latin typeface="Arial" panose="020B0604020202020204" pitchFamily="34" charset="0"/>
                <a:cs typeface="Arial" panose="020B0604020202020204" pitchFamily="34" charset="0"/>
                <a:sym typeface="Wingdings" panose="05000000000000000000" pitchFamily="2" charset="2"/>
              </a:rPr>
              <a:t>детей </a:t>
            </a:r>
            <a:endParaRPr lang="ru-RU" sz="3200" b="1" dirty="0" smtClean="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3200" dirty="0" smtClean="0">
                <a:latin typeface="Arial" panose="020B0604020202020204" pitchFamily="34" charset="0"/>
                <a:cs typeface="Arial" panose="020B0604020202020204" pitchFamily="34" charset="0"/>
                <a:sym typeface="Wingdings" panose="05000000000000000000" pitchFamily="2" charset="2"/>
              </a:rPr>
              <a:t>На каждого человека (муж, жена, сын = 3 справки)</a:t>
            </a:r>
          </a:p>
          <a:p>
            <a:pPr>
              <a:spcBef>
                <a:spcPts val="600"/>
              </a:spcBef>
              <a:defRPr/>
            </a:pPr>
            <a:r>
              <a:rPr lang="ru-RU" sz="3200" dirty="0" smtClean="0">
                <a:latin typeface="Arial" panose="020B0604020202020204" pitchFamily="34" charset="0"/>
                <a:cs typeface="Arial" panose="020B0604020202020204" pitchFamily="34" charset="0"/>
                <a:sym typeface="Wingdings" panose="05000000000000000000" pitchFamily="2" charset="2"/>
              </a:rPr>
              <a:t>Предоставляются при замещении должностей (по перечню) и ежегодно (как правило, </a:t>
            </a:r>
            <a:r>
              <a:rPr lang="ru-RU" sz="3200" dirty="0" smtClean="0">
                <a:solidFill>
                  <a:srgbClr val="FF0000"/>
                </a:solidFill>
                <a:latin typeface="Arial" panose="020B0604020202020204" pitchFamily="34" charset="0"/>
                <a:cs typeface="Arial" panose="020B0604020202020204" pitchFamily="34" charset="0"/>
                <a:sym typeface="Wingdings" panose="05000000000000000000" pitchFamily="2" charset="2"/>
              </a:rPr>
              <a:t>до 30 апреля</a:t>
            </a:r>
            <a:r>
              <a:rPr lang="ru-RU" sz="3200" dirty="0" smtClean="0">
                <a:latin typeface="Arial" panose="020B0604020202020204" pitchFamily="34" charset="0"/>
                <a:cs typeface="Arial" panose="020B0604020202020204" pitchFamily="34" charset="0"/>
                <a:sym typeface="Wingdings" panose="05000000000000000000" pitchFamily="2" charset="2"/>
              </a:rPr>
              <a:t>)</a:t>
            </a:r>
          </a:p>
          <a:p>
            <a:pPr>
              <a:spcBef>
                <a:spcPts val="600"/>
              </a:spcBef>
              <a:defRPr/>
            </a:pPr>
            <a:r>
              <a:rPr lang="ru-RU" sz="3200" dirty="0" smtClean="0">
                <a:latin typeface="Arial" panose="020B0604020202020204" pitchFamily="34" charset="0"/>
                <a:cs typeface="Arial" panose="020B0604020202020204" pitchFamily="34" charset="0"/>
                <a:sym typeface="Wingdings" panose="05000000000000000000" pitchFamily="2" charset="2"/>
              </a:rPr>
              <a:t>В течении 1 месяца после 30 апреля (или с даты подачи при поступлении на службу) можно уточнить сведения</a:t>
            </a:r>
          </a:p>
          <a:p>
            <a:pPr>
              <a:spcBef>
                <a:spcPts val="600"/>
              </a:spcBef>
              <a:defRPr/>
            </a:pPr>
            <a:r>
              <a:rPr lang="ru-RU" sz="3200" dirty="0" smtClean="0">
                <a:latin typeface="Arial" panose="020B0604020202020204" pitchFamily="34" charset="0"/>
                <a:cs typeface="Arial" panose="020B0604020202020204" pitchFamily="34" charset="0"/>
                <a:sym typeface="Wingdings" panose="05000000000000000000" pitchFamily="2" charset="2"/>
              </a:rPr>
              <a:t>В </a:t>
            </a:r>
            <a:r>
              <a:rPr lang="ru-RU" sz="3200" dirty="0">
                <a:latin typeface="Arial" panose="020B0604020202020204" pitchFamily="34" charset="0"/>
                <a:cs typeface="Arial" panose="020B0604020202020204" pitchFamily="34" charset="0"/>
                <a:sym typeface="Wingdings" panose="05000000000000000000" pitchFamily="2" charset="2"/>
              </a:rPr>
              <a:t>порядке и по </a:t>
            </a:r>
            <a:r>
              <a:rPr lang="ru-RU" sz="3200" dirty="0" smtClean="0">
                <a:latin typeface="Arial" panose="020B0604020202020204" pitchFamily="34" charset="0"/>
                <a:cs typeface="Arial" panose="020B0604020202020204" pitchFamily="34" charset="0"/>
                <a:sym typeface="Wingdings" panose="05000000000000000000" pitchFamily="2" charset="2"/>
              </a:rPr>
              <a:t>форме </a:t>
            </a:r>
            <a:r>
              <a:rPr lang="ru-RU" sz="3200" b="1" dirty="0" smtClean="0">
                <a:latin typeface="Arial" panose="020B0604020202020204" pitchFamily="34" charset="0"/>
                <a:cs typeface="Arial" panose="020B0604020202020204" pitchFamily="34" charset="0"/>
                <a:sym typeface="Wingdings" panose="05000000000000000000" pitchFamily="2" charset="2"/>
              </a:rPr>
              <a:t>как для </a:t>
            </a:r>
            <a:r>
              <a:rPr lang="ru-RU" sz="3200" b="1" dirty="0" err="1" smtClean="0">
                <a:latin typeface="Arial" panose="020B0604020202020204" pitchFamily="34" charset="0"/>
                <a:cs typeface="Arial" panose="020B0604020202020204" pitchFamily="34" charset="0"/>
                <a:sym typeface="Wingdings" panose="05000000000000000000" pitchFamily="2" charset="2"/>
              </a:rPr>
              <a:t>гос.служащих</a:t>
            </a:r>
            <a:endParaRPr lang="ru-RU" sz="3200" b="1" dirty="0" smtClean="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3200" dirty="0" smtClean="0">
                <a:latin typeface="Arial" panose="020B0604020202020204" pitchFamily="34" charset="0"/>
                <a:cs typeface="Arial" panose="020B0604020202020204" pitchFamily="34" charset="0"/>
                <a:sym typeface="Wingdings" panose="05000000000000000000" pitchFamily="2" charset="2"/>
              </a:rPr>
              <a:t>Подаются с </a:t>
            </a:r>
            <a:r>
              <a:rPr lang="ru-RU" sz="3200" dirty="0">
                <a:latin typeface="Arial" panose="020B0604020202020204" pitchFamily="34" charset="0"/>
                <a:cs typeface="Arial" panose="020B0604020202020204" pitchFamily="34" charset="0"/>
                <a:sym typeface="Wingdings" panose="05000000000000000000" pitchFamily="2" charset="2"/>
              </a:rPr>
              <a:t>использованием СПО </a:t>
            </a:r>
            <a:r>
              <a:rPr lang="ru-RU" sz="3200" dirty="0" smtClean="0">
                <a:latin typeface="Arial" panose="020B0604020202020204" pitchFamily="34" charset="0"/>
                <a:cs typeface="Arial" panose="020B0604020202020204" pitchFamily="34" charset="0"/>
                <a:sym typeface="Wingdings" panose="05000000000000000000" pitchFamily="2" charset="2"/>
              </a:rPr>
              <a:t>«Справки БК» </a:t>
            </a:r>
            <a:r>
              <a:rPr lang="ru-RU" sz="2300" dirty="0" smtClean="0">
                <a:latin typeface="Arial" panose="020B0604020202020204" pitchFamily="34" charset="0"/>
                <a:cs typeface="Arial" panose="020B0604020202020204" pitchFamily="34" charset="0"/>
                <a:sym typeface="Wingdings" panose="05000000000000000000" pitchFamily="2" charset="2"/>
              </a:rPr>
              <a:t>(</a:t>
            </a:r>
            <a:r>
              <a:rPr lang="en-US" sz="2300" dirty="0">
                <a:latin typeface="Arial" panose="020B0604020202020204" pitchFamily="34" charset="0"/>
                <a:cs typeface="Arial" panose="020B0604020202020204" pitchFamily="34" charset="0"/>
                <a:sym typeface="Wingdings" panose="05000000000000000000" pitchFamily="2" charset="2"/>
              </a:rPr>
              <a:t>https://gossluzhba.gov.ru/page/index/spravki_bk</a:t>
            </a:r>
            <a:r>
              <a:rPr lang="ru-RU" sz="2300" dirty="0" smtClean="0">
                <a:latin typeface="Arial" panose="020B0604020202020204" pitchFamily="34" charset="0"/>
                <a:cs typeface="Arial" panose="020B0604020202020204" pitchFamily="34" charset="0"/>
                <a:sym typeface="Wingdings" panose="05000000000000000000" pitchFamily="2" charset="2"/>
              </a:rPr>
              <a:t>)</a:t>
            </a:r>
            <a:endParaRPr lang="ru-RU" sz="2300"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3200" dirty="0" smtClean="0">
                <a:latin typeface="Arial" panose="020B0604020202020204" pitchFamily="34" charset="0"/>
                <a:cs typeface="Arial" panose="020B0604020202020204" pitchFamily="34" charset="0"/>
                <a:sym typeface="Wingdings" panose="05000000000000000000" pitchFamily="2" charset="2"/>
              </a:rPr>
              <a:t>Могут (должны) быть проверены уполномоченными органами</a:t>
            </a:r>
          </a:p>
          <a:p>
            <a:pPr>
              <a:spcBef>
                <a:spcPts val="600"/>
              </a:spcBef>
              <a:defRPr/>
            </a:pPr>
            <a:r>
              <a:rPr lang="ru-RU" sz="3200" dirty="0" smtClean="0">
                <a:latin typeface="Arial" panose="020B0604020202020204" pitchFamily="34" charset="0"/>
                <a:cs typeface="Arial" panose="020B0604020202020204" pitchFamily="34" charset="0"/>
                <a:sym typeface="Wingdings" panose="05000000000000000000" pitchFamily="2" charset="2"/>
              </a:rPr>
              <a:t>Являются конфиденциальной информацией, но</a:t>
            </a:r>
          </a:p>
          <a:p>
            <a:pPr>
              <a:spcBef>
                <a:spcPts val="600"/>
              </a:spcBef>
              <a:defRPr/>
            </a:pPr>
            <a:r>
              <a:rPr lang="ru-RU" sz="3200" dirty="0" smtClean="0">
                <a:latin typeface="Arial" panose="020B0604020202020204" pitchFamily="34" charset="0"/>
                <a:cs typeface="Arial" panose="020B0604020202020204" pitchFamily="34" charset="0"/>
                <a:sym typeface="Wingdings" panose="05000000000000000000" pitchFamily="2" charset="2"/>
              </a:rPr>
              <a:t>По ряду должностей сведения частично размещаются в Интернете</a:t>
            </a:r>
          </a:p>
          <a:p>
            <a:pPr>
              <a:spcBef>
                <a:spcPts val="600"/>
              </a:spcBef>
              <a:defRPr/>
            </a:pPr>
            <a:r>
              <a:rPr lang="ru-RU" sz="3200" dirty="0">
                <a:latin typeface="Arial" panose="020B0604020202020204" pitchFamily="34" charset="0"/>
                <a:cs typeface="Arial" panose="020B0604020202020204" pitchFamily="34" charset="0"/>
                <a:sym typeface="Wingdings" panose="05000000000000000000" pitchFamily="2" charset="2"/>
              </a:rPr>
              <a:t>Непредставление, представление заведомо недостоверных или неполных сведений является правонарушением, влекущим </a:t>
            </a:r>
            <a:r>
              <a:rPr lang="ru-RU" sz="3200" dirty="0" smtClean="0">
                <a:solidFill>
                  <a:srgbClr val="FF0000"/>
                </a:solidFill>
                <a:latin typeface="Arial" panose="020B0604020202020204" pitchFamily="34" charset="0"/>
                <a:cs typeface="Arial" panose="020B0604020202020204" pitchFamily="34" charset="0"/>
                <a:sym typeface="Wingdings" panose="05000000000000000000" pitchFamily="2" charset="2"/>
              </a:rPr>
              <a:t>увольнение</a:t>
            </a:r>
          </a:p>
          <a:p>
            <a:pPr>
              <a:spcBef>
                <a:spcPts val="600"/>
              </a:spcBef>
              <a:defRPr/>
            </a:pPr>
            <a:r>
              <a:rPr lang="ru-RU" sz="3200" dirty="0" smtClean="0">
                <a:latin typeface="Arial" panose="020B0604020202020204" pitchFamily="34" charset="0"/>
                <a:cs typeface="Arial" panose="020B0604020202020204" pitchFamily="34" charset="0"/>
                <a:sym typeface="Wingdings" panose="05000000000000000000" pitchFamily="2" charset="2"/>
              </a:rPr>
              <a:t>Если невозможно предоставить сведения по члену семьи – подается заявление о невозможности с указанием объективных причин</a:t>
            </a:r>
            <a:endParaRPr lang="ru-RU" sz="3200"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Основные требования</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65839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3757" y="1497875"/>
            <a:ext cx="11637818" cy="5235434"/>
          </a:xfrm>
        </p:spPr>
        <p:txBody>
          <a:bodyPr>
            <a:normAutofit fontScale="62500" lnSpcReduction="20000"/>
          </a:bodyPr>
          <a:lstStyle/>
          <a:p>
            <a:pPr marL="0" indent="0">
              <a:buNone/>
            </a:pPr>
            <a:r>
              <a:rPr lang="ru-RU" sz="3200" b="1" dirty="0">
                <a:latin typeface="Arial" panose="020B0604020202020204" pitchFamily="34" charset="0"/>
                <a:cs typeface="Arial" panose="020B0604020202020204" pitchFamily="34" charset="0"/>
              </a:rPr>
              <a:t>1) гражданин представляет:</a:t>
            </a:r>
          </a:p>
          <a:p>
            <a:r>
              <a:rPr lang="ru-RU" sz="3200" dirty="0">
                <a:latin typeface="Arial" panose="020B0604020202020204" pitchFamily="34" charset="0"/>
                <a:cs typeface="Arial" panose="020B0604020202020204" pitchFamily="34" charset="0"/>
              </a:rPr>
              <a:t>а) сведения о своих доходах, доходах супруги (супруга) и несовершеннолетних детей, полученных за календарный год, предшествующий году подачи документов (с 1 января по 31 декабря), а также сведения о недвижимом имуществе, транспортных средствах и ценных бумагах, отчужденных в течение указанного периода в результате безвозмездной сделки;</a:t>
            </a:r>
          </a:p>
          <a:p>
            <a:r>
              <a:rPr lang="ru-RU" sz="3200" dirty="0">
                <a:latin typeface="Arial" panose="020B0604020202020204" pitchFamily="34" charset="0"/>
                <a:cs typeface="Arial" panose="020B0604020202020204" pitchFamily="34" charset="0"/>
              </a:rPr>
              <a:t>б) сведения об имуществе, принадлежащем ему, его супруге (супругу) и несовершеннолетним детям на праве собственности, сведения о счетах в банках и иных кредитных организациях, ценных бумагах, об обязательствах имущественного характера по состоянию на первое число месяца, предшествующего месяцу подачи документов (на отчетную дату);</a:t>
            </a:r>
          </a:p>
          <a:p>
            <a:pPr marL="0" indent="0">
              <a:buNone/>
            </a:pPr>
            <a:r>
              <a:rPr lang="ru-RU" sz="3200" b="1" dirty="0">
                <a:latin typeface="Arial" panose="020B0604020202020204" pitchFamily="34" charset="0"/>
                <a:cs typeface="Arial" panose="020B0604020202020204" pitchFamily="34" charset="0"/>
              </a:rPr>
              <a:t>2) служащий (работник) представляет </a:t>
            </a:r>
            <a:r>
              <a:rPr lang="ru-RU" sz="3200" b="1" dirty="0">
                <a:solidFill>
                  <a:srgbClr val="0000FF"/>
                </a:solidFill>
                <a:latin typeface="Arial" panose="020B0604020202020204" pitchFamily="34" charset="0"/>
                <a:cs typeface="Arial" panose="020B0604020202020204" pitchFamily="34" charset="0"/>
              </a:rPr>
              <a:t>ежегодно</a:t>
            </a:r>
            <a:r>
              <a:rPr lang="ru-RU" sz="3200" b="1" dirty="0">
                <a:latin typeface="Arial" panose="020B0604020202020204" pitchFamily="34" charset="0"/>
                <a:cs typeface="Arial" panose="020B0604020202020204" pitchFamily="34" charset="0"/>
              </a:rPr>
              <a:t>:</a:t>
            </a:r>
          </a:p>
          <a:p>
            <a:r>
              <a:rPr lang="ru-RU" sz="3200" dirty="0">
                <a:latin typeface="Arial" panose="020B0604020202020204" pitchFamily="34" charset="0"/>
                <a:cs typeface="Arial" panose="020B0604020202020204" pitchFamily="34" charset="0"/>
              </a:rPr>
              <a:t>а) сведения о своих доходах и расходах, доходах и расходах супруги (супруга) и несовершеннолетних детей, полученных за календарный год, предшествующий году представления сведений (с 1 января по 31 декабря), а также сведения о недвижимом имуществе, транспортных средствах и ценных бумагах, отчужденных в течение указанного периода в результате безвозмездной сделки;</a:t>
            </a:r>
          </a:p>
          <a:p>
            <a:r>
              <a:rPr lang="ru-RU" sz="3200" dirty="0">
                <a:latin typeface="Arial" panose="020B0604020202020204" pitchFamily="34" charset="0"/>
                <a:cs typeface="Arial" panose="020B0604020202020204" pitchFamily="34" charset="0"/>
              </a:rPr>
              <a:t>б) сведения об имуществе, принадлежащем ему, его супруге (супругу) и несовершеннолетним детям на праве собственности, сведения о счетах в банках и иных кредитных организациях, ценных бумагах, об обязательствах имущественного характера по состоянию на конец отчетного периода (31 декабря года, предшествующего году представления сведений);</a:t>
            </a:r>
          </a:p>
          <a:p>
            <a:pPr marL="0" indent="0">
              <a:buNone/>
            </a:pPr>
            <a:r>
              <a:rPr lang="ru-RU" sz="3200" b="1" dirty="0">
                <a:latin typeface="Arial" panose="020B0604020202020204" pitchFamily="34" charset="0"/>
                <a:cs typeface="Arial" panose="020B0604020202020204" pitchFamily="34" charset="0"/>
              </a:rPr>
              <a:t>3) </a:t>
            </a:r>
            <a:r>
              <a:rPr lang="ru-RU" sz="3200" b="1" dirty="0" smtClean="0">
                <a:latin typeface="Arial" panose="020B0604020202020204" pitchFamily="34" charset="0"/>
                <a:cs typeface="Arial" panose="020B0604020202020204" pitchFamily="34" charset="0"/>
              </a:rPr>
              <a:t>Отдельные требования к ВРИО губернатора субъекта РФ</a:t>
            </a:r>
            <a:endParaRPr lang="ru-RU" sz="3200" b="1" dirty="0">
              <a:latin typeface="Arial" panose="020B0604020202020204" pitchFamily="34" charset="0"/>
              <a:cs typeface="Arial" panose="020B0604020202020204" pitchFamily="34" charset="0"/>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Отчетный период</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147983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3756" y="1448790"/>
            <a:ext cx="11768447" cy="5272644"/>
          </a:xfrm>
        </p:spPr>
        <p:txBody>
          <a:bodyPr>
            <a:noAutofit/>
          </a:bodyPr>
          <a:lstStyle/>
          <a:p>
            <a:pPr>
              <a:spcBef>
                <a:spcPts val="600"/>
              </a:spcBef>
              <a:defRPr/>
            </a:pPr>
            <a:r>
              <a:rPr lang="ru-RU" sz="2200" b="1" dirty="0" smtClean="0">
                <a:latin typeface="Arial" panose="020B0604020202020204" pitchFamily="34" charset="0"/>
                <a:cs typeface="Arial" panose="020B0604020202020204" pitchFamily="34" charset="0"/>
                <a:sym typeface="Wingdings" panose="05000000000000000000" pitchFamily="2" charset="2"/>
              </a:rPr>
              <a:t>Доходы</a:t>
            </a:r>
            <a:r>
              <a:rPr lang="ru-RU" sz="2200" dirty="0" smtClean="0">
                <a:latin typeface="Arial" panose="020B0604020202020204" pitchFamily="34" charset="0"/>
                <a:cs typeface="Arial" panose="020B0604020202020204" pitchFamily="34" charset="0"/>
                <a:sym typeface="Wingdings" panose="05000000000000000000" pitchFamily="2" charset="2"/>
              </a:rPr>
              <a:t> – все доходы, включая страховые выплаты, пособия, субсидии, продажи мелочей в интернете, проценты по вкладам, деньги в подарок, выигрыши в лотерею, пенсия и т.д. (кроме исключений: командировки, отпуск, налоговые вычеты и т.п.)</a:t>
            </a:r>
          </a:p>
          <a:p>
            <a:pPr>
              <a:spcBef>
                <a:spcPts val="600"/>
              </a:spcBef>
              <a:defRPr/>
            </a:pPr>
            <a:r>
              <a:rPr lang="ru-RU" sz="2200" b="1" dirty="0" smtClean="0">
                <a:latin typeface="Arial" panose="020B0604020202020204" pitchFamily="34" charset="0"/>
                <a:cs typeface="Arial" panose="020B0604020202020204" pitchFamily="34" charset="0"/>
                <a:sym typeface="Wingdings" panose="05000000000000000000" pitchFamily="2" charset="2"/>
              </a:rPr>
              <a:t>Имущество</a:t>
            </a:r>
            <a:r>
              <a:rPr lang="ru-RU" sz="2200" dirty="0" smtClean="0">
                <a:latin typeface="Arial" panose="020B0604020202020204" pitchFamily="34" charset="0"/>
                <a:cs typeface="Arial" panose="020B0604020202020204" pitchFamily="34" charset="0"/>
                <a:sym typeface="Wingdings" panose="05000000000000000000" pitchFamily="2" charset="2"/>
              </a:rPr>
              <a:t> – движимое и недвижимое (земля, квартиры, дома, гаражи, авто, суда, акции, ценные бумаги), на праве собственности (в </a:t>
            </a:r>
            <a:r>
              <a:rPr lang="ru-RU" sz="2200" dirty="0" err="1" smtClean="0">
                <a:latin typeface="Arial" panose="020B0604020202020204" pitchFamily="34" charset="0"/>
                <a:cs typeface="Arial" panose="020B0604020202020204" pitchFamily="34" charset="0"/>
                <a:sym typeface="Wingdings" panose="05000000000000000000" pitchFamily="2" charset="2"/>
              </a:rPr>
              <a:t>т.ч</a:t>
            </a:r>
            <a:r>
              <a:rPr lang="ru-RU" sz="2200" dirty="0" smtClean="0">
                <a:latin typeface="Arial" panose="020B0604020202020204" pitchFamily="34" charset="0"/>
                <a:cs typeface="Arial" panose="020B0604020202020204" pitchFamily="34" charset="0"/>
                <a:sym typeface="Wingdings" panose="05000000000000000000" pitchFamily="2" charset="2"/>
              </a:rPr>
              <a:t>. общей, иной)</a:t>
            </a:r>
          </a:p>
          <a:p>
            <a:pPr>
              <a:spcBef>
                <a:spcPts val="600"/>
              </a:spcBef>
              <a:defRPr/>
            </a:pPr>
            <a:r>
              <a:rPr lang="ru-RU" sz="2200" b="1" dirty="0" smtClean="0">
                <a:latin typeface="Arial" panose="020B0604020202020204" pitchFamily="34" charset="0"/>
                <a:cs typeface="Arial" panose="020B0604020202020204" pitchFamily="34" charset="0"/>
                <a:sym typeface="Wingdings" panose="05000000000000000000" pitchFamily="2" charset="2"/>
              </a:rPr>
              <a:t>Сведения о счетах и вкладах, ценных бумагах </a:t>
            </a:r>
            <a:r>
              <a:rPr lang="ru-RU" sz="2200" dirty="0" smtClean="0">
                <a:latin typeface="Arial" panose="020B0604020202020204" pitchFamily="34" charset="0"/>
                <a:cs typeface="Arial" panose="020B0604020202020204" pitchFamily="34" charset="0"/>
                <a:sym typeface="Wingdings" panose="05000000000000000000" pitchFamily="2" charset="2"/>
              </a:rPr>
              <a:t>– в банках, КПК и иных организациях (в </a:t>
            </a:r>
            <a:r>
              <a:rPr lang="ru-RU" sz="2200" dirty="0" err="1" smtClean="0">
                <a:latin typeface="Arial" panose="020B0604020202020204" pitchFamily="34" charset="0"/>
                <a:cs typeface="Arial" panose="020B0604020202020204" pitchFamily="34" charset="0"/>
                <a:sym typeface="Wingdings" panose="05000000000000000000" pitchFamily="2" charset="2"/>
              </a:rPr>
              <a:t>т.ч</a:t>
            </a:r>
            <a:r>
              <a:rPr lang="ru-RU" sz="2200" dirty="0" smtClean="0">
                <a:latin typeface="Arial" panose="020B0604020202020204" pitchFamily="34" charset="0"/>
                <a:cs typeface="Arial" panose="020B0604020202020204" pitchFamily="34" charset="0"/>
                <a:sym typeface="Wingdings" panose="05000000000000000000" pitchFamily="2" charset="2"/>
              </a:rPr>
              <a:t>. по счетам с 0 остатком, по ОМС и т.д.), кроме исключений</a:t>
            </a:r>
          </a:p>
          <a:p>
            <a:pPr>
              <a:spcBef>
                <a:spcPts val="600"/>
              </a:spcBef>
              <a:defRPr/>
            </a:pPr>
            <a:r>
              <a:rPr lang="ru-RU" sz="2200" b="1" dirty="0" smtClean="0">
                <a:latin typeface="Arial" panose="020B0604020202020204" pitchFamily="34" charset="0"/>
                <a:cs typeface="Arial" panose="020B0604020202020204" pitchFamily="34" charset="0"/>
                <a:sym typeface="Wingdings" panose="05000000000000000000" pitchFamily="2" charset="2"/>
              </a:rPr>
              <a:t>Обязательства имущественного характера, долги по кредитам </a:t>
            </a:r>
            <a:r>
              <a:rPr lang="ru-RU" sz="2200" dirty="0" smtClean="0">
                <a:latin typeface="Arial" panose="020B0604020202020204" pitchFamily="34" charset="0"/>
                <a:cs typeface="Arial" panose="020B0604020202020204" pitchFamily="34" charset="0"/>
                <a:sym typeface="Wingdings" panose="05000000000000000000" pitchFamily="2" charset="2"/>
              </a:rPr>
              <a:t>– движимое </a:t>
            </a:r>
            <a:r>
              <a:rPr lang="ru-RU" sz="2200" dirty="0">
                <a:latin typeface="Arial" panose="020B0604020202020204" pitchFamily="34" charset="0"/>
                <a:cs typeface="Arial" panose="020B0604020202020204" pitchFamily="34" charset="0"/>
                <a:sym typeface="Wingdings" panose="05000000000000000000" pitchFamily="2" charset="2"/>
              </a:rPr>
              <a:t>и </a:t>
            </a:r>
            <a:r>
              <a:rPr lang="ru-RU" sz="2200" dirty="0" smtClean="0">
                <a:latin typeface="Arial" panose="020B0604020202020204" pitchFamily="34" charset="0"/>
                <a:cs typeface="Arial" panose="020B0604020202020204" pitchFamily="34" charset="0"/>
                <a:sym typeface="Wingdings" panose="05000000000000000000" pitchFamily="2" charset="2"/>
              </a:rPr>
              <a:t>недвижимое имущество в пользовании (аренда, </a:t>
            </a:r>
            <a:r>
              <a:rPr lang="ru-RU" sz="2200" dirty="0" err="1" smtClean="0">
                <a:latin typeface="Arial" panose="020B0604020202020204" pitchFamily="34" charset="0"/>
                <a:cs typeface="Arial" panose="020B0604020202020204" pitchFamily="34" charset="0"/>
                <a:sym typeface="Wingdings" panose="05000000000000000000" pitchFamily="2" charset="2"/>
              </a:rPr>
              <a:t>найм</a:t>
            </a:r>
            <a:r>
              <a:rPr lang="ru-RU" sz="2200" dirty="0" smtClean="0">
                <a:latin typeface="Arial" panose="020B0604020202020204" pitchFamily="34" charset="0"/>
                <a:cs typeface="Arial" panose="020B0604020202020204" pitchFamily="34" charset="0"/>
                <a:sym typeface="Wingdings" panose="05000000000000000000" pitchFamily="2" charset="2"/>
              </a:rPr>
              <a:t>, безвозмездное пользование и др.), долги на сумму 500 </a:t>
            </a:r>
            <a:r>
              <a:rPr lang="ru-RU" sz="2200" dirty="0" err="1" smtClean="0">
                <a:latin typeface="Arial" panose="020B0604020202020204" pitchFamily="34" charset="0"/>
                <a:cs typeface="Arial" panose="020B0604020202020204" pitchFamily="34" charset="0"/>
                <a:sym typeface="Wingdings" panose="05000000000000000000" pitchFamily="2" charset="2"/>
              </a:rPr>
              <a:t>т.р</a:t>
            </a:r>
            <a:r>
              <a:rPr lang="ru-RU" sz="2200" dirty="0" smtClean="0">
                <a:latin typeface="Arial" panose="020B0604020202020204" pitchFamily="34" charset="0"/>
                <a:cs typeface="Arial" panose="020B0604020202020204" pitchFamily="34" charset="0"/>
                <a:sym typeface="Wingdings" panose="05000000000000000000" pitchFamily="2" charset="2"/>
              </a:rPr>
              <a:t>. и более</a:t>
            </a:r>
          </a:p>
          <a:p>
            <a:pPr>
              <a:spcBef>
                <a:spcPts val="600"/>
              </a:spcBef>
              <a:defRPr/>
            </a:pPr>
            <a:r>
              <a:rPr lang="ru-RU" sz="2200" b="1" dirty="0" smtClean="0">
                <a:latin typeface="Arial" panose="020B0604020202020204" pitchFamily="34" charset="0"/>
                <a:cs typeface="Arial" panose="020B0604020202020204" pitchFamily="34" charset="0"/>
                <a:sym typeface="Wingdings" panose="05000000000000000000" pitchFamily="2" charset="2"/>
              </a:rPr>
              <a:t>Расходы</a:t>
            </a:r>
            <a:r>
              <a:rPr lang="ru-RU" sz="2200" dirty="0" smtClean="0">
                <a:latin typeface="Arial" panose="020B0604020202020204" pitchFamily="34" charset="0"/>
                <a:cs typeface="Arial" panose="020B0604020202020204" pitchFamily="34" charset="0"/>
                <a:sym typeface="Wingdings" panose="05000000000000000000" pitchFamily="2" charset="2"/>
              </a:rPr>
              <a:t> </a:t>
            </a:r>
            <a:r>
              <a:rPr lang="ru-RU" sz="2200" dirty="0">
                <a:latin typeface="Arial" panose="020B0604020202020204" pitchFamily="34" charset="0"/>
                <a:cs typeface="Arial" panose="020B0604020202020204" pitchFamily="34" charset="0"/>
                <a:sym typeface="Wingdings" panose="05000000000000000000" pitchFamily="2" charset="2"/>
              </a:rPr>
              <a:t>- по каждой сделке по приобретению земельного участка, другого объекта недвижимости, транспортного средства, ценных бумаг, акций (долей участия, паев в уставных (складочных) капиталах организаций</a:t>
            </a:r>
            <a:r>
              <a:rPr lang="ru-RU" sz="2200" dirty="0" smtClean="0">
                <a:latin typeface="Arial" panose="020B0604020202020204" pitchFamily="34" charset="0"/>
                <a:cs typeface="Arial" panose="020B0604020202020204" pitchFamily="34" charset="0"/>
                <a:sym typeface="Wingdings" panose="05000000000000000000" pitchFamily="2" charset="2"/>
              </a:rPr>
              <a:t>), </a:t>
            </a:r>
            <a:r>
              <a:rPr lang="ru-RU" sz="2200" b="1" dirty="0" smtClean="0">
                <a:solidFill>
                  <a:srgbClr val="0000FF"/>
                </a:solidFill>
                <a:latin typeface="Arial" panose="020B0604020202020204" pitchFamily="34" charset="0"/>
                <a:cs typeface="Arial" panose="020B0604020202020204" pitchFamily="34" charset="0"/>
                <a:sym typeface="Wingdings" panose="05000000000000000000" pitchFamily="2" charset="2"/>
              </a:rPr>
              <a:t>если</a:t>
            </a:r>
            <a:r>
              <a:rPr lang="ru-RU" sz="2200" dirty="0" smtClean="0">
                <a:solidFill>
                  <a:srgbClr val="0000FF"/>
                </a:solidFill>
                <a:latin typeface="Arial" panose="020B0604020202020204" pitchFamily="34" charset="0"/>
                <a:cs typeface="Arial" panose="020B0604020202020204" pitchFamily="34" charset="0"/>
                <a:sym typeface="Wingdings" panose="05000000000000000000" pitchFamily="2" charset="2"/>
              </a:rPr>
              <a:t> </a:t>
            </a:r>
            <a:r>
              <a:rPr lang="ru-RU" sz="2200" dirty="0" smtClean="0">
                <a:latin typeface="Arial" panose="020B0604020202020204" pitchFamily="34" charset="0"/>
                <a:cs typeface="Arial" panose="020B0604020202020204" pitchFamily="34" charset="0"/>
                <a:sym typeface="Wingdings" panose="05000000000000000000" pitchFamily="2" charset="2"/>
              </a:rPr>
              <a:t>сумма сделок превышает общий доход служащего и супруга (супруги) за 3 года до отчетного периода</a:t>
            </a:r>
            <a:endParaRPr lang="ru-RU" sz="2200"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Сведения (основные моменты)</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84872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Autofit/>
          </a:bodyPr>
          <a:lstStyle/>
          <a:p>
            <a:pPr>
              <a:spcBef>
                <a:spcPts val="600"/>
              </a:spcBef>
              <a:defRPr/>
            </a:pPr>
            <a:r>
              <a:rPr lang="ru-RU" b="1" dirty="0" smtClean="0">
                <a:latin typeface="Arial" panose="020B0604020202020204" pitchFamily="34" charset="0"/>
                <a:cs typeface="Arial" panose="020B0604020202020204" pitchFamily="34" charset="0"/>
                <a:sym typeface="Wingdings" panose="05000000000000000000" pitchFamily="2" charset="2"/>
              </a:rPr>
              <a:t>Для указания полной и достоверной информации при заполнении справок о доходах целесообразно пользоваться официальными документами: </a:t>
            </a:r>
            <a:r>
              <a:rPr lang="ru-RU" dirty="0" smtClean="0">
                <a:latin typeface="Arial" panose="020B0604020202020204" pitchFamily="34" charset="0"/>
                <a:cs typeface="Arial" panose="020B0604020202020204" pitchFamily="34" charset="0"/>
                <a:sym typeface="Wingdings" panose="05000000000000000000" pitchFamily="2" charset="2"/>
              </a:rPr>
              <a:t>справки </a:t>
            </a:r>
            <a:r>
              <a:rPr lang="ru-RU" dirty="0">
                <a:latin typeface="Arial" panose="020B0604020202020204" pitchFamily="34" charset="0"/>
                <a:cs typeface="Arial" panose="020B0604020202020204" pitchFamily="34" charset="0"/>
                <a:sym typeface="Wingdings" panose="05000000000000000000" pitchFamily="2" charset="2"/>
              </a:rPr>
              <a:t>о доходах </a:t>
            </a:r>
            <a:r>
              <a:rPr lang="ru-RU" dirty="0" smtClean="0">
                <a:latin typeface="Arial" panose="020B0604020202020204" pitchFamily="34" charset="0"/>
                <a:cs typeface="Arial" panose="020B0604020202020204" pitchFamily="34" charset="0"/>
                <a:sym typeface="Wingdings" panose="05000000000000000000" pitchFamily="2" charset="2"/>
              </a:rPr>
              <a:t>формы </a:t>
            </a:r>
            <a:r>
              <a:rPr lang="ru-RU" dirty="0">
                <a:latin typeface="Arial" panose="020B0604020202020204" pitchFamily="34" charset="0"/>
                <a:cs typeface="Arial" panose="020B0604020202020204" pitchFamily="34" charset="0"/>
                <a:sym typeface="Wingdings" panose="05000000000000000000" pitchFamily="2" charset="2"/>
              </a:rPr>
              <a:t>2-НДФЛ, договоры (купли-продажи, аренды, кредитные договоры и т.д.), свидетельства о государственной регистрации права собственности (выписки из ЕГРН) и иные правоустанавливающие документы, выписки по банковским счетам, заверенные банком или иной кредитной организацией, и т.д.</a:t>
            </a: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Сведения </a:t>
            </a:r>
            <a:r>
              <a:rPr lang="ru-RU" dirty="0">
                <a:latin typeface="Arial" panose="020B0604020202020204" pitchFamily="34" charset="0"/>
                <a:cs typeface="Arial" panose="020B0604020202020204" pitchFamily="34" charset="0"/>
                <a:sym typeface="Wingdings" panose="05000000000000000000" pitchFamily="2" charset="2"/>
              </a:rPr>
              <a:t>о </a:t>
            </a:r>
            <a:r>
              <a:rPr lang="ru-RU" u="sng" dirty="0" smtClean="0">
                <a:latin typeface="Arial" panose="020B0604020202020204" pitchFamily="34" charset="0"/>
                <a:cs typeface="Arial" panose="020B0604020202020204" pitchFamily="34" charset="0"/>
                <a:sym typeface="Wingdings" panose="05000000000000000000" pitchFamily="2" charset="2"/>
              </a:rPr>
              <a:t>справках 2-НДФЛ</a:t>
            </a:r>
            <a:r>
              <a:rPr lang="ru-RU" dirty="0" smtClean="0">
                <a:latin typeface="Arial" panose="020B0604020202020204" pitchFamily="34" charset="0"/>
                <a:cs typeface="Arial" panose="020B0604020202020204" pitchFamily="34" charset="0"/>
                <a:sym typeface="Wingdings" panose="05000000000000000000" pitchFamily="2" charset="2"/>
              </a:rPr>
              <a:t> </a:t>
            </a:r>
            <a:r>
              <a:rPr lang="ru-RU" dirty="0">
                <a:latin typeface="Arial" panose="020B0604020202020204" pitchFamily="34" charset="0"/>
                <a:cs typeface="Arial" panose="020B0604020202020204" pitchFamily="34" charset="0"/>
                <a:sym typeface="Wingdings" panose="05000000000000000000" pitchFamily="2" charset="2"/>
              </a:rPr>
              <a:t>можно получить в налоговых органах, например, путем подачи заявления через сервис "Личный кабинет налогоплательщика для физических лиц" (раздел: "Обращение в свободной форме</a:t>
            </a:r>
            <a:r>
              <a:rPr lang="ru-RU" dirty="0" smtClean="0">
                <a:latin typeface="Arial" panose="020B0604020202020204" pitchFamily="34" charset="0"/>
                <a:cs typeface="Arial" panose="020B0604020202020204" pitchFamily="34" charset="0"/>
                <a:sym typeface="Wingdings" panose="05000000000000000000" pitchFamily="2" charset="2"/>
              </a:rPr>
              <a:t>").</a:t>
            </a:r>
            <a:endParaRPr lang="ru-RU"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Источники информации для справки</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61540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513805" y="129723"/>
            <a:ext cx="11329060" cy="558255"/>
          </a:xfrm>
        </p:spPr>
        <p:txBody>
          <a:bodyPr>
            <a:normAutofit fontScale="90000"/>
          </a:bodyPr>
          <a:lstStyle/>
          <a:p>
            <a:pPr algn="ctr"/>
            <a:r>
              <a:rPr lang="ru-RU" altLang="ru-RU" sz="4000" b="1" dirty="0" smtClean="0">
                <a:latin typeface="Arial" panose="020B0604020202020204" pitchFamily="34" charset="0"/>
                <a:cs typeface="Arial" panose="020B0604020202020204" pitchFamily="34" charset="0"/>
              </a:rPr>
              <a:t>Пример заполнения справки</a:t>
            </a:r>
            <a:endParaRPr lang="ru-RU" altLang="ru-RU" sz="4000" b="1" dirty="0">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a:blip r:embed="rId2"/>
          <a:stretch>
            <a:fillRect/>
          </a:stretch>
        </p:blipFill>
        <p:spPr>
          <a:xfrm>
            <a:off x="275835" y="885229"/>
            <a:ext cx="11567030" cy="5972771"/>
          </a:xfrm>
          <a:prstGeom prst="rect">
            <a:avLst/>
          </a:prstGeom>
        </p:spPr>
      </p:pic>
    </p:spTree>
    <p:extLst>
      <p:ext uri="{BB962C8B-B14F-4D97-AF65-F5344CB8AC3E}">
        <p14:creationId xmlns:p14="http://schemas.microsoft.com/office/powerpoint/2010/main" val="934989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6255" y="1330036"/>
            <a:ext cx="11875324" cy="5427024"/>
          </a:xfrm>
        </p:spPr>
        <p:txBody>
          <a:bodyPr>
            <a:normAutofit lnSpcReduction="10000"/>
          </a:bodyPr>
          <a:lstStyle/>
          <a:p>
            <a:pPr marL="0" indent="0">
              <a:spcBef>
                <a:spcPts val="600"/>
              </a:spcBef>
              <a:buNone/>
              <a:defRPr/>
            </a:pPr>
            <a:r>
              <a:rPr lang="ru-RU" sz="2400" dirty="0" smtClean="0">
                <a:latin typeface="Arial" panose="020B0604020202020204" pitchFamily="34" charset="0"/>
                <a:cs typeface="Arial" panose="020B0604020202020204" pitchFamily="34" charset="0"/>
              </a:rPr>
              <a:t>Рекомендуется не </a:t>
            </a:r>
            <a:r>
              <a:rPr lang="ru-RU" sz="2400" dirty="0">
                <a:latin typeface="Arial" panose="020B0604020202020204" pitchFamily="34" charset="0"/>
                <a:cs typeface="Arial" panose="020B0604020202020204" pitchFamily="34" charset="0"/>
              </a:rPr>
              <a:t>реже одного раза в </a:t>
            </a:r>
            <a:r>
              <a:rPr lang="ru-RU" sz="2400" dirty="0" smtClean="0">
                <a:latin typeface="Arial" panose="020B0604020202020204" pitchFamily="34" charset="0"/>
                <a:cs typeface="Arial" panose="020B0604020202020204" pitchFamily="34" charset="0"/>
              </a:rPr>
              <a:t>год проводить </a:t>
            </a:r>
            <a:r>
              <a:rPr lang="ru-RU" sz="2400" b="1" dirty="0" smtClean="0">
                <a:latin typeface="Arial" panose="020B0604020202020204" pitchFamily="34" charset="0"/>
                <a:cs typeface="Arial" panose="020B0604020202020204" pitchFamily="34" charset="0"/>
              </a:rPr>
              <a:t>регулярные </a:t>
            </a:r>
            <a:r>
              <a:rPr lang="ru-RU" sz="2400" b="1" dirty="0">
                <a:latin typeface="Arial" panose="020B0604020202020204" pitchFamily="34" charset="0"/>
                <a:cs typeface="Arial" panose="020B0604020202020204" pitchFamily="34" charset="0"/>
              </a:rPr>
              <a:t>семинары </a:t>
            </a:r>
            <a:r>
              <a:rPr lang="ru-RU" sz="2400" dirty="0" smtClean="0">
                <a:latin typeface="Arial" panose="020B0604020202020204" pitchFamily="34" charset="0"/>
                <a:cs typeface="Arial" panose="020B0604020202020204" pitchFamily="34" charset="0"/>
              </a:rPr>
              <a:t>по </a:t>
            </a:r>
            <a:r>
              <a:rPr lang="ru-RU" sz="2400" dirty="0">
                <a:latin typeface="Arial" panose="020B0604020202020204" pitchFamily="34" charset="0"/>
                <a:cs typeface="Arial" panose="020B0604020202020204" pitchFamily="34" charset="0"/>
              </a:rPr>
              <a:t>ключевым вопросам противодействия коррупции, затрагивающим всех или большинство государственных (муниципальных) служащих и предполагающих взаимодействие с органом государственной власти и местного самоуправления. </a:t>
            </a:r>
            <a:endParaRPr lang="ru-RU" sz="2400" dirty="0" smtClean="0">
              <a:latin typeface="Arial" panose="020B0604020202020204" pitchFamily="34" charset="0"/>
              <a:cs typeface="Arial" panose="020B0604020202020204" pitchFamily="34" charset="0"/>
            </a:endParaRPr>
          </a:p>
          <a:p>
            <a:pPr marL="0" indent="0">
              <a:spcBef>
                <a:spcPts val="600"/>
              </a:spcBef>
              <a:buNone/>
              <a:defRPr/>
            </a:pPr>
            <a:endParaRPr lang="ru-RU" sz="2400" dirty="0">
              <a:latin typeface="Arial" panose="020B0604020202020204" pitchFamily="34" charset="0"/>
              <a:cs typeface="Arial" panose="020B0604020202020204" pitchFamily="34" charset="0"/>
            </a:endParaRPr>
          </a:p>
          <a:p>
            <a:pPr marL="0" indent="0">
              <a:spcBef>
                <a:spcPts val="600"/>
              </a:spcBef>
              <a:buNone/>
              <a:defRPr/>
            </a:pPr>
            <a:r>
              <a:rPr lang="ru-RU" sz="2400" dirty="0" smtClean="0">
                <a:latin typeface="Arial" panose="020B0604020202020204" pitchFamily="34" charset="0"/>
                <a:cs typeface="Arial" panose="020B0604020202020204" pitchFamily="34" charset="0"/>
              </a:rPr>
              <a:t>В </a:t>
            </a:r>
            <a:r>
              <a:rPr lang="ru-RU" sz="2400" dirty="0">
                <a:latin typeface="Arial" panose="020B0604020202020204" pitchFamily="34" charset="0"/>
                <a:cs typeface="Arial" panose="020B0604020202020204" pitchFamily="34" charset="0"/>
              </a:rPr>
              <a:t>ходе семинара важно уделить особое внимание порядку действий, которому государственные (муниципальные) служащие должны следовать для соблюдения положений законодательства, в том числе соответствующим административным процедурам, установленным нормативными правовыми актами, а также типичным вопросам, которые возникают в ходе исполнения антикоррупционного законодательства, детальному разбору отдельных наиболее сложных положений нормативных правовых актов и т.д. </a:t>
            </a:r>
            <a:endParaRPr lang="ru-RU" sz="2400" dirty="0" smtClean="0">
              <a:latin typeface="Arial" panose="020B0604020202020204" pitchFamily="34" charset="0"/>
              <a:cs typeface="Arial" panose="020B0604020202020204" pitchFamily="34" charset="0"/>
            </a:endParaRPr>
          </a:p>
          <a:p>
            <a:pPr marL="0" indent="0">
              <a:spcBef>
                <a:spcPts val="600"/>
              </a:spcBef>
              <a:buNone/>
              <a:defRPr/>
            </a:pPr>
            <a:endParaRPr lang="ru-RU" sz="2400" dirty="0">
              <a:latin typeface="Arial" panose="020B0604020202020204" pitchFamily="34" charset="0"/>
              <a:cs typeface="Arial" panose="020B0604020202020204" pitchFamily="34" charset="0"/>
            </a:endParaRPr>
          </a:p>
          <a:p>
            <a:pPr marL="0" indent="0">
              <a:spcBef>
                <a:spcPts val="600"/>
              </a:spcBef>
              <a:buNone/>
              <a:defRPr/>
            </a:pPr>
            <a:r>
              <a:rPr lang="ru-RU" sz="2400" dirty="0" smtClean="0">
                <a:latin typeface="Arial" panose="020B0604020202020204" pitchFamily="34" charset="0"/>
                <a:cs typeface="Arial" panose="020B0604020202020204" pitchFamily="34" charset="0"/>
              </a:rPr>
              <a:t>Данное </a:t>
            </a:r>
            <a:r>
              <a:rPr lang="ru-RU" sz="2400" dirty="0">
                <a:latin typeface="Arial" panose="020B0604020202020204" pitchFamily="34" charset="0"/>
                <a:cs typeface="Arial" panose="020B0604020202020204" pitchFamily="34" charset="0"/>
              </a:rPr>
              <a:t>мероприятие может проводиться подразделениями как самостоятельно, так и с привлечением экспертов из научных организаций, образовательных учреждений</a:t>
            </a:r>
            <a:r>
              <a:rPr lang="ru-RU" sz="2400" dirty="0" smtClean="0">
                <a:latin typeface="Arial" panose="020B0604020202020204" pitchFamily="34" charset="0"/>
                <a:cs typeface="Arial" panose="020B0604020202020204" pitchFamily="34" charset="0"/>
              </a:rPr>
              <a:t>.</a:t>
            </a: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a:latin typeface="Arial" panose="020B0604020202020204" pitchFamily="34" charset="0"/>
                <a:cs typeface="Arial" panose="020B0604020202020204" pitchFamily="34" charset="0"/>
              </a:rPr>
              <a:t>Обучение: Нахождение </a:t>
            </a:r>
            <a:r>
              <a:rPr lang="ru-RU" altLang="ru-RU" sz="4000" b="1" dirty="0" smtClean="0">
                <a:latin typeface="Arial" panose="020B0604020202020204" pitchFamily="34" charset="0"/>
                <a:cs typeface="Arial" panose="020B0604020202020204" pitchFamily="34" charset="0"/>
              </a:rPr>
              <a:t>на службе</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008010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513805" y="129723"/>
            <a:ext cx="11329060" cy="558255"/>
          </a:xfrm>
        </p:spPr>
        <p:txBody>
          <a:bodyPr>
            <a:normAutofit fontScale="90000"/>
          </a:bodyPr>
          <a:lstStyle/>
          <a:p>
            <a:pPr algn="ctr"/>
            <a:r>
              <a:rPr lang="ru-RU" altLang="ru-RU" sz="4000" b="1" dirty="0" smtClean="0">
                <a:latin typeface="Arial" panose="020B0604020202020204" pitchFamily="34" charset="0"/>
                <a:cs typeface="Arial" panose="020B0604020202020204" pitchFamily="34" charset="0"/>
              </a:rPr>
              <a:t>Пример заполнения справки</a:t>
            </a:r>
            <a:endParaRPr lang="ru-RU" altLang="ru-RU" sz="4000" b="1" dirty="0">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2"/>
          <a:stretch>
            <a:fillRect/>
          </a:stretch>
        </p:blipFill>
        <p:spPr>
          <a:xfrm>
            <a:off x="513805" y="615661"/>
            <a:ext cx="11318982" cy="6242339"/>
          </a:xfrm>
          <a:prstGeom prst="rect">
            <a:avLst/>
          </a:prstGeom>
        </p:spPr>
      </p:pic>
    </p:spTree>
    <p:extLst>
      <p:ext uri="{BB962C8B-B14F-4D97-AF65-F5344CB8AC3E}">
        <p14:creationId xmlns:p14="http://schemas.microsoft.com/office/powerpoint/2010/main" val="71763305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513805" y="129723"/>
            <a:ext cx="11329060" cy="558255"/>
          </a:xfrm>
        </p:spPr>
        <p:txBody>
          <a:bodyPr>
            <a:normAutofit fontScale="90000"/>
          </a:bodyPr>
          <a:lstStyle/>
          <a:p>
            <a:pPr algn="ctr"/>
            <a:r>
              <a:rPr lang="ru-RU" altLang="ru-RU" sz="4000" b="1" dirty="0" smtClean="0">
                <a:latin typeface="Arial" panose="020B0604020202020204" pitchFamily="34" charset="0"/>
                <a:cs typeface="Arial" panose="020B0604020202020204" pitchFamily="34" charset="0"/>
              </a:rPr>
              <a:t>Пример заполнения справки</a:t>
            </a:r>
            <a:endParaRPr lang="ru-RU" altLang="ru-RU" sz="4000" b="1" dirty="0">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a:blip r:embed="rId2"/>
          <a:stretch>
            <a:fillRect/>
          </a:stretch>
        </p:blipFill>
        <p:spPr>
          <a:xfrm>
            <a:off x="153090" y="940527"/>
            <a:ext cx="11921286" cy="5917474"/>
          </a:xfrm>
          <a:prstGeom prst="rect">
            <a:avLst/>
          </a:prstGeom>
        </p:spPr>
      </p:pic>
    </p:spTree>
    <p:extLst>
      <p:ext uri="{BB962C8B-B14F-4D97-AF65-F5344CB8AC3E}">
        <p14:creationId xmlns:p14="http://schemas.microsoft.com/office/powerpoint/2010/main" val="310814919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513805" y="129723"/>
            <a:ext cx="11329060" cy="558255"/>
          </a:xfrm>
        </p:spPr>
        <p:txBody>
          <a:bodyPr>
            <a:normAutofit fontScale="90000"/>
          </a:bodyPr>
          <a:lstStyle/>
          <a:p>
            <a:pPr algn="ctr"/>
            <a:r>
              <a:rPr lang="ru-RU" altLang="ru-RU" sz="4000" b="1" dirty="0" smtClean="0">
                <a:latin typeface="Arial" panose="020B0604020202020204" pitchFamily="34" charset="0"/>
                <a:cs typeface="Arial" panose="020B0604020202020204" pitchFamily="34" charset="0"/>
              </a:rPr>
              <a:t>Пример заполнения справки</a:t>
            </a:r>
            <a:endParaRPr lang="ru-RU" altLang="ru-RU" sz="4000" b="1" dirty="0">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a:blip r:embed="rId2"/>
          <a:stretch>
            <a:fillRect/>
          </a:stretch>
        </p:blipFill>
        <p:spPr>
          <a:xfrm>
            <a:off x="0" y="796956"/>
            <a:ext cx="12098738" cy="5931808"/>
          </a:xfrm>
          <a:prstGeom prst="rect">
            <a:avLst/>
          </a:prstGeom>
        </p:spPr>
      </p:pic>
    </p:spTree>
    <p:extLst>
      <p:ext uri="{BB962C8B-B14F-4D97-AF65-F5344CB8AC3E}">
        <p14:creationId xmlns:p14="http://schemas.microsoft.com/office/powerpoint/2010/main" val="57028479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513805" y="129723"/>
            <a:ext cx="11329060" cy="558255"/>
          </a:xfrm>
        </p:spPr>
        <p:txBody>
          <a:bodyPr>
            <a:normAutofit fontScale="90000"/>
          </a:bodyPr>
          <a:lstStyle/>
          <a:p>
            <a:pPr algn="ctr"/>
            <a:r>
              <a:rPr lang="ru-RU" altLang="ru-RU" sz="4000" b="1" dirty="0" smtClean="0">
                <a:latin typeface="Arial" panose="020B0604020202020204" pitchFamily="34" charset="0"/>
                <a:cs typeface="Arial" panose="020B0604020202020204" pitchFamily="34" charset="0"/>
              </a:rPr>
              <a:t>Пример заполнения справки</a:t>
            </a:r>
            <a:endParaRPr lang="ru-RU" altLang="ru-RU" sz="4000" b="1" dirty="0">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2"/>
          <a:stretch>
            <a:fillRect/>
          </a:stretch>
        </p:blipFill>
        <p:spPr>
          <a:xfrm>
            <a:off x="182880" y="898526"/>
            <a:ext cx="11736109" cy="5812479"/>
          </a:xfrm>
          <a:prstGeom prst="rect">
            <a:avLst/>
          </a:prstGeom>
        </p:spPr>
      </p:pic>
    </p:spTree>
    <p:extLst>
      <p:ext uri="{BB962C8B-B14F-4D97-AF65-F5344CB8AC3E}">
        <p14:creationId xmlns:p14="http://schemas.microsoft.com/office/powerpoint/2010/main" val="232897582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513805" y="129723"/>
            <a:ext cx="11329060" cy="558255"/>
          </a:xfrm>
        </p:spPr>
        <p:txBody>
          <a:bodyPr>
            <a:normAutofit fontScale="90000"/>
          </a:bodyPr>
          <a:lstStyle/>
          <a:p>
            <a:pPr algn="ctr"/>
            <a:r>
              <a:rPr lang="ru-RU" altLang="ru-RU" sz="4000" b="1" dirty="0" smtClean="0">
                <a:latin typeface="Arial" panose="020B0604020202020204" pitchFamily="34" charset="0"/>
                <a:cs typeface="Arial" panose="020B0604020202020204" pitchFamily="34" charset="0"/>
              </a:rPr>
              <a:t>Пример заполнения справки</a:t>
            </a:r>
            <a:endParaRPr lang="ru-RU" altLang="ru-RU" sz="4000" b="1" dirty="0">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2"/>
          <a:stretch>
            <a:fillRect/>
          </a:stretch>
        </p:blipFill>
        <p:spPr>
          <a:xfrm>
            <a:off x="254043" y="935241"/>
            <a:ext cx="11848584" cy="5835674"/>
          </a:xfrm>
          <a:prstGeom prst="rect">
            <a:avLst/>
          </a:prstGeom>
        </p:spPr>
      </p:pic>
    </p:spTree>
    <p:extLst>
      <p:ext uri="{BB962C8B-B14F-4D97-AF65-F5344CB8AC3E}">
        <p14:creationId xmlns:p14="http://schemas.microsoft.com/office/powerpoint/2010/main" val="132236004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522514" y="260351"/>
            <a:ext cx="11329060" cy="901699"/>
          </a:xfrm>
        </p:spPr>
        <p:txBody>
          <a:bodyPr>
            <a:normAutofit fontScale="90000"/>
          </a:bodyPr>
          <a:lstStyle/>
          <a:p>
            <a:pPr algn="ctr"/>
            <a:r>
              <a:rPr lang="ru-RU" altLang="ru-RU" sz="4000" b="1" dirty="0" smtClean="0">
                <a:latin typeface="Arial" panose="020B0604020202020204" pitchFamily="34" charset="0"/>
                <a:cs typeface="Arial" panose="020B0604020202020204" pitchFamily="34" charset="0"/>
              </a:rPr>
              <a:t>Пример сведений, опубликованный на сайте («урезанная» справка)</a:t>
            </a:r>
            <a:endParaRPr lang="ru-RU" altLang="ru-RU" sz="4000" b="1" dirty="0">
              <a:latin typeface="Arial" panose="020B0604020202020204" pitchFamily="34" charset="0"/>
              <a:cs typeface="Arial" panose="020B0604020202020204" pitchFamily="34" charset="0"/>
            </a:endParaRPr>
          </a:p>
        </p:txBody>
      </p:sp>
      <p:pic>
        <p:nvPicPr>
          <p:cNvPr id="6" name="Рисунок 5"/>
          <p:cNvPicPr>
            <a:picLocks noChangeAspect="1"/>
          </p:cNvPicPr>
          <p:nvPr/>
        </p:nvPicPr>
        <p:blipFill>
          <a:blip r:embed="rId2"/>
          <a:stretch>
            <a:fillRect/>
          </a:stretch>
        </p:blipFill>
        <p:spPr>
          <a:xfrm>
            <a:off x="400235" y="1162050"/>
            <a:ext cx="11249025" cy="5572125"/>
          </a:xfrm>
          <a:prstGeom prst="rect">
            <a:avLst/>
          </a:prstGeom>
        </p:spPr>
      </p:pic>
    </p:spTree>
    <p:extLst>
      <p:ext uri="{BB962C8B-B14F-4D97-AF65-F5344CB8AC3E}">
        <p14:creationId xmlns:p14="http://schemas.microsoft.com/office/powerpoint/2010/main" val="32067032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Пример 2</a:t>
            </a:r>
            <a:endParaRPr lang="ru-RU" altLang="ru-RU" sz="4000" b="1"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stretch>
            <a:fillRect/>
          </a:stretch>
        </p:blipFill>
        <p:spPr>
          <a:xfrm>
            <a:off x="109537" y="1580593"/>
            <a:ext cx="11972925" cy="4124325"/>
          </a:xfrm>
          <a:prstGeom prst="rect">
            <a:avLst/>
          </a:prstGeom>
        </p:spPr>
      </p:pic>
    </p:spTree>
    <p:extLst>
      <p:ext uri="{BB962C8B-B14F-4D97-AF65-F5344CB8AC3E}">
        <p14:creationId xmlns:p14="http://schemas.microsoft.com/office/powerpoint/2010/main" val="39934487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591294"/>
            <a:ext cx="11625943" cy="4987636"/>
          </a:xfrm>
        </p:spPr>
        <p:txBody>
          <a:bodyPr>
            <a:noAutofit/>
          </a:bodyPr>
          <a:lstStyle/>
          <a:p>
            <a:pPr>
              <a:spcBef>
                <a:spcPts val="600"/>
              </a:spcBef>
              <a:defRPr/>
            </a:pPr>
            <a:r>
              <a:rPr lang="ru-RU" sz="2200" dirty="0" smtClean="0">
                <a:latin typeface="Arial" panose="020B0604020202020204" pitchFamily="34" charset="0"/>
                <a:cs typeface="Arial" panose="020B0604020202020204" pitchFamily="34" charset="0"/>
                <a:sym typeface="Wingdings" panose="05000000000000000000" pitchFamily="2" charset="2"/>
              </a:rPr>
              <a:t>Прокуратура Камчатского края провела </a:t>
            </a:r>
            <a:r>
              <a:rPr lang="ru-RU" sz="2200" dirty="0">
                <a:latin typeface="Arial" panose="020B0604020202020204" pitchFamily="34" charset="0"/>
                <a:cs typeface="Arial" panose="020B0604020202020204" pitchFamily="34" charset="0"/>
                <a:sym typeface="Wingdings" panose="05000000000000000000" pitchFamily="2" charset="2"/>
              </a:rPr>
              <a:t>проверку соблюдения законодательства о противодействии коррупции должностными лицами краевых государственных учреждений </a:t>
            </a:r>
            <a:r>
              <a:rPr lang="ru-RU" sz="2200" dirty="0" smtClean="0">
                <a:latin typeface="Arial" panose="020B0604020202020204" pitchFamily="34" charset="0"/>
                <a:cs typeface="Arial" panose="020B0604020202020204" pitchFamily="34" charset="0"/>
                <a:sym typeface="Wingdings" panose="05000000000000000000" pitchFamily="2" charset="2"/>
              </a:rPr>
              <a:t>здравоохранения и установила нарушения </a:t>
            </a:r>
            <a:r>
              <a:rPr lang="ru-RU" sz="2200" dirty="0">
                <a:latin typeface="Arial" panose="020B0604020202020204" pitchFamily="34" charset="0"/>
                <a:cs typeface="Arial" panose="020B0604020202020204" pitchFamily="34" charset="0"/>
                <a:sym typeface="Wingdings" panose="05000000000000000000" pitchFamily="2" charset="2"/>
              </a:rPr>
              <a:t>антикоррупционных запретов, ограничений и обязанностей по представлению полных и достоверных сведений о доходах, расходах, об имуществе и обязательствах имущественного характера.</a:t>
            </a:r>
          </a:p>
          <a:p>
            <a:pPr>
              <a:spcBef>
                <a:spcPts val="600"/>
              </a:spcBef>
              <a:defRPr/>
            </a:pPr>
            <a:r>
              <a:rPr lang="ru-RU" sz="2200" dirty="0" smtClean="0">
                <a:latin typeface="Arial" panose="020B0604020202020204" pitchFamily="34" charset="0"/>
                <a:cs typeface="Arial" panose="020B0604020202020204" pitchFamily="34" charset="0"/>
                <a:sym typeface="Wingdings" panose="05000000000000000000" pitchFamily="2" charset="2"/>
              </a:rPr>
              <a:t>Установлено</a:t>
            </a:r>
            <a:r>
              <a:rPr lang="ru-RU" sz="2200" dirty="0">
                <a:latin typeface="Arial" panose="020B0604020202020204" pitchFamily="34" charset="0"/>
                <a:cs typeface="Arial" panose="020B0604020202020204" pitchFamily="34" charset="0"/>
                <a:sym typeface="Wingdings" panose="05000000000000000000" pitchFamily="2" charset="2"/>
              </a:rPr>
              <a:t>, что </a:t>
            </a:r>
            <a:r>
              <a:rPr lang="ru-RU" sz="2200" b="1" dirty="0">
                <a:latin typeface="Arial" panose="020B0604020202020204" pitchFamily="34" charset="0"/>
                <a:cs typeface="Arial" panose="020B0604020202020204" pitchFamily="34" charset="0"/>
                <a:sym typeface="Wingdings" panose="05000000000000000000" pitchFamily="2" charset="2"/>
              </a:rPr>
              <a:t>13 руководителей государственных медицинских учреждений представили недостоверные сведения о доходах в </a:t>
            </a:r>
            <a:r>
              <a:rPr lang="ru-RU" sz="2200" b="1" dirty="0" smtClean="0">
                <a:latin typeface="Arial" panose="020B0604020202020204" pitchFamily="34" charset="0"/>
                <a:cs typeface="Arial" panose="020B0604020202020204" pitchFamily="34" charset="0"/>
                <a:sym typeface="Wingdings" panose="05000000000000000000" pitchFamily="2" charset="2"/>
              </a:rPr>
              <a:t>справках</a:t>
            </a:r>
            <a:r>
              <a:rPr lang="ru-RU" sz="2200" dirty="0" smtClean="0">
                <a:latin typeface="Arial" panose="020B0604020202020204" pitchFamily="34" charset="0"/>
                <a:cs typeface="Arial" panose="020B0604020202020204" pitchFamily="34" charset="0"/>
                <a:sym typeface="Wingdings" panose="05000000000000000000" pitchFamily="2" charset="2"/>
              </a:rPr>
              <a:t>: не </a:t>
            </a:r>
            <a:r>
              <a:rPr lang="ru-RU" sz="2200" dirty="0">
                <a:latin typeface="Arial" panose="020B0604020202020204" pitchFamily="34" charset="0"/>
                <a:cs typeface="Arial" panose="020B0604020202020204" pitchFamily="34" charset="0"/>
                <a:sym typeface="Wingdings" panose="05000000000000000000" pitchFamily="2" charset="2"/>
              </a:rPr>
              <a:t>указали сведения о доходах, полученных ими при работе по совместительству в коммерческих медицинских организациях, а также доходах от преподавательской деятельности. Размер средств, неотраженных в справках, составлял от 10 тысяч до почти миллиона рублей</a:t>
            </a:r>
            <a:r>
              <a:rPr lang="ru-RU" sz="2200" dirty="0" smtClean="0">
                <a:latin typeface="Arial" panose="020B0604020202020204" pitchFamily="34" charset="0"/>
                <a:cs typeface="Arial" panose="020B0604020202020204" pitchFamily="34" charset="0"/>
                <a:sym typeface="Wingdings" panose="05000000000000000000" pitchFamily="2" charset="2"/>
              </a:rPr>
              <a:t>.</a:t>
            </a:r>
            <a:endParaRPr lang="ru-RU" sz="2200"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2200" dirty="0" smtClean="0">
                <a:latin typeface="Arial" panose="020B0604020202020204" pitchFamily="34" charset="0"/>
                <a:cs typeface="Arial" panose="020B0604020202020204" pitchFamily="34" charset="0"/>
                <a:sym typeface="Wingdings" panose="05000000000000000000" pitchFamily="2" charset="2"/>
              </a:rPr>
              <a:t>По </a:t>
            </a:r>
            <a:r>
              <a:rPr lang="ru-RU" sz="2200" dirty="0">
                <a:latin typeface="Arial" panose="020B0604020202020204" pitchFamily="34" charset="0"/>
                <a:cs typeface="Arial" panose="020B0604020202020204" pitchFamily="34" charset="0"/>
                <a:sym typeface="Wingdings" panose="05000000000000000000" pitchFamily="2" charset="2"/>
              </a:rPr>
              <a:t>результатам рассмотрения представления 13 главных врачей больниц и </a:t>
            </a:r>
            <a:r>
              <a:rPr lang="ru-RU" sz="2200" dirty="0" smtClean="0">
                <a:latin typeface="Arial" panose="020B0604020202020204" pitchFamily="34" charset="0"/>
                <a:cs typeface="Arial" panose="020B0604020202020204" pitchFamily="34" charset="0"/>
                <a:sym typeface="Wingdings" panose="05000000000000000000" pitchFamily="2" charset="2"/>
              </a:rPr>
              <a:t>поликлиник </a:t>
            </a:r>
            <a:r>
              <a:rPr lang="ru-RU" sz="2200" dirty="0">
                <a:latin typeface="Arial" panose="020B0604020202020204" pitchFamily="34" charset="0"/>
                <a:cs typeface="Arial" panose="020B0604020202020204" pitchFamily="34" charset="0"/>
                <a:sym typeface="Wingdings" panose="05000000000000000000" pitchFamily="2" charset="2"/>
              </a:rPr>
              <a:t>привлечены к дисциплинарной ответственности в виде выговоров и замечаний.</a:t>
            </a:r>
            <a:endParaRPr lang="ru-RU" sz="2200" dirty="0">
              <a:solidFill>
                <a:srgbClr val="0000FF"/>
              </a:solidFill>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Примеры нарушений</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071052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8753" y="1162050"/>
            <a:ext cx="11732821" cy="5559383"/>
          </a:xfrm>
        </p:spPr>
        <p:txBody>
          <a:bodyPr>
            <a:noAutofit/>
          </a:bodyPr>
          <a:lstStyle/>
          <a:p>
            <a:pPr marL="0" indent="0">
              <a:spcBef>
                <a:spcPts val="600"/>
              </a:spcBef>
              <a:buNone/>
              <a:defRPr/>
            </a:pPr>
            <a:r>
              <a:rPr lang="ru-RU" b="1" dirty="0" smtClean="0">
                <a:latin typeface="Arial" panose="020B0604020202020204" pitchFamily="34" charset="0"/>
                <a:cs typeface="Arial" panose="020B0604020202020204" pitchFamily="34" charset="0"/>
                <a:sym typeface="Wingdings" panose="05000000000000000000" pitchFamily="2" charset="2"/>
              </a:rPr>
              <a:t>Июнь 2020 г.</a:t>
            </a:r>
          </a:p>
          <a:p>
            <a:pPr marL="0" indent="0">
              <a:spcBef>
                <a:spcPts val="600"/>
              </a:spcBef>
              <a:buNone/>
              <a:defRPr/>
            </a:pPr>
            <a:r>
              <a:rPr lang="ru-RU" sz="2400" dirty="0">
                <a:latin typeface="Arial" panose="020B0604020202020204" pitchFamily="34" charset="0"/>
                <a:cs typeface="Arial" panose="020B0604020202020204" pitchFamily="34" charset="0"/>
                <a:sym typeface="Wingdings" panose="05000000000000000000" pitchFamily="2" charset="2"/>
              </a:rPr>
              <a:t>Сын бывшего губернатора </a:t>
            </a:r>
            <a:r>
              <a:rPr lang="ru-RU" sz="2400" dirty="0" err="1">
                <a:latin typeface="Arial" panose="020B0604020202020204" pitchFamily="34" charset="0"/>
                <a:cs typeface="Arial" panose="020B0604020202020204" pitchFamily="34" charset="0"/>
                <a:sym typeface="Wingdings" panose="05000000000000000000" pitchFamily="2" charset="2"/>
              </a:rPr>
              <a:t>Приангарья</a:t>
            </a:r>
            <a:r>
              <a:rPr lang="ru-RU" sz="2400" dirty="0">
                <a:latin typeface="Arial" panose="020B0604020202020204" pitchFamily="34" charset="0"/>
                <a:cs typeface="Arial" panose="020B0604020202020204" pitchFamily="34" charset="0"/>
                <a:sym typeface="Wingdings" panose="05000000000000000000" pitchFamily="2" charset="2"/>
              </a:rPr>
              <a:t>, глава фракции КПРФ в </a:t>
            </a:r>
            <a:r>
              <a:rPr lang="ru-RU" sz="2400" dirty="0" err="1">
                <a:latin typeface="Arial" panose="020B0604020202020204" pitchFamily="34" charset="0"/>
                <a:cs typeface="Arial" panose="020B0604020202020204" pitchFamily="34" charset="0"/>
                <a:sym typeface="Wingdings" panose="05000000000000000000" pitchFamily="2" charset="2"/>
              </a:rPr>
              <a:t>Заксобрании</a:t>
            </a:r>
            <a:r>
              <a:rPr lang="ru-RU" sz="2400" dirty="0">
                <a:latin typeface="Arial" panose="020B0604020202020204" pitchFamily="34" charset="0"/>
                <a:cs typeface="Arial" panose="020B0604020202020204" pitchFamily="34" charset="0"/>
                <a:sym typeface="Wingdings" panose="05000000000000000000" pitchFamily="2" charset="2"/>
              </a:rPr>
              <a:t> Иркутской области Андрей Левченко признался в нарушении антикоррупционного законодательства.</a:t>
            </a:r>
          </a:p>
          <a:p>
            <a:pPr marL="0" indent="0">
              <a:spcBef>
                <a:spcPts val="600"/>
              </a:spcBef>
              <a:buNone/>
              <a:defRPr/>
            </a:pPr>
            <a:r>
              <a:rPr lang="ru-RU" sz="2400" dirty="0" smtClean="0">
                <a:latin typeface="Arial" panose="020B0604020202020204" pitchFamily="34" charset="0"/>
                <a:cs typeface="Arial" panose="020B0604020202020204" pitchFamily="34" charset="0"/>
                <a:sym typeface="Wingdings" panose="05000000000000000000" pitchFamily="2" charset="2"/>
              </a:rPr>
              <a:t>Прокуратура </a:t>
            </a:r>
            <a:r>
              <a:rPr lang="ru-RU" sz="2400" dirty="0">
                <a:latin typeface="Arial" panose="020B0604020202020204" pitchFamily="34" charset="0"/>
                <a:cs typeface="Arial" panose="020B0604020202020204" pitchFamily="34" charset="0"/>
                <a:sym typeface="Wingdings" panose="05000000000000000000" pitchFamily="2" charset="2"/>
              </a:rPr>
              <a:t>установила, что Левченко-младший в справке о доходах за 2018-2019 годы не указал три банковских счета и финансовые обязательства на 57,5 млн рублей</a:t>
            </a:r>
            <a:r>
              <a:rPr lang="ru-RU" sz="2400" dirty="0" smtClean="0">
                <a:latin typeface="Arial" panose="020B0604020202020204" pitchFamily="34" charset="0"/>
                <a:cs typeface="Arial" panose="020B0604020202020204" pitchFamily="34" charset="0"/>
                <a:sym typeface="Wingdings" panose="05000000000000000000" pitchFamily="2" charset="2"/>
              </a:rPr>
              <a:t>.</a:t>
            </a:r>
          </a:p>
          <a:p>
            <a:pPr marL="0" indent="0">
              <a:spcBef>
                <a:spcPts val="600"/>
              </a:spcBef>
              <a:buNone/>
              <a:defRPr/>
            </a:pPr>
            <a:r>
              <a:rPr lang="ru-RU" sz="2400" dirty="0" smtClean="0">
                <a:latin typeface="Arial" panose="020B0604020202020204" pitchFamily="34" charset="0"/>
                <a:cs typeface="Arial" panose="020B0604020202020204" pitchFamily="34" charset="0"/>
                <a:sym typeface="Wingdings" panose="05000000000000000000" pitchFamily="2" charset="2"/>
              </a:rPr>
              <a:t>Сын </a:t>
            </a:r>
            <a:r>
              <a:rPr lang="ru-RU" sz="2400" dirty="0">
                <a:latin typeface="Arial" panose="020B0604020202020204" pitchFamily="34" charset="0"/>
                <a:cs typeface="Arial" panose="020B0604020202020204" pitchFamily="34" charset="0"/>
                <a:sym typeface="Wingdings" panose="05000000000000000000" pitchFamily="2" charset="2"/>
              </a:rPr>
              <a:t>экс-главы региона заявил, что не знал о существовании счетов, а также якобы не догадывался, что необходимо отразить сведения о финансовых обязательствах в декларации</a:t>
            </a:r>
            <a:r>
              <a:rPr lang="ru-RU" sz="2400" dirty="0" smtClean="0">
                <a:latin typeface="Arial" panose="020B0604020202020204" pitchFamily="34" charset="0"/>
                <a:cs typeface="Arial" panose="020B0604020202020204" pitchFamily="34" charset="0"/>
                <a:sym typeface="Wingdings" panose="05000000000000000000" pitchFamily="2" charset="2"/>
              </a:rPr>
              <a:t>.</a:t>
            </a:r>
          </a:p>
          <a:p>
            <a:pPr marL="0" indent="0">
              <a:spcBef>
                <a:spcPts val="600"/>
              </a:spcBef>
              <a:buNone/>
              <a:defRPr/>
            </a:pPr>
            <a:r>
              <a:rPr lang="ru-RU" sz="2400" b="1" dirty="0">
                <a:latin typeface="Arial" panose="020B0604020202020204" pitchFamily="34" charset="0"/>
                <a:cs typeface="Arial" panose="020B0604020202020204" pitchFamily="34" charset="0"/>
                <a:sym typeface="Wingdings" panose="05000000000000000000" pitchFamily="2" charset="2"/>
              </a:rPr>
              <a:t>По действующему законодательству, за нарушение закона о противодействии коррупции депутат может быть лишен мандата. </a:t>
            </a: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Примеры нарушений</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757203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Autofit/>
          </a:bodyPr>
          <a:lstStyle/>
          <a:p>
            <a:pPr algn="ctr"/>
            <a:r>
              <a:rPr lang="ru-RU" sz="3600" b="1" dirty="0" smtClean="0">
                <a:solidFill>
                  <a:srgbClr val="C00000"/>
                </a:solidFill>
                <a:latin typeface="Arial" panose="020B0604020202020204" pitchFamily="34" charset="0"/>
                <a:cs typeface="Arial" panose="020B0604020202020204" pitchFamily="34" charset="0"/>
              </a:rPr>
              <a:t>Последствия нарушения требований</a:t>
            </a:r>
            <a:endParaRPr lang="ru-RU" sz="3600" b="1" dirty="0">
              <a:solidFill>
                <a:srgbClr val="C00000"/>
              </a:solidFill>
              <a:latin typeface="Arial" panose="020B0604020202020204" pitchFamily="34" charset="0"/>
              <a:cs typeface="Arial" panose="020B0604020202020204" pitchFamily="34" charset="0"/>
            </a:endParaRPr>
          </a:p>
        </p:txBody>
      </p:sp>
      <p:sp>
        <p:nvSpPr>
          <p:cNvPr id="20" name="Объект 19"/>
          <p:cNvSpPr>
            <a:spLocks noGrp="1"/>
          </p:cNvSpPr>
          <p:nvPr>
            <p:ph idx="1"/>
          </p:nvPr>
        </p:nvSpPr>
        <p:spPr>
          <a:xfrm>
            <a:off x="225631" y="1935678"/>
            <a:ext cx="11128169" cy="4765911"/>
          </a:xfrm>
        </p:spPr>
        <p:txBody>
          <a:bodyPr anchor="t">
            <a:normAutofit/>
          </a:bodyPr>
          <a:lstStyle/>
          <a:p>
            <a:pPr marL="514350" indent="-514350">
              <a:buAutoNum type="arabicPeriod"/>
            </a:pPr>
            <a:r>
              <a:rPr lang="ru-RU" b="1" dirty="0" smtClean="0">
                <a:latin typeface="Arial" panose="020B0604020202020204" pitchFamily="34" charset="0"/>
                <a:cs typeface="Arial" panose="020B0604020202020204" pitchFamily="34" charset="0"/>
              </a:rPr>
              <a:t>Дисциплинарная ответственность (до увольнения)</a:t>
            </a:r>
          </a:p>
          <a:p>
            <a:pPr marL="514350" indent="-514350">
              <a:buAutoNum type="arabicPeriod"/>
            </a:pPr>
            <a:r>
              <a:rPr lang="ru-RU" b="1" dirty="0" smtClean="0">
                <a:latin typeface="Arial" panose="020B0604020202020204" pitchFamily="34" charset="0"/>
                <a:cs typeface="Arial" panose="020B0604020202020204" pitchFamily="34" charset="0"/>
              </a:rPr>
              <a:t>«Конфискация» </a:t>
            </a:r>
          </a:p>
          <a:p>
            <a:pPr marL="0" indent="0">
              <a:buNone/>
            </a:pPr>
            <a:r>
              <a:rPr lang="ru-RU" dirty="0">
                <a:latin typeface="Arial" panose="020B0604020202020204" pitchFamily="34" charset="0"/>
                <a:cs typeface="Arial" panose="020B0604020202020204" pitchFamily="34" charset="0"/>
              </a:rPr>
              <a:t>Сейчас конфискации по закону подлежат лишь следующие активы: недвижимость, автомобили, яхты и ценные бумаги. Под действие закона пока не подпадают наличные и средства на счетах в банках, драгоценности и активы в иностранных трастах. В ноябре 2019 года Конституционный суд вынес определение о законности конфискации имущества дальних родственников и знакомых коррупционеров.</a:t>
            </a:r>
          </a:p>
          <a:p>
            <a:pPr marL="0" indent="0">
              <a:buNone/>
            </a:pPr>
            <a:r>
              <a:rPr lang="ru-RU" dirty="0" smtClean="0">
                <a:latin typeface="Arial" panose="020B0604020202020204" pitchFamily="34" charset="0"/>
                <a:cs typeface="Arial" panose="020B0604020202020204" pitchFamily="34" charset="0"/>
              </a:rPr>
              <a:t>В 2020 г. Минюст внёс поправки о праве изымать в доход государства вклады и наличные деньги.</a:t>
            </a:r>
            <a:endParaRPr lang="ru-RU" dirty="0" smtClean="0">
              <a:latin typeface="Arial" panose="020B0604020202020204" pitchFamily="34" charset="0"/>
              <a:cs typeface="Arial" panose="020B0604020202020204" pitchFamily="34" charset="0"/>
            </a:endParaRPr>
          </a:p>
          <a:p>
            <a:pPr marL="0" indent="0">
              <a:buNone/>
            </a:pPr>
            <a:endParaRPr lang="ru-RU"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351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460665"/>
            <a:ext cx="11804073" cy="5201392"/>
          </a:xfrm>
        </p:spPr>
        <p:txBody>
          <a:bodyPr>
            <a:noAutofit/>
          </a:bodyPr>
          <a:lstStyle/>
          <a:p>
            <a:pPr marL="0" indent="0">
              <a:spcBef>
                <a:spcPts val="600"/>
              </a:spcBef>
              <a:buNone/>
              <a:defRPr/>
            </a:pPr>
            <a:r>
              <a:rPr lang="ru-RU" b="1" dirty="0" smtClean="0">
                <a:latin typeface="Arial" panose="020B0604020202020204" pitchFamily="34" charset="0"/>
                <a:cs typeface="Arial" panose="020B0604020202020204" pitchFamily="34" charset="0"/>
                <a:sym typeface="Wingdings" panose="05000000000000000000" pitchFamily="2" charset="2"/>
              </a:rPr>
              <a:t>Крайне рекомендовано (для органов власти обязательно) при </a:t>
            </a:r>
            <a:r>
              <a:rPr lang="ru-RU" b="1" dirty="0">
                <a:latin typeface="Arial" panose="020B0604020202020204" pitchFamily="34" charset="0"/>
                <a:cs typeface="Arial" panose="020B0604020202020204" pitchFamily="34" charset="0"/>
                <a:sym typeface="Wingdings" panose="05000000000000000000" pitchFamily="2" charset="2"/>
              </a:rPr>
              <a:t>проведении конкурса на замещение вакантной должности </a:t>
            </a:r>
            <a:r>
              <a:rPr lang="ru-RU" b="1" dirty="0" smtClean="0">
                <a:latin typeface="Arial" panose="020B0604020202020204" pitchFamily="34" charset="0"/>
                <a:cs typeface="Arial" panose="020B0604020202020204" pitchFamily="34" charset="0"/>
                <a:sym typeface="Wingdings" panose="05000000000000000000" pitchFamily="2" charset="2"/>
              </a:rPr>
              <a:t>службы</a:t>
            </a:r>
            <a:r>
              <a:rPr lang="ru-RU" b="1" dirty="0">
                <a:latin typeface="Arial" panose="020B0604020202020204" pitchFamily="34" charset="0"/>
                <a:cs typeface="Arial" panose="020B0604020202020204" pitchFamily="34" charset="0"/>
                <a:sym typeface="Wingdings" panose="05000000000000000000" pitchFamily="2" charset="2"/>
              </a:rPr>
              <a:t>, а также в ходе аттестации и проведения квалификационного экзамена по присвоению классных </a:t>
            </a:r>
            <a:r>
              <a:rPr lang="ru-RU" b="1" dirty="0" smtClean="0">
                <a:latin typeface="Arial" panose="020B0604020202020204" pitchFamily="34" charset="0"/>
                <a:cs typeface="Arial" panose="020B0604020202020204" pitchFamily="34" charset="0"/>
                <a:sym typeface="Wingdings" panose="05000000000000000000" pitchFamily="2" charset="2"/>
              </a:rPr>
              <a:t>чинов:</a:t>
            </a:r>
          </a:p>
          <a:p>
            <a:pPr>
              <a:spcBef>
                <a:spcPts val="600"/>
              </a:spcBef>
              <a:defRPr/>
            </a:pPr>
            <a:r>
              <a:rPr lang="ru-RU" dirty="0">
                <a:latin typeface="Arial" panose="020B0604020202020204" pitchFamily="34" charset="0"/>
                <a:cs typeface="Arial" panose="020B0604020202020204" pitchFamily="34" charset="0"/>
                <a:sym typeface="Wingdings" panose="05000000000000000000" pitchFamily="2" charset="2"/>
              </a:rPr>
              <a:t>включить </a:t>
            </a:r>
            <a:r>
              <a:rPr lang="ru-RU" dirty="0" smtClean="0">
                <a:latin typeface="Arial" panose="020B0604020202020204" pitchFamily="34" charset="0"/>
                <a:cs typeface="Arial" panose="020B0604020202020204" pitchFamily="34" charset="0"/>
                <a:sym typeface="Wingdings" panose="05000000000000000000" pitchFamily="2" charset="2"/>
              </a:rPr>
              <a:t>в </a:t>
            </a:r>
            <a:r>
              <a:rPr lang="ru-RU" dirty="0">
                <a:latin typeface="Arial" panose="020B0604020202020204" pitchFamily="34" charset="0"/>
                <a:cs typeface="Arial" panose="020B0604020202020204" pitchFamily="34" charset="0"/>
                <a:sym typeface="Wingdings" panose="05000000000000000000" pitchFamily="2" charset="2"/>
              </a:rPr>
              <a:t>перечень вопросов, задаваемых членами комиссии, </a:t>
            </a:r>
            <a:r>
              <a:rPr lang="ru-RU" dirty="0" smtClean="0">
                <a:latin typeface="Arial" panose="020B0604020202020204" pitchFamily="34" charset="0"/>
                <a:cs typeface="Arial" panose="020B0604020202020204" pitchFamily="34" charset="0"/>
                <a:sym typeface="Wingdings" panose="05000000000000000000" pitchFamily="2" charset="2"/>
              </a:rPr>
              <a:t>вопросы </a:t>
            </a:r>
            <a:r>
              <a:rPr lang="ru-RU" dirty="0">
                <a:latin typeface="Arial" panose="020B0604020202020204" pitchFamily="34" charset="0"/>
                <a:cs typeface="Arial" panose="020B0604020202020204" pitchFamily="34" charset="0"/>
                <a:sym typeface="Wingdings" panose="05000000000000000000" pitchFamily="2" charset="2"/>
              </a:rPr>
              <a:t>из антикоррупционного </a:t>
            </a:r>
            <a:r>
              <a:rPr lang="ru-RU" dirty="0" smtClean="0">
                <a:latin typeface="Arial" panose="020B0604020202020204" pitchFamily="34" charset="0"/>
                <a:cs typeface="Arial" panose="020B0604020202020204" pitchFamily="34" charset="0"/>
                <a:sym typeface="Wingdings" panose="05000000000000000000" pitchFamily="2" charset="2"/>
              </a:rPr>
              <a:t>законодательства (</a:t>
            </a:r>
            <a:r>
              <a:rPr lang="ru-RU" i="1" dirty="0" smtClean="0">
                <a:latin typeface="Arial" panose="020B0604020202020204" pitchFamily="34" charset="0"/>
                <a:cs typeface="Arial" panose="020B0604020202020204" pitchFamily="34" charset="0"/>
                <a:sym typeface="Wingdings" panose="05000000000000000000" pitchFamily="2" charset="2"/>
              </a:rPr>
              <a:t>например: понятие коррупции, срок сдачи сведений о доходах и расходах, порядок </a:t>
            </a:r>
            <a:r>
              <a:rPr lang="ru-RU" i="1" dirty="0">
                <a:latin typeface="Arial" panose="020B0604020202020204" pitchFamily="34" charset="0"/>
                <a:cs typeface="Arial" panose="020B0604020202020204" pitchFamily="34" charset="0"/>
                <a:sym typeface="Wingdings" panose="05000000000000000000" pitchFamily="2" charset="2"/>
              </a:rPr>
              <a:t>уведомления представителя нанимателя о фактах склонения </a:t>
            </a:r>
            <a:r>
              <a:rPr lang="ru-RU" i="1" dirty="0" smtClean="0">
                <a:latin typeface="Arial" panose="020B0604020202020204" pitchFamily="34" charset="0"/>
                <a:cs typeface="Arial" panose="020B0604020202020204" pitchFamily="34" charset="0"/>
                <a:sym typeface="Wingdings" panose="05000000000000000000" pitchFamily="2" charset="2"/>
              </a:rPr>
              <a:t>к </a:t>
            </a:r>
            <a:r>
              <a:rPr lang="ru-RU" i="1" dirty="0">
                <a:latin typeface="Arial" panose="020B0604020202020204" pitchFamily="34" charset="0"/>
                <a:cs typeface="Arial" panose="020B0604020202020204" pitchFamily="34" charset="0"/>
                <a:sym typeface="Wingdings" panose="05000000000000000000" pitchFamily="2" charset="2"/>
              </a:rPr>
              <a:t>совершению коррупционного </a:t>
            </a:r>
            <a:r>
              <a:rPr lang="ru-RU" i="1" dirty="0" smtClean="0">
                <a:latin typeface="Arial" panose="020B0604020202020204" pitchFamily="34" charset="0"/>
                <a:cs typeface="Arial" panose="020B0604020202020204" pitchFamily="34" charset="0"/>
                <a:sym typeface="Wingdings" panose="05000000000000000000" pitchFamily="2" charset="2"/>
              </a:rPr>
              <a:t>правонарушения, </a:t>
            </a:r>
            <a:r>
              <a:rPr lang="ru-RU" i="1" dirty="0">
                <a:latin typeface="Arial" panose="020B0604020202020204" pitchFamily="34" charset="0"/>
                <a:cs typeface="Arial" panose="020B0604020202020204" pitchFamily="34" charset="0"/>
                <a:sym typeface="Wingdings" panose="05000000000000000000" pitchFamily="2" charset="2"/>
              </a:rPr>
              <a:t>порядок </a:t>
            </a:r>
            <a:r>
              <a:rPr lang="ru-RU" i="1" dirty="0" smtClean="0">
                <a:latin typeface="Arial" panose="020B0604020202020204" pitchFamily="34" charset="0"/>
                <a:cs typeface="Arial" panose="020B0604020202020204" pitchFamily="34" charset="0"/>
                <a:sym typeface="Wingdings" panose="05000000000000000000" pitchFamily="2" charset="2"/>
              </a:rPr>
              <a:t>уведомления представителя </a:t>
            </a:r>
            <a:r>
              <a:rPr lang="ru-RU" i="1" dirty="0">
                <a:latin typeface="Arial" panose="020B0604020202020204" pitchFamily="34" charset="0"/>
                <a:cs typeface="Arial" panose="020B0604020202020204" pitchFamily="34" charset="0"/>
                <a:sym typeface="Wingdings" panose="05000000000000000000" pitchFamily="2" charset="2"/>
              </a:rPr>
              <a:t>нанимателя о выполнении иной оплачиваемой </a:t>
            </a:r>
            <a:r>
              <a:rPr lang="ru-RU" i="1" dirty="0" smtClean="0">
                <a:latin typeface="Arial" panose="020B0604020202020204" pitchFamily="34" charset="0"/>
                <a:cs typeface="Arial" panose="020B0604020202020204" pitchFamily="34" charset="0"/>
                <a:sym typeface="Wingdings" panose="05000000000000000000" pitchFamily="2" charset="2"/>
              </a:rPr>
              <a:t>работы и т.д.</a:t>
            </a:r>
            <a:r>
              <a:rPr lang="ru-RU" dirty="0" smtClean="0">
                <a:latin typeface="Arial" panose="020B0604020202020204" pitchFamily="34" charset="0"/>
                <a:cs typeface="Arial" panose="020B0604020202020204" pitchFamily="34" charset="0"/>
                <a:sym typeface="Wingdings" panose="05000000000000000000" pitchFamily="2" charset="2"/>
              </a:rPr>
              <a:t>).</a:t>
            </a:r>
            <a:endParaRPr lang="ru-RU" b="1"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r>
              <a:rPr lang="ru-RU" altLang="ru-RU" sz="4000" b="1" dirty="0" smtClean="0">
                <a:latin typeface="Arial" panose="020B0604020202020204" pitchFamily="34" charset="0"/>
                <a:cs typeface="Arial" panose="020B0604020202020204" pitchFamily="34" charset="0"/>
              </a:rPr>
              <a:t>Конкурсы и аттестации</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266414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Autofit/>
          </a:bodyPr>
          <a:lstStyle/>
          <a:p>
            <a:pPr algn="ctr"/>
            <a:r>
              <a:rPr lang="ru-RU" sz="3600" b="1" dirty="0">
                <a:solidFill>
                  <a:srgbClr val="C00000"/>
                </a:solidFill>
                <a:latin typeface="Arial" panose="020B0604020202020204" pitchFamily="34" charset="0"/>
                <a:cs typeface="Arial" panose="020B0604020202020204" pitchFamily="34" charset="0"/>
              </a:rPr>
              <a:t>Реализация результатов, полученных в ходе осуществления контроля за расходами</a:t>
            </a:r>
          </a:p>
        </p:txBody>
      </p:sp>
      <p:sp>
        <p:nvSpPr>
          <p:cNvPr id="20" name="Объект 19"/>
          <p:cNvSpPr>
            <a:spLocks noGrp="1"/>
          </p:cNvSpPr>
          <p:nvPr>
            <p:ph idx="1"/>
          </p:nvPr>
        </p:nvSpPr>
        <p:spPr>
          <a:xfrm>
            <a:off x="225631" y="1935678"/>
            <a:ext cx="11128169" cy="4765911"/>
          </a:xfrm>
        </p:spPr>
        <p:txBody>
          <a:bodyPr anchor="t">
            <a:normAutofit/>
          </a:bodyPr>
          <a:lstStyle/>
          <a:p>
            <a:pPr marL="0" indent="0">
              <a:buNone/>
            </a:pPr>
            <a:r>
              <a:rPr lang="ru-RU" dirty="0" smtClean="0">
                <a:latin typeface="Arial" panose="020B0604020202020204" pitchFamily="34" charset="0"/>
                <a:cs typeface="Arial" panose="020B0604020202020204" pitchFamily="34" charset="0"/>
              </a:rPr>
              <a:t>Прокуратурой </a:t>
            </a:r>
            <a:r>
              <a:rPr lang="ru-RU" dirty="0" smtClean="0">
                <a:latin typeface="Arial" panose="020B0604020202020204" pitchFamily="34" charset="0"/>
                <a:cs typeface="Arial" panose="020B0604020202020204" pitchFamily="34" charset="0"/>
              </a:rPr>
              <a:t>Приморского края </a:t>
            </a:r>
            <a:r>
              <a:rPr lang="ru-RU" dirty="0">
                <a:latin typeface="Arial" panose="020B0604020202020204" pitchFamily="34" charset="0"/>
                <a:cs typeface="Arial" panose="020B0604020202020204" pitchFamily="34" charset="0"/>
              </a:rPr>
              <a:t>подан иск </a:t>
            </a:r>
            <a:r>
              <a:rPr lang="ru-RU" dirty="0" smtClean="0">
                <a:latin typeface="Arial" panose="020B0604020202020204" pitchFamily="34" charset="0"/>
                <a:cs typeface="Arial" panose="020B0604020202020204" pitchFamily="34" charset="0"/>
              </a:rPr>
              <a:t>к </a:t>
            </a:r>
            <a:r>
              <a:rPr lang="ru-RU" dirty="0" smtClean="0">
                <a:latin typeface="Arial" panose="020B0604020202020204" pitchFamily="34" charset="0"/>
                <a:cs typeface="Arial" panose="020B0604020202020204" pitchFamily="34" charset="0"/>
              </a:rPr>
              <a:t>муниципальной служащей администрации </a:t>
            </a:r>
            <a:r>
              <a:rPr lang="ru-RU" dirty="0" err="1" smtClean="0">
                <a:latin typeface="Arial" panose="020B0604020202020204" pitchFamily="34" charset="0"/>
                <a:cs typeface="Arial" panose="020B0604020202020204" pitchFamily="34" charset="0"/>
              </a:rPr>
              <a:t>Надеждинского</a:t>
            </a:r>
            <a:r>
              <a:rPr lang="ru-RU" dirty="0" smtClean="0">
                <a:latin typeface="Arial" panose="020B0604020202020204" pitchFamily="34" charset="0"/>
                <a:cs typeface="Arial" panose="020B0604020202020204" pitchFamily="34" charset="0"/>
              </a:rPr>
              <a:t> муниципального </a:t>
            </a:r>
            <a:r>
              <a:rPr lang="ru-RU" dirty="0">
                <a:latin typeface="Arial" panose="020B0604020202020204" pitchFamily="34" charset="0"/>
                <a:cs typeface="Arial" panose="020B0604020202020204" pitchFamily="34" charset="0"/>
              </a:rPr>
              <a:t>района Эльвире Карпенко об </a:t>
            </a:r>
            <a:r>
              <a:rPr lang="ru-RU" dirty="0" smtClean="0">
                <a:latin typeface="Arial" panose="020B0604020202020204" pitchFamily="34" charset="0"/>
                <a:cs typeface="Arial" panose="020B0604020202020204" pitchFamily="34" charset="0"/>
              </a:rPr>
              <a:t>обращении в доход автомашины Ниссан </a:t>
            </a:r>
            <a:r>
              <a:rPr lang="ru-RU" dirty="0" err="1" smtClean="0">
                <a:latin typeface="Arial" panose="020B0604020202020204" pitchFamily="34" charset="0"/>
                <a:cs typeface="Arial" panose="020B0604020202020204" pitchFamily="34" charset="0"/>
              </a:rPr>
              <a:t>Кашкай</a:t>
            </a:r>
            <a:r>
              <a:rPr lang="ru-RU" dirty="0" smtClean="0">
                <a:latin typeface="Arial" panose="020B0604020202020204" pitchFamily="34" charset="0"/>
                <a:cs typeface="Arial" panose="020B0604020202020204" pitchFamily="34" charset="0"/>
              </a:rPr>
              <a:t> стоимостью свыше 800 тыс. руб. (</a:t>
            </a:r>
            <a:r>
              <a:rPr lang="ru-RU" b="1" dirty="0" smtClean="0">
                <a:latin typeface="Arial" panose="020B0604020202020204" pitchFamily="34" charset="0"/>
                <a:cs typeface="Arial" panose="020B0604020202020204" pitchFamily="34" charset="0"/>
              </a:rPr>
              <a:t>рассмотрен и удовлетворен</a:t>
            </a:r>
            <a:r>
              <a:rPr lang="ru-RU" dirty="0" smtClean="0">
                <a:latin typeface="Arial" panose="020B0604020202020204" pitchFamily="34" charset="0"/>
                <a:cs typeface="Arial" panose="020B0604020202020204" pitchFamily="34" charset="0"/>
              </a:rPr>
              <a:t>)</a:t>
            </a:r>
          </a:p>
          <a:p>
            <a:pPr marL="0" indent="0">
              <a:buNone/>
            </a:pPr>
            <a:endParaRPr lang="ru-RU" dirty="0" smtClean="0">
              <a:latin typeface="Arial" panose="020B0604020202020204" pitchFamily="34" charset="0"/>
              <a:cs typeface="Arial" panose="020B0604020202020204" pitchFamily="34" charset="0"/>
            </a:endParaRPr>
          </a:p>
          <a:p>
            <a:pPr marL="0" indent="0">
              <a:buNone/>
            </a:pPr>
            <a:r>
              <a:rPr lang="ru-RU" dirty="0" smtClean="0">
                <a:latin typeface="Arial" panose="020B0604020202020204" pitchFamily="34" charset="0"/>
                <a:cs typeface="Arial" panose="020B0604020202020204" pitchFamily="34" charset="0"/>
              </a:rPr>
              <a:t>В </a:t>
            </a:r>
            <a:r>
              <a:rPr lang="ru-RU" dirty="0">
                <a:latin typeface="Arial" panose="020B0604020202020204" pitchFamily="34" charset="0"/>
                <a:cs typeface="Arial" panose="020B0604020202020204" pitchFamily="34" charset="0"/>
              </a:rPr>
              <a:t>2016 г. </a:t>
            </a:r>
            <a:r>
              <a:rPr lang="ru-RU" dirty="0" smtClean="0">
                <a:latin typeface="Arial" panose="020B0604020202020204" pitchFamily="34" charset="0"/>
                <a:cs typeface="Arial" panose="020B0604020202020204" pitchFamily="34" charset="0"/>
              </a:rPr>
              <a:t>по материалам Управления </a:t>
            </a:r>
            <a:r>
              <a:rPr lang="ru-RU" dirty="0" err="1">
                <a:latin typeface="Arial" panose="020B0604020202020204" pitchFamily="34" charset="0"/>
                <a:cs typeface="Arial" panose="020B0604020202020204" pitchFamily="34" charset="0"/>
              </a:rPr>
              <a:t>Росреестра</a:t>
            </a:r>
            <a:r>
              <a:rPr lang="ru-RU" dirty="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предъявлен иск к бывшей государственной </a:t>
            </a:r>
            <a:r>
              <a:rPr lang="ru-RU" dirty="0">
                <a:latin typeface="Arial" panose="020B0604020202020204" pitchFamily="34" charset="0"/>
                <a:cs typeface="Arial" panose="020B0604020202020204" pitchFamily="34" charset="0"/>
              </a:rPr>
              <a:t>служащей  </a:t>
            </a:r>
            <a:r>
              <a:rPr lang="ru-RU" dirty="0" smtClean="0">
                <a:latin typeface="Arial" panose="020B0604020202020204" pitchFamily="34" charset="0"/>
                <a:cs typeface="Arial" panose="020B0604020202020204" pitchFamily="34" charset="0"/>
              </a:rPr>
              <a:t>о взыскании стоимости </a:t>
            </a:r>
            <a:r>
              <a:rPr lang="ru-RU" dirty="0">
                <a:latin typeface="Arial" panose="020B0604020202020204" pitchFamily="34" charset="0"/>
                <a:cs typeface="Arial" panose="020B0604020202020204" pitchFamily="34" charset="0"/>
              </a:rPr>
              <a:t>автомашины  </a:t>
            </a:r>
            <a:r>
              <a:rPr lang="en-US" dirty="0">
                <a:latin typeface="Arial" panose="020B0604020202020204" pitchFamily="34" charset="0"/>
                <a:cs typeface="Arial" panose="020B0604020202020204" pitchFamily="34" charset="0"/>
              </a:rPr>
              <a:t>Toyota land Cruiser Prado</a:t>
            </a:r>
            <a:r>
              <a:rPr lang="ru-RU" dirty="0">
                <a:latin typeface="Arial" panose="020B0604020202020204" pitchFamily="34" charset="0"/>
                <a:cs typeface="Arial" panose="020B0604020202020204" pitchFamily="34" charset="0"/>
              </a:rPr>
              <a:t> 2013 </a:t>
            </a:r>
            <a:r>
              <a:rPr lang="ru-RU" dirty="0" err="1">
                <a:latin typeface="Arial" panose="020B0604020202020204" pitchFamily="34" charset="0"/>
                <a:cs typeface="Arial" panose="020B0604020202020204" pitchFamily="34" charset="0"/>
              </a:rPr>
              <a:t>г.в</a:t>
            </a:r>
            <a:r>
              <a:rPr lang="ru-RU" dirty="0">
                <a:latin typeface="Arial" panose="020B0604020202020204" pitchFamily="34" charset="0"/>
                <a:cs typeface="Arial" panose="020B0604020202020204" pitchFamily="34" charset="0"/>
              </a:rPr>
              <a:t>. в размере </a:t>
            </a:r>
            <a:r>
              <a:rPr lang="ru-RU" dirty="0" smtClean="0">
                <a:latin typeface="Arial" panose="020B0604020202020204" pitchFamily="34" charset="0"/>
                <a:cs typeface="Arial" panose="020B0604020202020204" pitchFamily="34" charset="0"/>
              </a:rPr>
              <a:t>свыше 1 800 тыс. руб. (</a:t>
            </a:r>
            <a:r>
              <a:rPr lang="ru-RU" b="1" dirty="0" smtClean="0">
                <a:latin typeface="Arial" panose="020B0604020202020204" pitchFamily="34" charset="0"/>
                <a:cs typeface="Arial" panose="020B0604020202020204" pitchFamily="34" charset="0"/>
              </a:rPr>
              <a:t>рассмотрен и удовлетворен</a:t>
            </a:r>
            <a:r>
              <a:rPr lang="ru-RU" dirty="0" smtClean="0">
                <a:latin typeface="Arial" panose="020B0604020202020204" pitchFamily="34" charset="0"/>
                <a:cs typeface="Arial" panose="020B0604020202020204" pitchFamily="34" charset="0"/>
              </a:rPr>
              <a:t>)</a:t>
            </a:r>
          </a:p>
          <a:p>
            <a:pPr marL="0" indent="0">
              <a:buNone/>
            </a:pPr>
            <a:endParaRPr lang="ru-RU" sz="2000" dirty="0" smtClean="0">
              <a:latin typeface="Arial" panose="020B0604020202020204" pitchFamily="34" charset="0"/>
              <a:cs typeface="Arial" panose="020B0604020202020204" pitchFamily="34" charset="0"/>
            </a:endParaRPr>
          </a:p>
          <a:p>
            <a:pPr marL="0" indent="0">
              <a:buNone/>
            </a:pPr>
            <a:endParaRPr lang="ru-RU"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766275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Autofit/>
          </a:bodyPr>
          <a:lstStyle/>
          <a:p>
            <a:pPr algn="ctr"/>
            <a:r>
              <a:rPr lang="ru-RU" sz="3600" b="1" dirty="0">
                <a:solidFill>
                  <a:srgbClr val="C00000"/>
                </a:solidFill>
                <a:latin typeface="Arial" panose="020B0604020202020204" pitchFamily="34" charset="0"/>
                <a:cs typeface="Arial" panose="020B0604020202020204" pitchFamily="34" charset="0"/>
              </a:rPr>
              <a:t>Реализация результатов, полученных в ходе осуществления контроля за расходами</a:t>
            </a:r>
          </a:p>
        </p:txBody>
      </p:sp>
      <p:sp>
        <p:nvSpPr>
          <p:cNvPr id="20" name="Объект 19"/>
          <p:cNvSpPr>
            <a:spLocks noGrp="1"/>
          </p:cNvSpPr>
          <p:nvPr>
            <p:ph idx="1"/>
          </p:nvPr>
        </p:nvSpPr>
        <p:spPr>
          <a:xfrm>
            <a:off x="225631" y="1935678"/>
            <a:ext cx="11128169" cy="4765911"/>
          </a:xfrm>
        </p:spPr>
        <p:txBody>
          <a:bodyPr anchor="t">
            <a:normAutofit lnSpcReduction="10000"/>
          </a:bodyPr>
          <a:lstStyle/>
          <a:p>
            <a:pPr marL="0" indent="0">
              <a:buNone/>
            </a:pPr>
            <a:r>
              <a:rPr lang="ru-RU" sz="2400" dirty="0" smtClean="0">
                <a:latin typeface="Arial" panose="020B0604020202020204" pitchFamily="34" charset="0"/>
                <a:cs typeface="Arial" panose="020B0604020202020204" pitchFamily="34" charset="0"/>
              </a:rPr>
              <a:t>Начальником </a:t>
            </a:r>
            <a:r>
              <a:rPr lang="ru-RU" sz="2400" dirty="0">
                <a:latin typeface="Arial" panose="020B0604020202020204" pitchFamily="34" charset="0"/>
                <a:cs typeface="Arial" panose="020B0604020202020204" pitchFamily="34" charset="0"/>
              </a:rPr>
              <a:t>отдела краевого управления Минюста </a:t>
            </a:r>
            <a:r>
              <a:rPr lang="ru-RU" sz="2400" dirty="0" smtClean="0">
                <a:latin typeface="Arial" panose="020B0604020202020204" pitchFamily="34" charset="0"/>
                <a:cs typeface="Arial" panose="020B0604020202020204" pitchFamily="34" charset="0"/>
              </a:rPr>
              <a:t>РФ в </a:t>
            </a:r>
            <a:r>
              <a:rPr lang="ru-RU" sz="2400" dirty="0">
                <a:latin typeface="Arial" panose="020B0604020202020204" pitchFamily="34" charset="0"/>
                <a:cs typeface="Arial" panose="020B0604020202020204" pitchFamily="34" charset="0"/>
              </a:rPr>
              <a:t>2014 г. приобретен автомобиль TOYOTA LAND CRUISER PRADO 2010 г. выпуска. Его среднерыночная стоимость составляла 1,4 млн руб. </a:t>
            </a:r>
            <a:endParaRPr lang="ru-RU" sz="2400" dirty="0" smtClean="0">
              <a:latin typeface="Arial" panose="020B0604020202020204" pitchFamily="34" charset="0"/>
              <a:cs typeface="Arial" panose="020B0604020202020204" pitchFamily="34" charset="0"/>
            </a:endParaRPr>
          </a:p>
          <a:p>
            <a:pPr marL="0" indent="0">
              <a:buNone/>
            </a:pPr>
            <a:r>
              <a:rPr lang="ru-RU" sz="2400" dirty="0" smtClean="0">
                <a:latin typeface="Arial" panose="020B0604020202020204" pitchFamily="34" charset="0"/>
                <a:cs typeface="Arial" panose="020B0604020202020204" pitchFamily="34" charset="0"/>
              </a:rPr>
              <a:t>Совокупный </a:t>
            </a:r>
            <a:r>
              <a:rPr lang="ru-RU" sz="2400" dirty="0">
                <a:latin typeface="Arial" panose="020B0604020202020204" pitchFamily="34" charset="0"/>
                <a:cs typeface="Arial" panose="020B0604020202020204" pitchFamily="34" charset="0"/>
              </a:rPr>
              <a:t>доход служащей за 2011-2013 гг. составил в три раза меньше стоимости автомашины. По закону чиновница обязана предоставлять сведения о расходах, в том числе о сделках по приобретению спорного объекта имущества, поскольку его стоимость превышала общий доход служащей за три последних года. При этом она должна указать источники получения средств, за счёт которых эта сделка совершена. Требуемые сведения ею в установленный срок не представлены. А стоимость транспортного средства существенно занижена до 110 тыс. руб. </a:t>
            </a:r>
            <a:endParaRPr lang="ru-RU" sz="2400" dirty="0" smtClean="0">
              <a:latin typeface="Arial" panose="020B0604020202020204" pitchFamily="34" charset="0"/>
              <a:cs typeface="Arial" panose="020B0604020202020204" pitchFamily="34" charset="0"/>
            </a:endParaRPr>
          </a:p>
          <a:p>
            <a:pPr marL="0" indent="0">
              <a:buNone/>
            </a:pPr>
            <a:r>
              <a:rPr lang="ru-RU" sz="2400" dirty="0" err="1" smtClean="0">
                <a:latin typeface="Arial" panose="020B0604020202020204" pitchFamily="34" charset="0"/>
                <a:cs typeface="Arial" panose="020B0604020202020204" pitchFamily="34" charset="0"/>
              </a:rPr>
              <a:t>Первореченский</a:t>
            </a:r>
            <a:r>
              <a:rPr lang="ru-RU" sz="2400" dirty="0" smtClean="0">
                <a:latin typeface="Arial" panose="020B0604020202020204" pitchFamily="34" charset="0"/>
                <a:cs typeface="Arial" panose="020B0604020202020204" pitchFamily="34" charset="0"/>
              </a:rPr>
              <a:t> </a:t>
            </a:r>
            <a:r>
              <a:rPr lang="ru-RU" sz="2400" dirty="0">
                <a:latin typeface="Arial" panose="020B0604020202020204" pitchFamily="34" charset="0"/>
                <a:cs typeface="Arial" panose="020B0604020202020204" pitchFamily="34" charset="0"/>
              </a:rPr>
              <a:t>районный суд Владивостока исковые требования прокурора края удовлетворил в полном объёме. Автомобиль постановлено обратить в пользу государства.</a:t>
            </a:r>
            <a:endParaRPr lang="ru-RU"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332153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Autofit/>
          </a:bodyPr>
          <a:lstStyle/>
          <a:p>
            <a:pPr algn="ctr"/>
            <a:r>
              <a:rPr lang="ru-RU" sz="3600" b="1" dirty="0">
                <a:solidFill>
                  <a:srgbClr val="C00000"/>
                </a:solidFill>
                <a:latin typeface="Arial" panose="020B0604020202020204" pitchFamily="34" charset="0"/>
                <a:cs typeface="Arial" panose="020B0604020202020204" pitchFamily="34" charset="0"/>
              </a:rPr>
              <a:t>Реализация результатов, полученных в ходе осуществления контроля за расходами</a:t>
            </a:r>
          </a:p>
        </p:txBody>
      </p:sp>
      <p:sp>
        <p:nvSpPr>
          <p:cNvPr id="20" name="Объект 19"/>
          <p:cNvSpPr>
            <a:spLocks noGrp="1"/>
          </p:cNvSpPr>
          <p:nvPr>
            <p:ph idx="1"/>
          </p:nvPr>
        </p:nvSpPr>
        <p:spPr>
          <a:xfrm>
            <a:off x="225631" y="1840675"/>
            <a:ext cx="11614068" cy="4833257"/>
          </a:xfrm>
        </p:spPr>
        <p:txBody>
          <a:bodyPr anchor="t">
            <a:normAutofit lnSpcReduction="10000"/>
          </a:bodyPr>
          <a:lstStyle/>
          <a:p>
            <a:pPr marL="0" indent="0">
              <a:buNone/>
            </a:pPr>
            <a:r>
              <a:rPr lang="ru-RU" sz="2400" dirty="0" smtClean="0">
                <a:latin typeface="Arial" panose="020B0604020202020204" pitchFamily="34" charset="0"/>
                <a:cs typeface="Arial" panose="020B0604020202020204" pitchFamily="34" charset="0"/>
              </a:rPr>
              <a:t>По </a:t>
            </a:r>
            <a:r>
              <a:rPr lang="ru-RU" sz="2400" dirty="0">
                <a:latin typeface="Arial" panose="020B0604020202020204" pitchFamily="34" charset="0"/>
                <a:cs typeface="Arial" panose="020B0604020202020204" pitchFamily="34" charset="0"/>
              </a:rPr>
              <a:t>результатам прокурорской проверки, а также предварительного расследования по уголовному делу, возбужденному в отношении начальника Управления государственного автодорожного надзора </a:t>
            </a:r>
            <a:r>
              <a:rPr lang="ru-RU" sz="2400" dirty="0" smtClean="0">
                <a:latin typeface="Arial" panose="020B0604020202020204" pitchFamily="34" charset="0"/>
                <a:cs typeface="Arial" panose="020B0604020202020204" pitchFamily="34" charset="0"/>
              </a:rPr>
              <a:t>Федеральной </a:t>
            </a:r>
            <a:r>
              <a:rPr lang="ru-RU" sz="2400" dirty="0">
                <a:latin typeface="Arial" panose="020B0604020202020204" pitchFamily="34" charset="0"/>
                <a:cs typeface="Arial" panose="020B0604020202020204" pitchFamily="34" charset="0"/>
              </a:rPr>
              <a:t>службы по надзору в сфере транспорта </a:t>
            </a:r>
            <a:r>
              <a:rPr lang="ru-RU" sz="2400" dirty="0" smtClean="0">
                <a:latin typeface="Arial" panose="020B0604020202020204" pitchFamily="34" charset="0"/>
                <a:cs typeface="Arial" panose="020B0604020202020204" pitchFamily="34" charset="0"/>
              </a:rPr>
              <a:t>установлено</a:t>
            </a:r>
            <a:r>
              <a:rPr lang="ru-RU" sz="2400" dirty="0">
                <a:latin typeface="Arial" panose="020B0604020202020204" pitchFamily="34" charset="0"/>
                <a:cs typeface="Arial" panose="020B0604020202020204" pitchFamily="34" charset="0"/>
              </a:rPr>
              <a:t>, что им не представлены сведения о расходах по приобретению в 2012, 2014, 2015 гг. 3-х квартир и 1 нежилого </a:t>
            </a:r>
            <a:r>
              <a:rPr lang="ru-RU" sz="2400" dirty="0" smtClean="0">
                <a:latin typeface="Arial" panose="020B0604020202020204" pitchFamily="34" charset="0"/>
                <a:cs typeface="Arial" panose="020B0604020202020204" pitchFamily="34" charset="0"/>
              </a:rPr>
              <a:t>помещения,  </a:t>
            </a:r>
            <a:r>
              <a:rPr lang="ru-RU" sz="2400" dirty="0">
                <a:latin typeface="Arial" panose="020B0604020202020204" pitchFamily="34" charset="0"/>
                <a:cs typeface="Arial" panose="020B0604020202020204" pitchFamily="34" charset="0"/>
              </a:rPr>
              <a:t>а также автомашины Лексус RX 350 2013 </a:t>
            </a:r>
            <a:r>
              <a:rPr lang="ru-RU" sz="2400" dirty="0" err="1">
                <a:latin typeface="Arial" panose="020B0604020202020204" pitchFamily="34" charset="0"/>
                <a:cs typeface="Arial" panose="020B0604020202020204" pitchFamily="34" charset="0"/>
              </a:rPr>
              <a:t>г.в</a:t>
            </a:r>
            <a:r>
              <a:rPr lang="ru-RU" sz="2400" dirty="0">
                <a:latin typeface="Arial" panose="020B0604020202020204" pitchFamily="34" charset="0"/>
                <a:cs typeface="Arial" panose="020B0604020202020204" pitchFamily="34" charset="0"/>
              </a:rPr>
              <a:t>. Поскольку </a:t>
            </a:r>
            <a:r>
              <a:rPr lang="ru-RU" sz="2400" dirty="0" smtClean="0">
                <a:latin typeface="Arial" panose="020B0604020202020204" pitchFamily="34" charset="0"/>
                <a:cs typeface="Arial" panose="020B0604020202020204" pitchFamily="34" charset="0"/>
              </a:rPr>
              <a:t>чиновником не </a:t>
            </a:r>
            <a:r>
              <a:rPr lang="ru-RU" sz="2400" dirty="0">
                <a:latin typeface="Arial" panose="020B0604020202020204" pitchFamily="34" charset="0"/>
                <a:cs typeface="Arial" panose="020B0604020202020204" pitchFamily="34" charset="0"/>
              </a:rPr>
              <a:t>представлены сведения, подтверждающие приобретение указанных объектов на законные доходы, </a:t>
            </a:r>
            <a:r>
              <a:rPr lang="ru-RU" sz="2400" dirty="0" smtClean="0">
                <a:latin typeface="Arial" panose="020B0604020202020204" pitchFamily="34" charset="0"/>
                <a:cs typeface="Arial" panose="020B0604020202020204" pitchFamily="34" charset="0"/>
              </a:rPr>
              <a:t>в суд направлено </a:t>
            </a:r>
            <a:r>
              <a:rPr lang="ru-RU" sz="2400" dirty="0">
                <a:latin typeface="Arial" panose="020B0604020202020204" pitchFamily="34" charset="0"/>
                <a:cs typeface="Arial" panose="020B0604020202020204" pitchFamily="34" charset="0"/>
              </a:rPr>
              <a:t>исковое заявление об обращении указанного имущества общей стоимостью </a:t>
            </a:r>
            <a:r>
              <a:rPr lang="ru-RU" sz="2400" dirty="0" smtClean="0">
                <a:latin typeface="Arial" panose="020B0604020202020204" pitchFamily="34" charset="0"/>
                <a:cs typeface="Arial" panose="020B0604020202020204" pitchFamily="34" charset="0"/>
              </a:rPr>
              <a:t>свыше 15 млн</a:t>
            </a:r>
            <a:r>
              <a:rPr lang="ru-RU" sz="2400" dirty="0">
                <a:latin typeface="Arial" panose="020B0604020202020204" pitchFamily="34" charset="0"/>
                <a:cs typeface="Arial" panose="020B0604020202020204" pitchFamily="34" charset="0"/>
              </a:rPr>
              <a:t>. руб. в доход </a:t>
            </a:r>
            <a:r>
              <a:rPr lang="ru-RU" sz="2400" dirty="0" smtClean="0">
                <a:latin typeface="Arial" panose="020B0604020202020204" pitchFamily="34" charset="0"/>
                <a:cs typeface="Arial" panose="020B0604020202020204" pitchFamily="34" charset="0"/>
              </a:rPr>
              <a:t>государства (</a:t>
            </a:r>
            <a:r>
              <a:rPr lang="ru-RU" sz="2400" b="1" dirty="0" smtClean="0">
                <a:latin typeface="Arial" panose="020B0604020202020204" pitchFamily="34" charset="0"/>
                <a:cs typeface="Arial" panose="020B0604020202020204" pitchFamily="34" charset="0"/>
              </a:rPr>
              <a:t>удовлетворен</a:t>
            </a:r>
            <a:r>
              <a:rPr lang="ru-RU" sz="2400" dirty="0" smtClean="0">
                <a:latin typeface="Arial" panose="020B0604020202020204" pitchFamily="34" charset="0"/>
                <a:cs typeface="Arial" panose="020B0604020202020204" pitchFamily="34" charset="0"/>
              </a:rPr>
              <a:t>) </a:t>
            </a:r>
            <a:endParaRPr lang="ru-RU" sz="2400" dirty="0">
              <a:latin typeface="Arial" panose="020B0604020202020204" pitchFamily="34" charset="0"/>
              <a:cs typeface="Arial" panose="020B0604020202020204" pitchFamily="34" charset="0"/>
            </a:endParaRPr>
          </a:p>
          <a:p>
            <a:pPr marL="0" indent="0">
              <a:buNone/>
            </a:pPr>
            <a:r>
              <a:rPr lang="ru-RU" sz="2400" dirty="0" smtClean="0">
                <a:latin typeface="Arial" panose="020B0604020202020204" pitchFamily="34" charset="0"/>
                <a:cs typeface="Arial" panose="020B0604020202020204" pitchFamily="34" charset="0"/>
              </a:rPr>
              <a:t>Решением суда </a:t>
            </a:r>
            <a:r>
              <a:rPr lang="ru-RU" sz="2400" b="1" dirty="0" smtClean="0">
                <a:latin typeface="Arial" panose="020B0604020202020204" pitchFamily="34" charset="0"/>
                <a:cs typeface="Arial" panose="020B0604020202020204" pitchFamily="34" charset="0"/>
              </a:rPr>
              <a:t>удовлетворен</a:t>
            </a:r>
            <a:r>
              <a:rPr lang="ru-RU" sz="2400" dirty="0" smtClean="0">
                <a:latin typeface="Arial" panose="020B0604020202020204" pitchFamily="34" charset="0"/>
                <a:cs typeface="Arial" panose="020B0604020202020204" pitchFamily="34" charset="0"/>
              </a:rPr>
              <a:t> иск прокурора о </a:t>
            </a:r>
            <a:r>
              <a:rPr lang="ru-RU" sz="2400" dirty="0">
                <a:latin typeface="Arial" panose="020B0604020202020204" pitchFamily="34" charset="0"/>
                <a:cs typeface="Arial" panose="020B0604020202020204" pitchFamily="34" charset="0"/>
              </a:rPr>
              <a:t>взыскании с бывшего начальника отдела по расследованию преступлений, совершаемых на территории отдела полиции № 4 и отделения полиции № 9, следственного управления УМВД России </a:t>
            </a:r>
            <a:r>
              <a:rPr lang="ru-RU" sz="2400" dirty="0" smtClean="0">
                <a:latin typeface="Arial" panose="020B0604020202020204" pitchFamily="34" charset="0"/>
                <a:cs typeface="Arial" panose="020B0604020202020204" pitchFamily="34" charset="0"/>
              </a:rPr>
              <a:t>по г. Владивостоку стоимости </a:t>
            </a:r>
            <a:r>
              <a:rPr lang="ru-RU" sz="2400" dirty="0">
                <a:latin typeface="Arial" panose="020B0604020202020204" pitchFamily="34" charset="0"/>
                <a:cs typeface="Arial" panose="020B0604020202020204" pitchFamily="34" charset="0"/>
              </a:rPr>
              <a:t>½ доли в праве на квартиру, расположенную в г. Москве, в размере </a:t>
            </a:r>
            <a:r>
              <a:rPr lang="ru-RU" sz="2400" dirty="0" smtClean="0">
                <a:latin typeface="Arial" panose="020B0604020202020204" pitchFamily="34" charset="0"/>
                <a:cs typeface="Arial" panose="020B0604020202020204" pitchFamily="34" charset="0"/>
              </a:rPr>
              <a:t>свыше 5.800 тыс. руб.</a:t>
            </a:r>
            <a:endParaRPr lang="ru-RU" sz="2400" dirty="0">
              <a:latin typeface="Arial" panose="020B0604020202020204" pitchFamily="34" charset="0"/>
              <a:cs typeface="Arial" panose="020B0604020202020204" pitchFamily="34" charset="0"/>
            </a:endParaRPr>
          </a:p>
          <a:p>
            <a:pPr marL="0" indent="0">
              <a:buNone/>
            </a:pPr>
            <a:endParaRPr lang="ru-RU" sz="2000" dirty="0" smtClean="0">
              <a:latin typeface="Arial" panose="020B0604020202020204" pitchFamily="34" charset="0"/>
              <a:cs typeface="Arial" panose="020B0604020202020204" pitchFamily="34" charset="0"/>
            </a:endParaRPr>
          </a:p>
          <a:p>
            <a:pPr marL="0" indent="0">
              <a:buNone/>
            </a:pPr>
            <a:endParaRPr lang="ru-RU"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002578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Autofit/>
          </a:bodyPr>
          <a:lstStyle/>
          <a:p>
            <a:pPr algn="ctr"/>
            <a:r>
              <a:rPr lang="ru-RU" sz="3600" b="1" dirty="0">
                <a:solidFill>
                  <a:srgbClr val="C00000"/>
                </a:solidFill>
                <a:latin typeface="Arial" panose="020B0604020202020204" pitchFamily="34" charset="0"/>
                <a:cs typeface="Arial" panose="020B0604020202020204" pitchFamily="34" charset="0"/>
              </a:rPr>
              <a:t>Реализация результатов, полученных в ходе осуществления контроля за расходами</a:t>
            </a:r>
          </a:p>
        </p:txBody>
      </p:sp>
      <p:sp>
        <p:nvSpPr>
          <p:cNvPr id="20" name="Объект 19"/>
          <p:cNvSpPr>
            <a:spLocks noGrp="1"/>
          </p:cNvSpPr>
          <p:nvPr>
            <p:ph idx="1"/>
          </p:nvPr>
        </p:nvSpPr>
        <p:spPr>
          <a:xfrm>
            <a:off x="225631" y="1840675"/>
            <a:ext cx="11614068" cy="4833257"/>
          </a:xfrm>
        </p:spPr>
        <p:txBody>
          <a:bodyPr anchor="t">
            <a:noAutofit/>
          </a:bodyPr>
          <a:lstStyle/>
          <a:p>
            <a:pPr marL="0" indent="0">
              <a:buNone/>
            </a:pPr>
            <a:r>
              <a:rPr lang="ru-RU" sz="2300" dirty="0">
                <a:latin typeface="Arial" panose="020B0604020202020204" pitchFamily="34" charset="0"/>
                <a:cs typeface="Arial" panose="020B0604020202020204" pitchFamily="34" charset="0"/>
              </a:rPr>
              <a:t>Генеральная прокуратура подала в </a:t>
            </a:r>
            <a:r>
              <a:rPr lang="ru-RU" sz="2300" dirty="0" err="1">
                <a:latin typeface="Arial" panose="020B0604020202020204" pitchFamily="34" charset="0"/>
                <a:cs typeface="Arial" panose="020B0604020202020204" pitchFamily="34" charset="0"/>
              </a:rPr>
              <a:t>Никулинский</a:t>
            </a:r>
            <a:r>
              <a:rPr lang="ru-RU" sz="2300" dirty="0">
                <a:latin typeface="Arial" panose="020B0604020202020204" pitchFamily="34" charset="0"/>
                <a:cs typeface="Arial" panose="020B0604020202020204" pitchFamily="34" charset="0"/>
              </a:rPr>
              <a:t> районный суд г. Москвы два исковых заявления с требованиями об обращении имущества полковника Дмитрия Захарченко </a:t>
            </a:r>
            <a:r>
              <a:rPr lang="ru-RU" sz="2300" dirty="0" smtClean="0">
                <a:latin typeface="Arial" panose="020B0604020202020204" pitchFamily="34" charset="0"/>
                <a:cs typeface="Arial" panose="020B0604020202020204" pitchFamily="34" charset="0"/>
              </a:rPr>
              <a:t>и </a:t>
            </a:r>
            <a:r>
              <a:rPr lang="ru-RU" sz="2300" dirty="0">
                <a:latin typeface="Arial" panose="020B0604020202020204" pitchFamily="34" charset="0"/>
                <a:cs typeface="Arial" panose="020B0604020202020204" pitchFamily="34" charset="0"/>
              </a:rPr>
              <a:t>связанных с ним граждан, в том числе его сожительницы Марины </a:t>
            </a:r>
            <a:r>
              <a:rPr lang="ru-RU" sz="2300" dirty="0" err="1">
                <a:latin typeface="Arial" panose="020B0604020202020204" pitchFamily="34" charset="0"/>
                <a:cs typeface="Arial" panose="020B0604020202020204" pitchFamily="34" charset="0"/>
              </a:rPr>
              <a:t>Семыниной</a:t>
            </a:r>
            <a:r>
              <a:rPr lang="ru-RU" sz="2300" dirty="0">
                <a:latin typeface="Arial" panose="020B0604020202020204" pitchFamily="34" charset="0"/>
                <a:cs typeface="Arial" panose="020B0604020202020204" pitchFamily="34" charset="0"/>
              </a:rPr>
              <a:t> и их несовершеннолетней дочери </a:t>
            </a:r>
            <a:r>
              <a:rPr lang="ru-RU" sz="2300" dirty="0" err="1">
                <a:latin typeface="Arial" panose="020B0604020202020204" pitchFamily="34" charset="0"/>
                <a:cs typeface="Arial" panose="020B0604020202020204" pitchFamily="34" charset="0"/>
              </a:rPr>
              <a:t>Ульяны</a:t>
            </a:r>
            <a:r>
              <a:rPr lang="ru-RU" sz="2300" dirty="0">
                <a:latin typeface="Arial" panose="020B0604020202020204" pitchFamily="34" charset="0"/>
                <a:cs typeface="Arial" panose="020B0604020202020204" pitchFamily="34" charset="0"/>
              </a:rPr>
              <a:t> Захарченко, а также отца и матери Дмитрия Захарченко, в доход государства.</a:t>
            </a:r>
          </a:p>
          <a:p>
            <a:pPr marL="0" indent="0">
              <a:buNone/>
            </a:pPr>
            <a:r>
              <a:rPr lang="ru-RU" sz="2300" dirty="0" smtClean="0">
                <a:latin typeface="Arial" panose="020B0604020202020204" pitchFamily="34" charset="0"/>
                <a:cs typeface="Arial" panose="020B0604020202020204" pitchFamily="34" charset="0"/>
              </a:rPr>
              <a:t>Решение </a:t>
            </a:r>
            <a:r>
              <a:rPr lang="ru-RU" sz="2300" dirty="0">
                <a:latin typeface="Arial" panose="020B0604020202020204" pitchFamily="34" charset="0"/>
                <a:cs typeface="Arial" panose="020B0604020202020204" pitchFamily="34" charset="0"/>
              </a:rPr>
              <a:t>по первому иску было вынесено 1 декабря 2017 г. (дело № 02-6770/2017). Районный суд удовлетворил требования и обратил в доход государства почти 375 млн руб., более 140 тыс. долларов США, свыше 2 млн евро, 12 квартир, 15 </a:t>
            </a:r>
            <a:r>
              <a:rPr lang="ru-RU" sz="2300" dirty="0" err="1">
                <a:latin typeface="Arial" panose="020B0604020202020204" pitchFamily="34" charset="0"/>
                <a:cs typeface="Arial" panose="020B0604020202020204" pitchFamily="34" charset="0"/>
              </a:rPr>
              <a:t>машиномест</a:t>
            </a:r>
            <a:r>
              <a:rPr lang="ru-RU" sz="2300" dirty="0">
                <a:latin typeface="Arial" panose="020B0604020202020204" pitchFamily="34" charset="0"/>
                <a:cs typeface="Arial" panose="020B0604020202020204" pitchFamily="34" charset="0"/>
              </a:rPr>
              <a:t>, 4 автомобиля и полукилограммовый слиток золота</a:t>
            </a:r>
            <a:r>
              <a:rPr lang="ru-RU" sz="2300" dirty="0" smtClean="0">
                <a:latin typeface="Arial" panose="020B0604020202020204" pitchFamily="34" charset="0"/>
                <a:cs typeface="Arial" panose="020B0604020202020204" pitchFamily="34" charset="0"/>
              </a:rPr>
              <a:t>.</a:t>
            </a:r>
          </a:p>
          <a:p>
            <a:pPr marL="0" indent="0">
              <a:buNone/>
            </a:pPr>
            <a:r>
              <a:rPr lang="ru-RU" sz="2300" dirty="0">
                <a:latin typeface="Arial" panose="020B0604020202020204" pitchFamily="34" charset="0"/>
                <a:cs typeface="Arial" panose="020B0604020202020204" pitchFamily="34" charset="0"/>
              </a:rPr>
              <a:t>Позднее Генеральная прокуратура инициировала еще один гражданский процесс в </a:t>
            </a:r>
            <a:r>
              <a:rPr lang="ru-RU" sz="2300" dirty="0" err="1">
                <a:latin typeface="Arial" panose="020B0604020202020204" pitchFamily="34" charset="0"/>
                <a:cs typeface="Arial" panose="020B0604020202020204" pitchFamily="34" charset="0"/>
              </a:rPr>
              <a:t>Никулинском</a:t>
            </a:r>
            <a:r>
              <a:rPr lang="ru-RU" sz="2300" dirty="0">
                <a:latin typeface="Arial" panose="020B0604020202020204" pitchFamily="34" charset="0"/>
                <a:cs typeface="Arial" panose="020B0604020202020204" pitchFamily="34" charset="0"/>
              </a:rPr>
              <a:t> районном суде, который завершился 5 апреля 2019 г. вынесением решения об обращении в доход Российской Федерации имущества близких лиц Захарченко почти на 500 млн руб. </a:t>
            </a:r>
          </a:p>
        </p:txBody>
      </p:sp>
    </p:spTree>
    <p:extLst>
      <p:ext uri="{BB962C8B-B14F-4D97-AF65-F5344CB8AC3E}">
        <p14:creationId xmlns:p14="http://schemas.microsoft.com/office/powerpoint/2010/main" val="314873951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Autofit/>
          </a:bodyPr>
          <a:lstStyle/>
          <a:p>
            <a:pPr algn="ctr"/>
            <a:r>
              <a:rPr lang="ru-RU" sz="3600" b="1" dirty="0">
                <a:solidFill>
                  <a:srgbClr val="C00000"/>
                </a:solidFill>
                <a:latin typeface="Arial" panose="020B0604020202020204" pitchFamily="34" charset="0"/>
                <a:cs typeface="Arial" panose="020B0604020202020204" pitchFamily="34" charset="0"/>
              </a:rPr>
              <a:t>Реализация результатов, полученных в ходе осуществления контроля за расходами</a:t>
            </a:r>
          </a:p>
        </p:txBody>
      </p:sp>
      <p:sp>
        <p:nvSpPr>
          <p:cNvPr id="20" name="Объект 19"/>
          <p:cNvSpPr>
            <a:spLocks noGrp="1"/>
          </p:cNvSpPr>
          <p:nvPr>
            <p:ph idx="1"/>
          </p:nvPr>
        </p:nvSpPr>
        <p:spPr>
          <a:xfrm>
            <a:off x="225631" y="1840675"/>
            <a:ext cx="11614068" cy="4833257"/>
          </a:xfrm>
        </p:spPr>
        <p:txBody>
          <a:bodyPr anchor="t">
            <a:normAutofit/>
          </a:bodyPr>
          <a:lstStyle/>
          <a:p>
            <a:pPr marL="0" indent="0">
              <a:buNone/>
            </a:pPr>
            <a:r>
              <a:rPr lang="ru-RU" sz="2400" dirty="0">
                <a:latin typeface="Arial" panose="020B0604020202020204" pitchFamily="34" charset="0"/>
                <a:cs typeface="Arial" panose="020B0604020202020204" pitchFamily="34" charset="0"/>
              </a:rPr>
              <a:t>Прокуратура Пермского края доказала, что доходы сотрудницы </a:t>
            </a:r>
            <a:r>
              <a:rPr lang="ru-RU" sz="2400" dirty="0" err="1">
                <a:latin typeface="Arial" panose="020B0604020202020204" pitchFamily="34" charset="0"/>
                <a:cs typeface="Arial" panose="020B0604020202020204" pitchFamily="34" charset="0"/>
              </a:rPr>
              <a:t>УФСИНа</a:t>
            </a:r>
            <a:r>
              <a:rPr lang="ru-RU" sz="2400" dirty="0">
                <a:latin typeface="Arial" panose="020B0604020202020204" pitchFamily="34" charset="0"/>
                <a:cs typeface="Arial" panose="020B0604020202020204" pitchFamily="34" charset="0"/>
              </a:rPr>
              <a:t> не позволяют приобретать дорогостоящую недвижимость. </a:t>
            </a:r>
            <a:endParaRPr lang="ru-RU" sz="2400" dirty="0" smtClean="0">
              <a:latin typeface="Arial" panose="020B0604020202020204" pitchFamily="34" charset="0"/>
              <a:cs typeface="Arial" panose="020B0604020202020204" pitchFamily="34" charset="0"/>
            </a:endParaRPr>
          </a:p>
          <a:p>
            <a:pPr marL="0" indent="0">
              <a:buNone/>
            </a:pPr>
            <a:r>
              <a:rPr lang="ru-RU" sz="2400" dirty="0" smtClean="0">
                <a:latin typeface="Arial" panose="020B0604020202020204" pitchFamily="34" charset="0"/>
                <a:cs typeface="Arial" panose="020B0604020202020204" pitchFamily="34" charset="0"/>
              </a:rPr>
              <a:t>Выяснилось</a:t>
            </a:r>
            <a:r>
              <a:rPr lang="ru-RU" sz="2400" dirty="0">
                <a:latin typeface="Arial" panose="020B0604020202020204" pitchFamily="34" charset="0"/>
                <a:cs typeface="Arial" panose="020B0604020202020204" pitchFamily="34" charset="0"/>
              </a:rPr>
              <a:t>, что у одной из сотрудниц в собственности оказался участок в Краснодарском крае размером 3882 </a:t>
            </a:r>
            <a:r>
              <a:rPr lang="ru-RU" sz="2400" dirty="0" err="1">
                <a:latin typeface="Arial" panose="020B0604020202020204" pitchFamily="34" charset="0"/>
                <a:cs typeface="Arial" panose="020B0604020202020204" pitchFamily="34" charset="0"/>
              </a:rPr>
              <a:t>кв</a:t>
            </a:r>
            <a:r>
              <a:rPr lang="ru-RU" sz="2400" dirty="0">
                <a:latin typeface="Arial" panose="020B0604020202020204" pitchFamily="34" charset="0"/>
                <a:cs typeface="Arial" panose="020B0604020202020204" pitchFamily="34" charset="0"/>
              </a:rPr>
              <a:t> метра, и два бывших общежития, расположенные на нем. Здания были переоборудованы в гостиницы. Кадастровая стоимость недвижимости на дату покупки составила 46 млн </a:t>
            </a:r>
            <a:r>
              <a:rPr lang="ru-RU" sz="2400" dirty="0" smtClean="0">
                <a:latin typeface="Arial" panose="020B0604020202020204" pitchFamily="34" charset="0"/>
                <a:cs typeface="Arial" panose="020B0604020202020204" pitchFamily="34" charset="0"/>
              </a:rPr>
              <a:t>рублей. Недвижимость</a:t>
            </a:r>
            <a:r>
              <a:rPr lang="ru-RU" sz="2400" dirty="0">
                <a:latin typeface="Arial" panose="020B0604020202020204" pitchFamily="34" charset="0"/>
                <a:cs typeface="Arial" panose="020B0604020202020204" pitchFamily="34" charset="0"/>
              </a:rPr>
              <a:t>, купленная ещё в 2015 году, совершенно не соответствовала зарплате женщины и её мужа за 3 года, предшествовавших </a:t>
            </a:r>
            <a:r>
              <a:rPr lang="ru-RU" sz="2400" dirty="0" smtClean="0">
                <a:latin typeface="Arial" panose="020B0604020202020204" pitchFamily="34" charset="0"/>
                <a:cs typeface="Arial" panose="020B0604020202020204" pitchFamily="34" charset="0"/>
              </a:rPr>
              <a:t>покупке, и </a:t>
            </a:r>
            <a:r>
              <a:rPr lang="ru-RU" sz="2400" dirty="0">
                <a:latin typeface="Arial" panose="020B0604020202020204" pitchFamily="34" charset="0"/>
                <a:cs typeface="Arial" panose="020B0604020202020204" pitchFamily="34" charset="0"/>
              </a:rPr>
              <a:t>сотрудница ФСИН не смогла доказать законность доходов, на которые была куплена гостиница. </a:t>
            </a:r>
            <a:endParaRPr lang="ru-RU" sz="2400" dirty="0" smtClean="0">
              <a:latin typeface="Arial" panose="020B0604020202020204" pitchFamily="34" charset="0"/>
              <a:cs typeface="Arial" panose="020B0604020202020204" pitchFamily="34" charset="0"/>
            </a:endParaRPr>
          </a:p>
          <a:p>
            <a:pPr marL="0" indent="0">
              <a:buNone/>
            </a:pPr>
            <a:r>
              <a:rPr lang="ru-RU" sz="2400" dirty="0" smtClean="0">
                <a:latin typeface="Arial" panose="020B0604020202020204" pitchFamily="34" charset="0"/>
                <a:cs typeface="Arial" panose="020B0604020202020204" pitchFamily="34" charset="0"/>
              </a:rPr>
              <a:t>В </a:t>
            </a:r>
            <a:r>
              <a:rPr lang="ru-RU" sz="2400" dirty="0">
                <a:latin typeface="Arial" panose="020B0604020202020204" pitchFamily="34" charset="0"/>
                <a:cs typeface="Arial" panose="020B0604020202020204" pitchFamily="34" charset="0"/>
              </a:rPr>
              <a:t>связи с этим прокуратура подала в суд иск, чтобы недвижимость конфисковали в пользу Российской Федерации. </a:t>
            </a:r>
            <a:endParaRPr lang="ru-RU" sz="2400" dirty="0" smtClean="0">
              <a:latin typeface="Arial" panose="020B0604020202020204" pitchFamily="34" charset="0"/>
              <a:cs typeface="Arial" panose="020B0604020202020204" pitchFamily="34" charset="0"/>
            </a:endParaRPr>
          </a:p>
          <a:p>
            <a:pPr marL="0" indent="0">
              <a:buNone/>
            </a:pPr>
            <a:r>
              <a:rPr lang="ru-RU" sz="2400" dirty="0" smtClean="0">
                <a:latin typeface="Arial" panose="020B0604020202020204" pitchFamily="34" charset="0"/>
                <a:cs typeface="Arial" panose="020B0604020202020204" pitchFamily="34" charset="0"/>
              </a:rPr>
              <a:t>Суд </a:t>
            </a:r>
            <a:r>
              <a:rPr lang="ru-RU" sz="2400" b="1" dirty="0">
                <a:latin typeface="Arial" panose="020B0604020202020204" pitchFamily="34" charset="0"/>
                <a:cs typeface="Arial" panose="020B0604020202020204" pitchFamily="34" charset="0"/>
              </a:rPr>
              <a:t>удовлетворил</a:t>
            </a:r>
            <a:r>
              <a:rPr lang="ru-RU" sz="2400" dirty="0">
                <a:latin typeface="Arial" panose="020B0604020202020204" pitchFamily="34" charset="0"/>
                <a:cs typeface="Arial" panose="020B0604020202020204" pitchFamily="34" charset="0"/>
              </a:rPr>
              <a:t> иск</a:t>
            </a:r>
            <a:r>
              <a:rPr lang="ru-RU" sz="2400" dirty="0" smtClean="0">
                <a:latin typeface="Arial" panose="020B0604020202020204" pitchFamily="34" charset="0"/>
                <a:cs typeface="Arial" panose="020B0604020202020204" pitchFamily="34" charset="0"/>
              </a:rPr>
              <a:t>.</a:t>
            </a: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275611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0011" y="380009"/>
            <a:ext cx="11495314" cy="2232562"/>
          </a:xfrm>
        </p:spPr>
        <p:txBody>
          <a:bodyPr>
            <a:normAutofit/>
          </a:bodyPr>
          <a:lstStyle/>
          <a:p>
            <a:r>
              <a:rPr lang="ru-RU" sz="3600" b="1" dirty="0">
                <a:solidFill>
                  <a:srgbClr val="FF0000"/>
                </a:solidFill>
                <a:latin typeface="Arial" panose="020B0604020202020204" pitchFamily="34" charset="0"/>
                <a:cs typeface="Arial" panose="020B0604020202020204" pitchFamily="34" charset="0"/>
              </a:rPr>
              <a:t>Основания и порядок проведения проверки сведений, представляемых </a:t>
            </a:r>
            <a:r>
              <a:rPr lang="ru-RU" sz="3600" b="1" dirty="0" smtClean="0">
                <a:solidFill>
                  <a:srgbClr val="FF0000"/>
                </a:solidFill>
                <a:latin typeface="Arial" panose="020B0604020202020204" pitchFamily="34" charset="0"/>
                <a:cs typeface="Arial" panose="020B0604020202020204" pitchFamily="34" charset="0"/>
              </a:rPr>
              <a:t>в </a:t>
            </a:r>
            <a:r>
              <a:rPr lang="ru-RU" sz="3600" b="1" dirty="0">
                <a:solidFill>
                  <a:srgbClr val="FF0000"/>
                </a:solidFill>
                <a:latin typeface="Arial" panose="020B0604020202020204" pitchFamily="34" charset="0"/>
                <a:cs typeface="Arial" panose="020B0604020202020204" pitchFamily="34" charset="0"/>
              </a:rPr>
              <a:t>соответствии с законодательством о противодействии коррупции</a:t>
            </a:r>
          </a:p>
        </p:txBody>
      </p:sp>
    </p:spTree>
    <p:extLst>
      <p:ext uri="{BB962C8B-B14F-4D97-AF65-F5344CB8AC3E}">
        <p14:creationId xmlns:p14="http://schemas.microsoft.com/office/powerpoint/2010/main" val="142393401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425039"/>
            <a:ext cx="11625943" cy="5308270"/>
          </a:xfrm>
        </p:spPr>
        <p:txBody>
          <a:bodyPr>
            <a:noAutofit/>
          </a:bodyPr>
          <a:lstStyle/>
          <a:p>
            <a:pPr>
              <a:spcBef>
                <a:spcPts val="600"/>
              </a:spcBef>
              <a:defRPr/>
            </a:pPr>
            <a:r>
              <a:rPr lang="ru-RU" b="1" dirty="0" smtClean="0">
                <a:latin typeface="Arial" panose="020B0604020202020204" pitchFamily="34" charset="0"/>
                <a:cs typeface="Arial" panose="020B0604020202020204" pitchFamily="34" charset="0"/>
                <a:sym typeface="Wingdings" panose="05000000000000000000" pitchFamily="2" charset="2"/>
              </a:rPr>
              <a:t>Федеральный закон </a:t>
            </a:r>
            <a:r>
              <a:rPr lang="ru-RU" b="1" dirty="0">
                <a:latin typeface="Arial" panose="020B0604020202020204" pitchFamily="34" charset="0"/>
                <a:cs typeface="Arial" panose="020B0604020202020204" pitchFamily="34" charset="0"/>
                <a:sym typeface="Wingdings" panose="05000000000000000000" pitchFamily="2" charset="2"/>
              </a:rPr>
              <a:t>от 25.12.2008 N 273-ФЗ </a:t>
            </a:r>
            <a:r>
              <a:rPr lang="ru-RU" dirty="0" smtClean="0">
                <a:latin typeface="Arial" panose="020B0604020202020204" pitchFamily="34" charset="0"/>
                <a:cs typeface="Arial" panose="020B0604020202020204" pitchFamily="34" charset="0"/>
                <a:sym typeface="Wingdings" panose="05000000000000000000" pitchFamily="2" charset="2"/>
              </a:rPr>
              <a:t>«О </a:t>
            </a:r>
            <a:r>
              <a:rPr lang="ru-RU" dirty="0">
                <a:latin typeface="Arial" panose="020B0604020202020204" pitchFamily="34" charset="0"/>
                <a:cs typeface="Arial" panose="020B0604020202020204" pitchFamily="34" charset="0"/>
                <a:sym typeface="Wingdings" panose="05000000000000000000" pitchFamily="2" charset="2"/>
              </a:rPr>
              <a:t>противодействии </a:t>
            </a:r>
            <a:r>
              <a:rPr lang="ru-RU" dirty="0" smtClean="0">
                <a:latin typeface="Arial" panose="020B0604020202020204" pitchFamily="34" charset="0"/>
                <a:cs typeface="Arial" panose="020B0604020202020204" pitchFamily="34" charset="0"/>
                <a:sym typeface="Wingdings" panose="05000000000000000000" pitchFamily="2" charset="2"/>
              </a:rPr>
              <a:t>коррупции»</a:t>
            </a:r>
          </a:p>
          <a:p>
            <a:pPr>
              <a:spcBef>
                <a:spcPts val="600"/>
              </a:spcBef>
              <a:defRPr/>
            </a:pPr>
            <a:r>
              <a:rPr lang="ru-RU" b="1" dirty="0" smtClean="0">
                <a:latin typeface="Arial" panose="020B0604020202020204" pitchFamily="34" charset="0"/>
                <a:cs typeface="Arial" panose="020B0604020202020204" pitchFamily="34" charset="0"/>
                <a:sym typeface="Wingdings" panose="05000000000000000000" pitchFamily="2" charset="2"/>
              </a:rPr>
              <a:t>Постановление </a:t>
            </a:r>
            <a:r>
              <a:rPr lang="ru-RU" b="1" dirty="0">
                <a:latin typeface="Arial" panose="020B0604020202020204" pitchFamily="34" charset="0"/>
                <a:cs typeface="Arial" panose="020B0604020202020204" pitchFamily="34" charset="0"/>
                <a:sym typeface="Wingdings" panose="05000000000000000000" pitchFamily="2" charset="2"/>
              </a:rPr>
              <a:t>Правительства Российской Федерации от 13.03.2013 N 207 </a:t>
            </a:r>
            <a:r>
              <a:rPr lang="ru-RU" dirty="0" smtClean="0">
                <a:latin typeface="Arial" panose="020B0604020202020204" pitchFamily="34" charset="0"/>
                <a:cs typeface="Arial" panose="020B0604020202020204" pitchFamily="34" charset="0"/>
                <a:sym typeface="Wingdings" panose="05000000000000000000" pitchFamily="2" charset="2"/>
              </a:rPr>
              <a:t>«Об </a:t>
            </a:r>
            <a:r>
              <a:rPr lang="ru-RU" dirty="0">
                <a:latin typeface="Arial" panose="020B0604020202020204" pitchFamily="34" charset="0"/>
                <a:cs typeface="Arial" panose="020B0604020202020204" pitchFamily="34" charset="0"/>
                <a:sym typeface="Wingdings" panose="05000000000000000000" pitchFamily="2" charset="2"/>
              </a:rPr>
              <a:t>утверждении Правил проверки достоверности и полноты сведений о доходах, об имуществе и обязательствах имущественного характера, представляемых гражданами, претендующими на замещение должностей руководителей федеральных государственных учреждений, и лицами, замещающими эти </a:t>
            </a:r>
            <a:r>
              <a:rPr lang="ru-RU" dirty="0" smtClean="0">
                <a:latin typeface="Arial" panose="020B0604020202020204" pitchFamily="34" charset="0"/>
                <a:cs typeface="Arial" panose="020B0604020202020204" pitchFamily="34" charset="0"/>
                <a:sym typeface="Wingdings" panose="05000000000000000000" pitchFamily="2" charset="2"/>
              </a:rPr>
              <a:t>должности»</a:t>
            </a:r>
          </a:p>
          <a:p>
            <a:pPr>
              <a:spcBef>
                <a:spcPts val="600"/>
              </a:spcBef>
              <a:defRPr/>
            </a:pPr>
            <a:r>
              <a:rPr lang="ru-RU" dirty="0" smtClean="0">
                <a:latin typeface="Arial" panose="020B0604020202020204" pitchFamily="34" charset="0"/>
                <a:cs typeface="Arial" panose="020B0604020202020204" pitchFamily="34" charset="0"/>
                <a:sym typeface="Wingdings" panose="05000000000000000000" pitchFamily="2" charset="2"/>
              </a:rPr>
              <a:t>И некоторые другие НПА, в </a:t>
            </a:r>
            <a:r>
              <a:rPr lang="ru-RU" dirty="0" err="1" smtClean="0">
                <a:latin typeface="Arial" panose="020B0604020202020204" pitchFamily="34" charset="0"/>
                <a:cs typeface="Arial" panose="020B0604020202020204" pitchFamily="34" charset="0"/>
                <a:sym typeface="Wingdings" panose="05000000000000000000" pitchFamily="2" charset="2"/>
              </a:rPr>
              <a:t>т.ч</a:t>
            </a:r>
            <a:r>
              <a:rPr lang="ru-RU" dirty="0" smtClean="0">
                <a:latin typeface="Arial" panose="020B0604020202020204" pitchFamily="34" charset="0"/>
                <a:cs typeface="Arial" panose="020B0604020202020204" pitchFamily="34" charset="0"/>
                <a:sym typeface="Wingdings" panose="05000000000000000000" pitchFamily="2" charset="2"/>
              </a:rPr>
              <a:t>. муниципальные акты</a:t>
            </a:r>
            <a:endParaRPr lang="ru-RU"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Правовая основа</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039648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341912"/>
            <a:ext cx="11625943" cy="5237018"/>
          </a:xfrm>
        </p:spPr>
        <p:txBody>
          <a:bodyPr>
            <a:noAutofit/>
          </a:bodyPr>
          <a:lstStyle/>
          <a:p>
            <a:pPr marL="0" indent="0">
              <a:spcBef>
                <a:spcPts val="600"/>
              </a:spcBef>
              <a:buNone/>
              <a:defRPr/>
            </a:pPr>
            <a:r>
              <a:rPr lang="ru-RU" sz="2400" b="1" dirty="0" smtClean="0">
                <a:latin typeface="Arial" panose="020B0604020202020204" pitchFamily="34" charset="0"/>
                <a:cs typeface="Arial" panose="020B0604020202020204" pitchFamily="34" charset="0"/>
                <a:sym typeface="Wingdings" panose="05000000000000000000" pitchFamily="2" charset="2"/>
              </a:rPr>
              <a:t>Информация</a:t>
            </a:r>
            <a:r>
              <a:rPr lang="ru-RU" sz="2400" b="1" dirty="0">
                <a:latin typeface="Arial" panose="020B0604020202020204" pitchFamily="34" charset="0"/>
                <a:cs typeface="Arial" panose="020B0604020202020204" pitchFamily="34" charset="0"/>
                <a:sym typeface="Wingdings" panose="05000000000000000000" pitchFamily="2" charset="2"/>
              </a:rPr>
              <a:t>, представленная в письменном </a:t>
            </a:r>
            <a:r>
              <a:rPr lang="ru-RU" sz="2400" b="1" dirty="0" smtClean="0">
                <a:latin typeface="Arial" panose="020B0604020202020204" pitchFamily="34" charset="0"/>
                <a:cs typeface="Arial" panose="020B0604020202020204" pitchFamily="34" charset="0"/>
                <a:sym typeface="Wingdings" panose="05000000000000000000" pitchFamily="2" charset="2"/>
              </a:rPr>
              <a:t>виде (кроме анонимок):</a:t>
            </a:r>
            <a:endParaRPr lang="ru-RU" sz="2400" b="1"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2400" dirty="0">
                <a:latin typeface="Arial" panose="020B0604020202020204" pitchFamily="34" charset="0"/>
                <a:cs typeface="Arial" panose="020B0604020202020204" pitchFamily="34" charset="0"/>
                <a:sym typeface="Wingdings" panose="05000000000000000000" pitchFamily="2" charset="2"/>
              </a:rPr>
              <a:t>а) правоохранительными органами, иными государственными органами, органами местного самоуправления и их должностными лицами;</a:t>
            </a:r>
          </a:p>
          <a:p>
            <a:pPr>
              <a:spcBef>
                <a:spcPts val="600"/>
              </a:spcBef>
              <a:defRPr/>
            </a:pPr>
            <a:r>
              <a:rPr lang="ru-RU" sz="2400" dirty="0">
                <a:latin typeface="Arial" panose="020B0604020202020204" pitchFamily="34" charset="0"/>
                <a:cs typeface="Arial" panose="020B0604020202020204" pitchFamily="34" charset="0"/>
                <a:sym typeface="Wingdings" panose="05000000000000000000" pitchFamily="2" charset="2"/>
              </a:rPr>
              <a:t>б) </a:t>
            </a:r>
            <a:r>
              <a:rPr lang="ru-RU" sz="2400" dirty="0" smtClean="0">
                <a:latin typeface="Arial" panose="020B0604020202020204" pitchFamily="34" charset="0"/>
                <a:cs typeface="Arial" panose="020B0604020202020204" pitchFamily="34" charset="0"/>
                <a:sym typeface="Wingdings" panose="05000000000000000000" pitchFamily="2" charset="2"/>
              </a:rPr>
              <a:t>кадровой службой;</a:t>
            </a:r>
            <a:endParaRPr lang="ru-RU" sz="2400"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2400" dirty="0">
                <a:latin typeface="Arial" panose="020B0604020202020204" pitchFamily="34" charset="0"/>
                <a:cs typeface="Arial" panose="020B0604020202020204" pitchFamily="34" charset="0"/>
                <a:sym typeface="Wingdings" panose="05000000000000000000" pitchFamily="2" charset="2"/>
              </a:rPr>
              <a:t>в) постоянно действующими руководящими органами политических партий и зарегистрированных в соответствии с законодательством Российской Федерации иных общероссийских общественных объединений, не являющихся политическими партиями;</a:t>
            </a:r>
          </a:p>
          <a:p>
            <a:pPr>
              <a:spcBef>
                <a:spcPts val="600"/>
              </a:spcBef>
              <a:defRPr/>
            </a:pPr>
            <a:r>
              <a:rPr lang="ru-RU" sz="2400" dirty="0">
                <a:latin typeface="Arial" panose="020B0604020202020204" pitchFamily="34" charset="0"/>
                <a:cs typeface="Arial" panose="020B0604020202020204" pitchFamily="34" charset="0"/>
                <a:sym typeface="Wingdings" panose="05000000000000000000" pitchFamily="2" charset="2"/>
              </a:rPr>
              <a:t>г) </a:t>
            </a:r>
            <a:r>
              <a:rPr lang="ru-RU" sz="2400" dirty="0">
                <a:solidFill>
                  <a:srgbClr val="0000FF"/>
                </a:solidFill>
                <a:latin typeface="Arial" panose="020B0604020202020204" pitchFamily="34" charset="0"/>
                <a:cs typeface="Arial" panose="020B0604020202020204" pitchFamily="34" charset="0"/>
                <a:sym typeface="Wingdings" panose="05000000000000000000" pitchFamily="2" charset="2"/>
              </a:rPr>
              <a:t>Общественной палатой Российской </a:t>
            </a:r>
            <a:r>
              <a:rPr lang="ru-RU" sz="2400" dirty="0" smtClean="0">
                <a:solidFill>
                  <a:srgbClr val="0000FF"/>
                </a:solidFill>
                <a:latin typeface="Arial" panose="020B0604020202020204" pitchFamily="34" charset="0"/>
                <a:cs typeface="Arial" panose="020B0604020202020204" pitchFamily="34" charset="0"/>
                <a:sym typeface="Wingdings" panose="05000000000000000000" pitchFamily="2" charset="2"/>
              </a:rPr>
              <a:t>Федерации (?)</a:t>
            </a:r>
            <a:r>
              <a:rPr lang="ru-RU" sz="2400" dirty="0" smtClean="0">
                <a:latin typeface="Arial" panose="020B0604020202020204" pitchFamily="34" charset="0"/>
                <a:cs typeface="Arial" panose="020B0604020202020204" pitchFamily="34" charset="0"/>
                <a:sym typeface="Wingdings" panose="05000000000000000000" pitchFamily="2" charset="2"/>
              </a:rPr>
              <a:t>;</a:t>
            </a:r>
            <a:endParaRPr lang="ru-RU" sz="2400" dirty="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r>
              <a:rPr lang="ru-RU" sz="2400" dirty="0">
                <a:latin typeface="Arial" panose="020B0604020202020204" pitchFamily="34" charset="0"/>
                <a:cs typeface="Arial" panose="020B0604020202020204" pitchFamily="34" charset="0"/>
                <a:sym typeface="Wingdings" panose="05000000000000000000" pitchFamily="2" charset="2"/>
              </a:rPr>
              <a:t>д) </a:t>
            </a:r>
            <a:r>
              <a:rPr lang="ru-RU" sz="2400" dirty="0" smtClean="0">
                <a:solidFill>
                  <a:srgbClr val="0000FF"/>
                </a:solidFill>
                <a:latin typeface="Arial" panose="020B0604020202020204" pitchFamily="34" charset="0"/>
                <a:cs typeface="Arial" panose="020B0604020202020204" pitchFamily="34" charset="0"/>
                <a:sym typeface="Wingdings" panose="05000000000000000000" pitchFamily="2" charset="2"/>
              </a:rPr>
              <a:t>общероссийскими (?)</a:t>
            </a:r>
            <a:r>
              <a:rPr lang="ru-RU" sz="2400" dirty="0" smtClean="0">
                <a:latin typeface="Arial" panose="020B0604020202020204" pitchFamily="34" charset="0"/>
                <a:cs typeface="Arial" panose="020B0604020202020204" pitchFamily="34" charset="0"/>
                <a:sym typeface="Wingdings" panose="05000000000000000000" pitchFamily="2" charset="2"/>
              </a:rPr>
              <a:t> </a:t>
            </a:r>
            <a:r>
              <a:rPr lang="ru-RU" sz="2400" dirty="0">
                <a:latin typeface="Arial" panose="020B0604020202020204" pitchFamily="34" charset="0"/>
                <a:cs typeface="Arial" panose="020B0604020202020204" pitchFamily="34" charset="0"/>
                <a:sym typeface="Wingdings" panose="05000000000000000000" pitchFamily="2" charset="2"/>
              </a:rPr>
              <a:t>средствами массовой </a:t>
            </a:r>
            <a:r>
              <a:rPr lang="ru-RU" sz="2400" dirty="0" smtClean="0">
                <a:latin typeface="Arial" panose="020B0604020202020204" pitchFamily="34" charset="0"/>
                <a:cs typeface="Arial" panose="020B0604020202020204" pitchFamily="34" charset="0"/>
                <a:sym typeface="Wingdings" panose="05000000000000000000" pitchFamily="2" charset="2"/>
              </a:rPr>
              <a:t>информации.</a:t>
            </a:r>
          </a:p>
          <a:p>
            <a:pPr marL="0" indent="0">
              <a:spcBef>
                <a:spcPts val="600"/>
              </a:spcBef>
              <a:buNone/>
              <a:defRPr/>
            </a:pPr>
            <a:r>
              <a:rPr lang="ru-RU" sz="24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Вопрос</a:t>
            </a:r>
            <a:r>
              <a:rPr lang="ru-RU" sz="2400" b="1" dirty="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ru-RU" sz="2400" dirty="0">
                <a:solidFill>
                  <a:srgbClr val="FF0000"/>
                </a:solidFill>
                <a:latin typeface="Arial" panose="020B0604020202020204" pitchFamily="34" charset="0"/>
                <a:cs typeface="Arial" panose="020B0604020202020204" pitchFamily="34" charset="0"/>
                <a:sym typeface="Wingdings" panose="05000000000000000000" pitchFamily="2" charset="2"/>
              </a:rPr>
              <a:t>является ли основанием для проверки подача справки о доходах, расходах и пр</a:t>
            </a:r>
            <a:r>
              <a:rPr lang="ru-RU" sz="2400" dirty="0" smtClean="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ru-RU" sz="2400" b="1" dirty="0" smtClean="0">
                <a:solidFill>
                  <a:srgbClr val="0000FF"/>
                </a:solidFill>
                <a:latin typeface="Arial" panose="020B0604020202020204" pitchFamily="34" charset="0"/>
                <a:cs typeface="Arial" panose="020B0604020202020204" pitchFamily="34" charset="0"/>
                <a:sym typeface="Wingdings" panose="05000000000000000000" pitchFamily="2" charset="2"/>
              </a:rPr>
              <a:t>Ответ: </a:t>
            </a:r>
            <a:r>
              <a:rPr lang="ru-RU" sz="2400" dirty="0" smtClean="0">
                <a:solidFill>
                  <a:srgbClr val="0000FF"/>
                </a:solidFill>
                <a:latin typeface="Arial" panose="020B0604020202020204" pitchFamily="34" charset="0"/>
                <a:cs typeface="Arial" panose="020B0604020202020204" pitchFamily="34" charset="0"/>
                <a:sym typeface="Wingdings" panose="05000000000000000000" pitchFamily="2" charset="2"/>
              </a:rPr>
              <a:t>является основанием для анализа, а результаты анализа могут быть основанием для проверки</a:t>
            </a:r>
            <a:endParaRPr lang="ru-RU" sz="2400" dirty="0">
              <a:solidFill>
                <a:srgbClr val="0000FF"/>
              </a:solidFill>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endParaRPr lang="ru-RU" sz="2400" dirty="0" smtClean="0">
              <a:latin typeface="Arial" panose="020B0604020202020204" pitchFamily="34" charset="0"/>
              <a:cs typeface="Arial" panose="020B0604020202020204" pitchFamily="34" charset="0"/>
              <a:sym typeface="Wingdings" panose="05000000000000000000" pitchFamily="2" charset="2"/>
            </a:endParaRPr>
          </a:p>
          <a:p>
            <a:pPr>
              <a:spcBef>
                <a:spcPts val="600"/>
              </a:spcBef>
              <a:defRPr/>
            </a:pPr>
            <a:endParaRPr lang="ru-RU" sz="2400" dirty="0">
              <a:latin typeface="Arial" panose="020B0604020202020204" pitchFamily="34" charset="0"/>
              <a:cs typeface="Arial" panose="020B0604020202020204" pitchFamily="34" charset="0"/>
              <a:sym typeface="Wingdings" panose="05000000000000000000" pitchFamily="2" charset="2"/>
            </a:endParaRP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smtClean="0">
                <a:latin typeface="Arial" panose="020B0604020202020204" pitchFamily="34" charset="0"/>
                <a:cs typeface="Arial" panose="020B0604020202020204" pitchFamily="34" charset="0"/>
              </a:rPr>
              <a:t>Основания для проверки</a:t>
            </a:r>
            <a:endParaRPr lang="ru-RU" alt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685897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440376" y="320635"/>
            <a:ext cx="11126189" cy="890648"/>
          </a:xfrm>
        </p:spPr>
        <p:txBody>
          <a:bodyPr>
            <a:noAutofit/>
          </a:bodyPr>
          <a:lstStyle/>
          <a:p>
            <a:pPr algn="ctr">
              <a:lnSpc>
                <a:spcPct val="100000"/>
              </a:lnSpc>
            </a:pPr>
            <a:r>
              <a:rPr lang="ru-RU" sz="2800" b="1" dirty="0" smtClean="0">
                <a:latin typeface="Arial" panose="020B0604020202020204" pitchFamily="34" charset="0"/>
                <a:cs typeface="Arial" panose="020B0604020202020204" pitchFamily="34" charset="0"/>
              </a:rPr>
              <a:t>Реализация </a:t>
            </a:r>
            <a:r>
              <a:rPr lang="ru-RU" sz="2800" b="1" dirty="0">
                <a:latin typeface="Arial" panose="020B0604020202020204" pitchFamily="34" charset="0"/>
                <a:cs typeface="Arial" panose="020B0604020202020204" pitchFamily="34" charset="0"/>
              </a:rPr>
              <a:t>требований ст. 10 Федерального закона </a:t>
            </a:r>
            <a:r>
              <a:rPr lang="ru-RU" sz="2800" b="1" dirty="0" smtClean="0">
                <a:latin typeface="Arial" panose="020B0604020202020204" pitchFamily="34" charset="0"/>
                <a:cs typeface="Arial" panose="020B0604020202020204" pitchFamily="34" charset="0"/>
              </a:rPr>
              <a:t>от 03.12.2012 № 230-ФЗ</a:t>
            </a:r>
            <a:endParaRPr lang="ru-RU" altLang="ru-RU" sz="2800" b="1" dirty="0">
              <a:solidFill>
                <a:srgbClr val="C00000"/>
              </a:solidFill>
              <a:latin typeface="Arial" panose="020B0604020202020204" pitchFamily="34" charset="0"/>
              <a:cs typeface="Arial" panose="020B0604020202020204" pitchFamily="34" charset="0"/>
            </a:endParaRPr>
          </a:p>
        </p:txBody>
      </p:sp>
      <p:sp>
        <p:nvSpPr>
          <p:cNvPr id="3" name="Объект 2"/>
          <p:cNvSpPr>
            <a:spLocks noGrp="1"/>
          </p:cNvSpPr>
          <p:nvPr>
            <p:ph sz="half" idx="1"/>
          </p:nvPr>
        </p:nvSpPr>
        <p:spPr>
          <a:xfrm>
            <a:off x="285007" y="1460665"/>
            <a:ext cx="11590317" cy="5308269"/>
          </a:xfrm>
        </p:spPr>
        <p:txBody>
          <a:bodyPr anchor="ctr">
            <a:normAutofit fontScale="92500" lnSpcReduction="10000"/>
          </a:bodyPr>
          <a:lstStyle/>
          <a:p>
            <a:pPr marL="0" indent="0" hangingPunct="0">
              <a:buNone/>
            </a:pPr>
            <a:r>
              <a:rPr lang="ru-RU" sz="1900" dirty="0">
                <a:latin typeface="Arial" panose="020B0604020202020204" pitchFamily="34" charset="0"/>
                <a:cs typeface="Arial" panose="020B0604020202020204" pitchFamily="34" charset="0"/>
              </a:rPr>
              <a:t>С 23.03.2012 </a:t>
            </a:r>
            <a:r>
              <a:rPr lang="ru-RU" sz="1900" b="1" dirty="0">
                <a:latin typeface="Arial" panose="020B0604020202020204" pitchFamily="34" charset="0"/>
                <a:cs typeface="Arial" panose="020B0604020202020204" pitchFamily="34" charset="0"/>
              </a:rPr>
              <a:t>основанием</a:t>
            </a:r>
            <a:r>
              <a:rPr lang="ru-RU" sz="1900" dirty="0">
                <a:latin typeface="Arial" panose="020B0604020202020204" pitchFamily="34" charset="0"/>
                <a:cs typeface="Arial" panose="020B0604020202020204" pitchFamily="34" charset="0"/>
              </a:rPr>
              <a:t> для </a:t>
            </a:r>
            <a:r>
              <a:rPr lang="ru-RU" sz="1900" dirty="0" smtClean="0">
                <a:latin typeface="Arial" panose="020B0604020202020204" pitchFamily="34" charset="0"/>
                <a:cs typeface="Arial" panose="020B0604020202020204" pitchFamily="34" charset="0"/>
              </a:rPr>
              <a:t>проведения антикоррупционных </a:t>
            </a:r>
            <a:r>
              <a:rPr lang="ru-RU" sz="1900" dirty="0">
                <a:latin typeface="Arial" panose="020B0604020202020204" pitchFamily="34" charset="0"/>
                <a:cs typeface="Arial" panose="020B0604020202020204" pitchFamily="34" charset="0"/>
              </a:rPr>
              <a:t>проверок </a:t>
            </a:r>
            <a:r>
              <a:rPr lang="ru-RU" sz="1900" dirty="0" smtClean="0">
                <a:latin typeface="Arial" panose="020B0604020202020204" pitchFamily="34" charset="0"/>
                <a:cs typeface="Arial" panose="020B0604020202020204" pitchFamily="34" charset="0"/>
              </a:rPr>
              <a:t>является</a:t>
            </a:r>
            <a:r>
              <a:rPr lang="ru-RU" sz="1900" dirty="0">
                <a:latin typeface="Arial" panose="020B0604020202020204" pitchFamily="34" charset="0"/>
                <a:cs typeface="Arial" panose="020B0604020202020204" pitchFamily="34" charset="0"/>
              </a:rPr>
              <a:t>, в том числе, </a:t>
            </a:r>
            <a:r>
              <a:rPr lang="ru-RU" sz="1900" b="1" dirty="0">
                <a:latin typeface="Arial" panose="020B0604020202020204" pitchFamily="34" charset="0"/>
                <a:cs typeface="Arial" panose="020B0604020202020204" pitchFamily="34" charset="0"/>
              </a:rPr>
              <a:t>письменная информация</a:t>
            </a:r>
            <a:r>
              <a:rPr lang="ru-RU" sz="1900" dirty="0">
                <a:latin typeface="Arial" panose="020B0604020202020204" pitchFamily="34" charset="0"/>
                <a:cs typeface="Arial" panose="020B0604020202020204" pitchFamily="34" charset="0"/>
              </a:rPr>
              <a:t>, представленная подразделениями кадровых служб по профилактике коррупционных правонарушений (п. 10 Положения, утвержденного Указом Президента РФ от 21.09.2009 № 1065).</a:t>
            </a:r>
          </a:p>
          <a:p>
            <a:pPr marL="0" indent="0" hangingPunct="0">
              <a:buNone/>
            </a:pPr>
            <a:r>
              <a:rPr lang="ru-RU" sz="1900" dirty="0">
                <a:latin typeface="Arial" panose="020B0604020202020204" pitchFamily="34" charset="0"/>
                <a:cs typeface="Arial" panose="020B0604020202020204" pitchFamily="34" charset="0"/>
              </a:rPr>
              <a:t>Аналогичные положения </a:t>
            </a:r>
            <a:r>
              <a:rPr lang="ru-RU" sz="1900" b="1" dirty="0">
                <a:latin typeface="Arial" panose="020B0604020202020204" pitchFamily="34" charset="0"/>
                <a:cs typeface="Arial" panose="020B0604020202020204" pitchFamily="34" charset="0"/>
              </a:rPr>
              <a:t>должны быть предусмотрены </a:t>
            </a:r>
            <a:r>
              <a:rPr lang="ru-RU" sz="1900" dirty="0">
                <a:latin typeface="Arial" panose="020B0604020202020204" pitchFamily="34" charset="0"/>
                <a:cs typeface="Arial" panose="020B0604020202020204" pitchFamily="34" charset="0"/>
              </a:rPr>
              <a:t>муниципальными нормативными правовыми актами (в соответствии с п. 6 Указа Президента РФ от 21.09.2009 № 1065).</a:t>
            </a:r>
          </a:p>
          <a:p>
            <a:pPr marL="0" indent="0" hangingPunct="0">
              <a:buNone/>
            </a:pPr>
            <a:r>
              <a:rPr lang="ru-RU" sz="1900" dirty="0" smtClean="0">
                <a:latin typeface="Arial" panose="020B0604020202020204" pitchFamily="34" charset="0"/>
                <a:cs typeface="Arial" panose="020B0604020202020204" pitchFamily="34" charset="0"/>
              </a:rPr>
              <a:t>При </a:t>
            </a:r>
            <a:r>
              <a:rPr lang="ru-RU" sz="1900" dirty="0">
                <a:latin typeface="Arial" panose="020B0604020202020204" pitchFamily="34" charset="0"/>
                <a:cs typeface="Arial" panose="020B0604020202020204" pitchFamily="34" charset="0"/>
              </a:rPr>
              <a:t>этом, статьей 10 Федерального закона от 03.12.2012 № 230-ФЗ </a:t>
            </a:r>
            <a:r>
              <a:rPr lang="ru-RU" sz="1900" dirty="0" smtClean="0">
                <a:latin typeface="Arial" panose="020B0604020202020204" pitchFamily="34" charset="0"/>
                <a:cs typeface="Arial" panose="020B0604020202020204" pitchFamily="34" charset="0"/>
              </a:rPr>
              <a:t>«</a:t>
            </a:r>
            <a:r>
              <a:rPr lang="ru-RU" sz="1900" dirty="0">
                <a:latin typeface="Arial" panose="020B0604020202020204" pitchFamily="34" charset="0"/>
                <a:cs typeface="Arial" panose="020B0604020202020204" pitchFamily="34" charset="0"/>
              </a:rPr>
              <a:t>О контроле за соответствием расходов лиц, замещающих государственные должности, и иных лиц их доходам» установлена </a:t>
            </a:r>
            <a:r>
              <a:rPr lang="ru-RU" sz="1900" b="1" dirty="0">
                <a:solidFill>
                  <a:srgbClr val="FF0000"/>
                </a:solidFill>
                <a:latin typeface="Arial" panose="020B0604020202020204" pitchFamily="34" charset="0"/>
                <a:cs typeface="Arial" panose="020B0604020202020204" pitchFamily="34" charset="0"/>
              </a:rPr>
              <a:t>обязанность</a:t>
            </a:r>
            <a:r>
              <a:rPr lang="ru-RU" sz="1900" dirty="0">
                <a:solidFill>
                  <a:srgbClr val="FF0000"/>
                </a:solidFill>
                <a:latin typeface="Arial" panose="020B0604020202020204" pitchFamily="34" charset="0"/>
                <a:cs typeface="Arial" panose="020B0604020202020204" pitchFamily="34" charset="0"/>
              </a:rPr>
              <a:t> </a:t>
            </a:r>
            <a:r>
              <a:rPr lang="ru-RU" sz="1900" dirty="0">
                <a:latin typeface="Arial" panose="020B0604020202020204" pitchFamily="34" charset="0"/>
                <a:cs typeface="Arial" panose="020B0604020202020204" pitchFamily="34" charset="0"/>
              </a:rPr>
              <a:t>органов, подразделений и должностных лиц, ответственных за профилактику коррупционных правонарушений, осуществлять </a:t>
            </a:r>
            <a:r>
              <a:rPr lang="ru-RU" sz="1900" b="1" dirty="0">
                <a:solidFill>
                  <a:srgbClr val="FF0000"/>
                </a:solidFill>
                <a:latin typeface="Arial" panose="020B0604020202020204" pitchFamily="34" charset="0"/>
                <a:cs typeface="Arial" panose="020B0604020202020204" pitchFamily="34" charset="0"/>
              </a:rPr>
              <a:t>анализ поступающих сведений о доходах</a:t>
            </a:r>
            <a:r>
              <a:rPr lang="ru-RU" sz="1900" dirty="0">
                <a:latin typeface="Arial" panose="020B0604020202020204" pitchFamily="34" charset="0"/>
                <a:cs typeface="Arial" panose="020B0604020202020204" pitchFamily="34" charset="0"/>
              </a:rPr>
              <a:t>, об имуществе и обязательствах имущественного характера.</a:t>
            </a:r>
          </a:p>
          <a:p>
            <a:pPr marL="0" indent="0" hangingPunct="0">
              <a:buNone/>
            </a:pPr>
            <a:r>
              <a:rPr lang="ru-RU" sz="1900" dirty="0">
                <a:latin typeface="Arial" panose="020B0604020202020204" pitchFamily="34" charset="0"/>
                <a:cs typeface="Arial" panose="020B0604020202020204" pitchFamily="34" charset="0"/>
              </a:rPr>
              <a:t>В рассматриваемом вопросе имеет важное значение то, насколько </a:t>
            </a:r>
            <a:r>
              <a:rPr lang="ru-RU" sz="1900" dirty="0" smtClean="0">
                <a:latin typeface="Arial" panose="020B0604020202020204" pitchFamily="34" charset="0"/>
                <a:cs typeface="Arial" panose="020B0604020202020204" pitchFamily="34" charset="0"/>
              </a:rPr>
              <a:t>активно реализуют </a:t>
            </a:r>
            <a:r>
              <a:rPr lang="ru-RU" sz="1900" dirty="0">
                <a:latin typeface="Arial" panose="020B0604020202020204" pitchFamily="34" charset="0"/>
                <a:cs typeface="Arial" panose="020B0604020202020204" pitchFamily="34" charset="0"/>
              </a:rPr>
              <a:t>полномочия, </a:t>
            </a:r>
            <a:r>
              <a:rPr lang="ru-RU" sz="1900" dirty="0" smtClean="0">
                <a:latin typeface="Arial" panose="020B0604020202020204" pitchFamily="34" charset="0"/>
                <a:cs typeface="Arial" panose="020B0604020202020204" pitchFamily="34" charset="0"/>
              </a:rPr>
              <a:t>исполняются </a:t>
            </a:r>
            <a:r>
              <a:rPr lang="ru-RU" sz="1900" dirty="0">
                <a:latin typeface="Arial" panose="020B0604020202020204" pitchFamily="34" charset="0"/>
                <a:cs typeface="Arial" panose="020B0604020202020204" pitchFamily="34" charset="0"/>
              </a:rPr>
              <a:t>обязанности по проведению анализа представляемых служащими сведений о доходах, расходах, об имуществе, </a:t>
            </a:r>
            <a:r>
              <a:rPr lang="ru-RU" sz="1900" dirty="0" smtClean="0">
                <a:latin typeface="Arial" panose="020B0604020202020204" pitchFamily="34" charset="0"/>
                <a:cs typeface="Arial" panose="020B0604020202020204" pitchFamily="34" charset="0"/>
              </a:rPr>
              <a:t>инициированию ОМС при наличии оснований </a:t>
            </a:r>
            <a:r>
              <a:rPr lang="ru-RU" sz="1900" dirty="0">
                <a:latin typeface="Arial" panose="020B0604020202020204" pitchFamily="34" charset="0"/>
                <a:cs typeface="Arial" panose="020B0604020202020204" pitchFamily="34" charset="0"/>
              </a:rPr>
              <a:t>перед Губернатором </a:t>
            </a:r>
            <a:r>
              <a:rPr lang="ru-RU" sz="1900" dirty="0" smtClean="0">
                <a:latin typeface="Arial" panose="020B0604020202020204" pitchFamily="34" charset="0"/>
                <a:cs typeface="Arial" panose="020B0604020202020204" pitchFamily="34" charset="0"/>
              </a:rPr>
              <a:t>региона осуществления </a:t>
            </a:r>
            <a:r>
              <a:rPr lang="ru-RU" sz="1900" dirty="0">
                <a:latin typeface="Arial" panose="020B0604020202020204" pitchFamily="34" charset="0"/>
                <a:cs typeface="Arial" panose="020B0604020202020204" pitchFamily="34" charset="0"/>
              </a:rPr>
              <a:t>контроля за расходами  муниципальных служащих.</a:t>
            </a:r>
          </a:p>
          <a:p>
            <a:pPr marL="0" indent="0" hangingPunct="0">
              <a:buNone/>
            </a:pPr>
            <a:r>
              <a:rPr lang="ru-RU" sz="1900" dirty="0">
                <a:latin typeface="Arial" panose="020B0604020202020204" pitchFamily="34" charset="0"/>
                <a:cs typeface="Arial" panose="020B0604020202020204" pitchFamily="34" charset="0"/>
              </a:rPr>
              <a:t>Предусмотренные Указом Президента РФ от 19.09.2017 № 431 возможности государственных и муниципальных органов в рамках указанного анализа  запрашивать необходимые сведения (кроме ФНС, </a:t>
            </a:r>
            <a:r>
              <a:rPr lang="ru-RU" sz="1900" dirty="0" err="1">
                <a:latin typeface="Arial" panose="020B0604020202020204" pitchFamily="34" charset="0"/>
                <a:cs typeface="Arial" panose="020B0604020202020204" pitchFamily="34" charset="0"/>
              </a:rPr>
              <a:t>Росреестра</a:t>
            </a:r>
            <a:r>
              <a:rPr lang="ru-RU" sz="1900" dirty="0">
                <a:latin typeface="Arial" panose="020B0604020202020204" pitchFamily="34" charset="0"/>
                <a:cs typeface="Arial" panose="020B0604020202020204" pitchFamily="34" charset="0"/>
              </a:rPr>
              <a:t>, банков),  получать пояснения требуют не только внесения соответствующих изменений в муниципальные нормативные правовые акты, но и организации работы по проведению названного анализа на качественно новом уровне.</a:t>
            </a:r>
          </a:p>
          <a:p>
            <a:pPr marL="0" indent="0">
              <a:buNone/>
            </a:pPr>
            <a:endParaRPr lang="ru-RU"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601769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631" y="1401287"/>
            <a:ext cx="11625943" cy="5332021"/>
          </a:xfrm>
        </p:spPr>
        <p:txBody>
          <a:bodyPr>
            <a:normAutofit/>
          </a:bodyPr>
          <a:lstStyle/>
          <a:p>
            <a:pPr marL="0" indent="0">
              <a:spcBef>
                <a:spcPts val="600"/>
              </a:spcBef>
              <a:buNone/>
              <a:defRPr/>
            </a:pPr>
            <a:r>
              <a:rPr lang="ru-RU" sz="2200" dirty="0">
                <a:solidFill>
                  <a:srgbClr val="FF0000"/>
                </a:solidFill>
                <a:latin typeface="Arial" panose="020B0604020202020204" pitchFamily="34" charset="0"/>
                <a:cs typeface="Arial" panose="020B0604020202020204" pitchFamily="34" charset="0"/>
                <a:sym typeface="Wingdings" panose="05000000000000000000" pitchFamily="2" charset="2"/>
              </a:rPr>
              <a:t>Анализируются сведения:</a:t>
            </a:r>
          </a:p>
          <a:p>
            <a:pPr>
              <a:spcBef>
                <a:spcPts val="600"/>
              </a:spcBef>
              <a:defRPr/>
            </a:pPr>
            <a:r>
              <a:rPr lang="ru-RU" sz="2200" dirty="0">
                <a:latin typeface="Arial" panose="020B0604020202020204" pitchFamily="34" charset="0"/>
                <a:cs typeface="Arial" panose="020B0604020202020204" pitchFamily="34" charset="0"/>
                <a:sym typeface="Wingdings" panose="05000000000000000000" pitchFamily="2" charset="2"/>
              </a:rPr>
              <a:t>о доходах, об имуществе и обязательствах имущественного характера, представляемых гражданами, претендующими на замещение должностей службы, и служащими </a:t>
            </a:r>
          </a:p>
          <a:p>
            <a:pPr>
              <a:spcBef>
                <a:spcPts val="600"/>
              </a:spcBef>
              <a:defRPr/>
            </a:pPr>
            <a:r>
              <a:rPr lang="ru-RU" sz="2200" dirty="0">
                <a:latin typeface="Arial" panose="020B0604020202020204" pitchFamily="34" charset="0"/>
                <a:cs typeface="Arial" panose="020B0604020202020204" pitchFamily="34" charset="0"/>
                <a:sym typeface="Wingdings" panose="05000000000000000000" pitchFamily="2" charset="2"/>
              </a:rPr>
              <a:t>о соблюдении служащими требований к служебному поведению </a:t>
            </a:r>
          </a:p>
          <a:p>
            <a:pPr>
              <a:spcBef>
                <a:spcPts val="600"/>
              </a:spcBef>
              <a:defRPr/>
            </a:pPr>
            <a:r>
              <a:rPr lang="ru-RU" sz="2200" dirty="0">
                <a:latin typeface="Arial" panose="020B0604020202020204" pitchFamily="34" charset="0"/>
                <a:cs typeface="Arial" panose="020B0604020202020204" pitchFamily="34" charset="0"/>
                <a:sym typeface="Wingdings" panose="05000000000000000000" pitchFamily="2" charset="2"/>
              </a:rPr>
              <a:t>о предотвращении или урегулировании конфликта интересов </a:t>
            </a:r>
          </a:p>
          <a:p>
            <a:pPr>
              <a:spcBef>
                <a:spcPts val="600"/>
              </a:spcBef>
              <a:defRPr/>
            </a:pPr>
            <a:r>
              <a:rPr lang="ru-RU" sz="2200" dirty="0">
                <a:latin typeface="Arial" panose="020B0604020202020204" pitchFamily="34" charset="0"/>
                <a:cs typeface="Arial" panose="020B0604020202020204" pitchFamily="34" charset="0"/>
                <a:sym typeface="Wingdings" panose="05000000000000000000" pitchFamily="2" charset="2"/>
              </a:rPr>
              <a:t>соблюдения установленных для них запретов, ограничений и обязанностей, </a:t>
            </a:r>
          </a:p>
          <a:p>
            <a:pPr>
              <a:spcBef>
                <a:spcPts val="600"/>
              </a:spcBef>
              <a:defRPr/>
            </a:pPr>
            <a:r>
              <a:rPr lang="ru-RU" sz="2200" dirty="0">
                <a:latin typeface="Arial" panose="020B0604020202020204" pitchFamily="34" charset="0"/>
                <a:cs typeface="Arial" panose="020B0604020202020204" pitchFamily="34" charset="0"/>
                <a:sym typeface="Wingdings" panose="05000000000000000000" pitchFamily="2" charset="2"/>
              </a:rPr>
              <a:t>сведений о соблюдении гражданами, замещавшими должности службы, ограничений при заключении ими после ухода со службы трудового договора и (или) гражданско-правового договора </a:t>
            </a:r>
          </a:p>
          <a:p>
            <a:pPr marL="0" indent="0">
              <a:spcBef>
                <a:spcPts val="600"/>
              </a:spcBef>
              <a:buNone/>
              <a:defRPr/>
            </a:pPr>
            <a:r>
              <a:rPr lang="ru-RU" sz="2200" dirty="0">
                <a:latin typeface="Arial" panose="020B0604020202020204" pitchFamily="34" charset="0"/>
                <a:cs typeface="Arial" panose="020B0604020202020204" pitchFamily="34" charset="0"/>
                <a:sym typeface="Wingdings" panose="05000000000000000000" pitchFamily="2" charset="2"/>
              </a:rPr>
              <a:t>При осуществлении анализа таких сведений проводятся </a:t>
            </a:r>
            <a:r>
              <a:rPr lang="ru-RU" sz="2200" dirty="0" smtClean="0">
                <a:solidFill>
                  <a:srgbClr val="FF0000"/>
                </a:solidFill>
                <a:latin typeface="Arial" panose="020B0604020202020204" pitchFamily="34" charset="0"/>
                <a:cs typeface="Arial" panose="020B0604020202020204" pitchFamily="34" charset="0"/>
                <a:sym typeface="Wingdings" panose="05000000000000000000" pitchFamily="2" charset="2"/>
              </a:rPr>
              <a:t>беседы</a:t>
            </a:r>
            <a:r>
              <a:rPr lang="ru-RU" sz="2200" dirty="0">
                <a:latin typeface="Arial" panose="020B0604020202020204" pitchFamily="34" charset="0"/>
                <a:cs typeface="Arial" panose="020B0604020202020204" pitchFamily="34" charset="0"/>
                <a:sym typeface="Wingdings" panose="05000000000000000000" pitchFamily="2" charset="2"/>
              </a:rPr>
              <a:t>, запрашивается от различных органов и организаций информация о соблюдении федеральными государственными служащими требований к служебному поведению (за исключением информации, содержащей сведения, составляющие государственную, банковскую, налоговую или иную охраняемую законом тайну)</a:t>
            </a:r>
          </a:p>
        </p:txBody>
      </p:sp>
      <p:sp>
        <p:nvSpPr>
          <p:cNvPr id="5" name="Заголовок 1"/>
          <p:cNvSpPr>
            <a:spLocks noGrp="1"/>
          </p:cNvSpPr>
          <p:nvPr>
            <p:ph type="title"/>
          </p:nvPr>
        </p:nvSpPr>
        <p:spPr>
          <a:xfrm>
            <a:off x="522514" y="260351"/>
            <a:ext cx="11329060" cy="901699"/>
          </a:xfrm>
        </p:spPr>
        <p:txBody>
          <a:bodyPr>
            <a:normAutofit/>
          </a:bodyPr>
          <a:lstStyle/>
          <a:p>
            <a:pPr algn="ctr"/>
            <a:r>
              <a:rPr lang="ru-RU" altLang="ru-RU" sz="4000" b="1" dirty="0">
                <a:latin typeface="Arial" panose="020B0604020202020204" pitchFamily="34" charset="0"/>
                <a:cs typeface="Arial" panose="020B0604020202020204" pitchFamily="34" charset="0"/>
              </a:rPr>
              <a:t>Анализ сведений</a:t>
            </a:r>
          </a:p>
        </p:txBody>
      </p:sp>
    </p:spTree>
    <p:extLst>
      <p:ext uri="{BB962C8B-B14F-4D97-AF65-F5344CB8AC3E}">
        <p14:creationId xmlns:p14="http://schemas.microsoft.com/office/powerpoint/2010/main" val="249233606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11296</TotalTime>
  <Words>21454</Words>
  <Application>Microsoft Office PowerPoint</Application>
  <PresentationFormat>Широкоэкранный</PresentationFormat>
  <Paragraphs>1242</Paragraphs>
  <Slides>215</Slides>
  <Notes>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215</vt:i4>
      </vt:variant>
    </vt:vector>
  </HeadingPairs>
  <TitlesOfParts>
    <vt:vector size="222" baseType="lpstr">
      <vt:lpstr>Arial</vt:lpstr>
      <vt:lpstr>Calibri</vt:lpstr>
      <vt:lpstr>Calibri Light</vt:lpstr>
      <vt:lpstr>Georgia</vt:lpstr>
      <vt:lpstr>Times New Roman</vt:lpstr>
      <vt:lpstr>Wingdings</vt:lpstr>
      <vt:lpstr>Тема Office</vt:lpstr>
      <vt:lpstr>Противодействие коррупции в органе/организации</vt:lpstr>
      <vt:lpstr>Общий алгоритм действий  по организации антикоррупционной работы</vt:lpstr>
      <vt:lpstr>Общий алгоритм действий  по организации антикоррупционной работы</vt:lpstr>
      <vt:lpstr>Общий алгоритм действий  по организации антикоррупционной работы</vt:lpstr>
      <vt:lpstr>Общий алгоритм действий  по организации антикоррупционной работы</vt:lpstr>
      <vt:lpstr>Функции и полномочия локальных органов (создаёт, как правило, руководитель)</vt:lpstr>
      <vt:lpstr>Обучение: Поступление на службу</vt:lpstr>
      <vt:lpstr>Обучение: Нахождение на службе</vt:lpstr>
      <vt:lpstr>Конкурсы и аттестации</vt:lpstr>
      <vt:lpstr>Обучение: Увольнение со службы</vt:lpstr>
      <vt:lpstr>Обучение: По необходимости</vt:lpstr>
      <vt:lpstr>Кому нужно регулярно проходить обучение по «антикоррупции»</vt:lpstr>
      <vt:lpstr>Антикоррупционный раздел сайта</vt:lpstr>
      <vt:lpstr>Памятки</vt:lpstr>
      <vt:lpstr>Критерии оценки эффективности [прокуратурой] работы органов и лиц, ответственных за предупреждение (профилактику) коррупции (на примере органа государственной власти)</vt:lpstr>
      <vt:lpstr>Критерии оценки эффективности работы органов и лиц, ответственных за предупреждение (профилактику) коррупции</vt:lpstr>
      <vt:lpstr>Критерии оценки эффективности работы органов и лиц, ответственных за предупреждение (профилактику) коррупции</vt:lpstr>
      <vt:lpstr>Понятие и ситуации конфликта интересов</vt:lpstr>
      <vt:lpstr>Презентация PowerPoint</vt:lpstr>
      <vt:lpstr>Простейший пример</vt:lpstr>
      <vt:lpstr>Конфликт интересов </vt:lpstr>
      <vt:lpstr>Методички о конфликте интересов</vt:lpstr>
      <vt:lpstr>Упоминание в законодательстве РФ</vt:lpstr>
      <vt:lpstr>Составляющие понятия «конфликт интересов» на муниципальной службе</vt:lpstr>
      <vt:lpstr>Родственники и свойственники</vt:lpstr>
      <vt:lpstr>Порядок предотвращения и урегулирования конфликта интересов</vt:lpstr>
      <vt:lpstr>Профилактика конфликта интересов</vt:lpstr>
      <vt:lpstr>Способы предотвращения и урегулирования конфликта интересов</vt:lpstr>
      <vt:lpstr>Ситуации, в которых вероятно возникновение конфликта интересов</vt:lpstr>
      <vt:lpstr>Отдельные функции государственного или муниципального управления</vt:lpstr>
      <vt:lpstr>Источники информации о конфликте интересов</vt:lpstr>
      <vt:lpstr>Пример - июль 2020 г.</vt:lpstr>
      <vt:lpstr>Комиссия </vt:lpstr>
      <vt:lpstr>Субъекты конфликта интересов</vt:lpstr>
      <vt:lpstr>Рекомендуется к изучению</vt:lpstr>
      <vt:lpstr>Типовые ситуации конфликта интересов</vt:lpstr>
      <vt:lpstr>Общие ситуации конфликта интересов</vt:lpstr>
      <vt:lpstr>Обзор Минтруда 2012 г.</vt:lpstr>
      <vt:lpstr>Базовые типовые ситуации</vt:lpstr>
      <vt:lpstr>Важно для определения предпосылок конфликта интересов: составляющие понятия «конфликт интересов»</vt:lpstr>
      <vt:lpstr>Ситуация 1</vt:lpstr>
      <vt:lpstr>Ситуация 1</vt:lpstr>
      <vt:lpstr>Ситуация 2</vt:lpstr>
      <vt:lpstr>Ситуация 2</vt:lpstr>
      <vt:lpstr>Ситуация 3</vt:lpstr>
      <vt:lpstr>Ситуация 3</vt:lpstr>
      <vt:lpstr>Ситуация 4</vt:lpstr>
      <vt:lpstr>Ситуация 4</vt:lpstr>
      <vt:lpstr>Ситуация 5</vt:lpstr>
      <vt:lpstr>Ситуация 5</vt:lpstr>
      <vt:lpstr>Ситуация 6</vt:lpstr>
      <vt:lpstr>Ситуация 6</vt:lpstr>
      <vt:lpstr>Ситуация 7</vt:lpstr>
      <vt:lpstr>Ситуация 7</vt:lpstr>
      <vt:lpstr>Ситуация 8</vt:lpstr>
      <vt:lpstr>Ситуация 8</vt:lpstr>
      <vt:lpstr>Ситуация 9</vt:lpstr>
      <vt:lpstr>Ситуация 9</vt:lpstr>
      <vt:lpstr>Ситуация 10</vt:lpstr>
      <vt:lpstr>Ситуация 10</vt:lpstr>
      <vt:lpstr>Ситуация 11</vt:lpstr>
      <vt:lpstr>Ситуация 11</vt:lpstr>
      <vt:lpstr>Обязанности по предотвращению и урегулированию конфликта интересов</vt:lpstr>
      <vt:lpstr>Ответственность</vt:lpstr>
      <vt:lpstr>Порядок уведомления о возникновении личной заинтересованности </vt:lpstr>
      <vt:lpstr>Рассмотрение уведомления о возникновении личной заинтересованности </vt:lpstr>
      <vt:lpstr>Форма уведомления о возникновении личной заинтересованности (основные моменты)</vt:lpstr>
      <vt:lpstr>Иные уведомления</vt:lpstr>
      <vt:lpstr>Иные уведомления</vt:lpstr>
      <vt:lpstr>Немного особняком</vt:lpstr>
      <vt:lpstr>Требования по отдельным документам</vt:lpstr>
      <vt:lpstr>Особенности предоставления сведений о доходах, расходах, обязательствах имущественного характера</vt:lpstr>
      <vt:lpstr>Правовая основа</vt:lpstr>
      <vt:lpstr>Правовая основа</vt:lpstr>
      <vt:lpstr>Основные требования</vt:lpstr>
      <vt:lpstr>Отчетный период</vt:lpstr>
      <vt:lpstr>Сведения (основные моменты)</vt:lpstr>
      <vt:lpstr>Источники информации для справки</vt:lpstr>
      <vt:lpstr>Пример заполнения справки</vt:lpstr>
      <vt:lpstr>Пример заполнения справки</vt:lpstr>
      <vt:lpstr>Пример заполнения справки</vt:lpstr>
      <vt:lpstr>Пример заполнения справки</vt:lpstr>
      <vt:lpstr>Пример заполнения справки</vt:lpstr>
      <vt:lpstr>Пример заполнения справки</vt:lpstr>
      <vt:lpstr>Пример сведений, опубликованный на сайте («урезанная» справка)</vt:lpstr>
      <vt:lpstr>Пример 2</vt:lpstr>
      <vt:lpstr>Примеры нарушений</vt:lpstr>
      <vt:lpstr>Примеры нарушений</vt:lpstr>
      <vt:lpstr>Последствия нарушения требований</vt:lpstr>
      <vt:lpstr>Реализация результатов, полученных в ходе осуществления контроля за расходами</vt:lpstr>
      <vt:lpstr>Реализация результатов, полученных в ходе осуществления контроля за расходами</vt:lpstr>
      <vt:lpstr>Реализация результатов, полученных в ходе осуществления контроля за расходами</vt:lpstr>
      <vt:lpstr>Реализация результатов, полученных в ходе осуществления контроля за расходами</vt:lpstr>
      <vt:lpstr>Реализация результатов, полученных в ходе осуществления контроля за расходами</vt:lpstr>
      <vt:lpstr>Основания и порядок проведения проверки сведений, представляемых в соответствии с законодательством о противодействии коррупции</vt:lpstr>
      <vt:lpstr>Правовая основа</vt:lpstr>
      <vt:lpstr>Основания для проверки</vt:lpstr>
      <vt:lpstr>Реализация требований ст. 10 Федерального закона от 03.12.2012 № 230-ФЗ</vt:lpstr>
      <vt:lpstr>Анализ сведений</vt:lpstr>
      <vt:lpstr>Критерии признания информации достаточной для инициирования процедуры проверки</vt:lpstr>
      <vt:lpstr>Требования к проверке</vt:lpstr>
      <vt:lpstr>Права субъектов проверки</vt:lpstr>
      <vt:lpstr>Решение по итогам проверки</vt:lpstr>
      <vt:lpstr>Нюансы анализа и проверки по сведениям</vt:lpstr>
      <vt:lpstr>Организационные вопросы осуществления проверки</vt:lpstr>
      <vt:lpstr>Служебная проверка</vt:lpstr>
      <vt:lpstr>Правовая основа и понятие</vt:lpstr>
      <vt:lpstr>Регулирование служебных проверок в ФОИВ и на муниципальном уровне</vt:lpstr>
      <vt:lpstr>Особенности служебной проверки</vt:lpstr>
      <vt:lpstr>Основания проведения служебной проверки</vt:lpstr>
      <vt:lpstr>Основания проведения служебной проверки</vt:lpstr>
      <vt:lpstr>Цели служебной проверки</vt:lpstr>
      <vt:lpstr>Порядок проведения служебной проверки</vt:lpstr>
      <vt:lpstr>Порядок проведения служебной проверки</vt:lpstr>
      <vt:lpstr>Порядок проведения служебной проверки</vt:lpstr>
      <vt:lpstr>Права лица, в отношении которого проводится служебная проверка</vt:lpstr>
      <vt:lpstr>Оформление результатов служебной проверки</vt:lpstr>
      <vt:lpstr>Оформление результатов служебной проверки</vt:lpstr>
      <vt:lpstr>Последствия проведения служебной проверки</vt:lpstr>
      <vt:lpstr>Дисциплинарное взыскание </vt:lpstr>
      <vt:lpstr>Порядок создания и организация деятельности комиссии по соблюдению требований к служебному поведению и урегулированию конфликта интересов</vt:lpstr>
      <vt:lpstr>Ключевые НПА и рекомендации</vt:lpstr>
      <vt:lpstr>Общий порядок организации и работы</vt:lpstr>
      <vt:lpstr>Порядок организации и работы</vt:lpstr>
      <vt:lpstr>Основания для проведения заседания</vt:lpstr>
      <vt:lpstr>Основания для проведения заседания</vt:lpstr>
      <vt:lpstr>Основания для проведения заседания</vt:lpstr>
      <vt:lpstr>Возможные решения комиссии</vt:lpstr>
      <vt:lpstr>Возможные решения комиссии</vt:lpstr>
      <vt:lpstr>Возможные решения комиссии</vt:lpstr>
      <vt:lpstr>Возможные решения комиссии</vt:lpstr>
      <vt:lpstr>Решение (протокол) комиссии</vt:lpstr>
      <vt:lpstr>Типичные коррупционные правонарушения, юридическая ответственность за совершение коррупционных правонарушений. Критерии отнесения коррупционных дисциплинарных проступков к различным категориям</vt:lpstr>
      <vt:lpstr>Статистика</vt:lpstr>
      <vt:lpstr>Типичные коррупционные правонарушения</vt:lpstr>
      <vt:lpstr>Типичные коррупционные правонарушения</vt:lpstr>
      <vt:lpstr>Причины и условия совершения коррупционных правонарушений </vt:lpstr>
      <vt:lpstr>Ст. 13 273-ФЗ</vt:lpstr>
      <vt:lpstr>Дисциплинарная ответственность</vt:lpstr>
      <vt:lpstr>Ответственность за совершение коррупционных правонарушений</vt:lpstr>
      <vt:lpstr>Примеры нарушений и мер дисциплинарной ответственности</vt:lpstr>
      <vt:lpstr>Увольнение  - основания</vt:lpstr>
      <vt:lpstr>Гражданско-правовая ответственность</vt:lpstr>
      <vt:lpstr>Гражданско-правовая ответственность</vt:lpstr>
      <vt:lpstr>Уголовная ответственность</vt:lpstr>
      <vt:lpstr>Проблемы</vt:lpstr>
      <vt:lpstr>Небольшая статистика по суммам</vt:lpstr>
      <vt:lpstr>Примеры уголовных дел на рассмотрении</vt:lpstr>
      <vt:lpstr>Примеры уголовных дел на рассмотрении</vt:lpstr>
      <vt:lpstr>Примеры уголовной ответственности</vt:lpstr>
      <vt:lpstr>Примеры уголовной ответственности</vt:lpstr>
      <vt:lpstr>Административная ответственность</vt:lpstr>
      <vt:lpstr>Малозначительность</vt:lpstr>
      <vt:lpstr>Меры прокурорского реагирования</vt:lpstr>
      <vt:lpstr>Письмо Минтруда России от 21.03.2016 N 18-2/10/П-1526 «О критериях привлечения к ответственности за коррупционные правонарушения»</vt:lpstr>
      <vt:lpstr>Письмо Минтруда России от 21.03.2016 N 18-2/10/П-1526 «О критериях привлечения к ответственности за коррупционные правонарушения»</vt:lpstr>
      <vt:lpstr>Письмо Минтруда России от 21.03.2016 N 18-2/10/П-1526 «О критериях привлечения к ответственности за коррупционные правонарушения»</vt:lpstr>
      <vt:lpstr>Письмо Минтруда России от 21.03.2016 N 18-2/10/П-1526 «О критериях привлечения к ответственности за коррупционные правонарушения»</vt:lpstr>
      <vt:lpstr>База криминологического исследования личности коррупционного преступника, проведенного Академией Генеральной прокуратуры Российской Федерации в 2016-2017 гг.</vt:lpstr>
      <vt:lpstr>Распределение ответов респондентов на вопрос:  «Какие, на Ваш взгляд, основные причины и условия способствуют коррупционному поведению и распространению коррупции?»</vt:lpstr>
      <vt:lpstr>Для изучения: методические материалы Минтруда</vt:lpstr>
      <vt:lpstr>Планирование антикоррупционных мероприятий</vt:lpstr>
      <vt:lpstr>Ключевые документы</vt:lpstr>
      <vt:lpstr>Программа (план) – примерное содержание</vt:lpstr>
      <vt:lpstr>Задачи антикоррупционных мероприятий</vt:lpstr>
      <vt:lpstr>Основные разделы плана</vt:lpstr>
      <vt:lpstr>Основные разделы плана</vt:lpstr>
      <vt:lpstr>Основные направления плана</vt:lpstr>
      <vt:lpstr>Основные направления плана</vt:lpstr>
      <vt:lpstr>Пример анкетирования служащих</vt:lpstr>
      <vt:lpstr>Основные направления плана</vt:lpstr>
      <vt:lpstr>Примеры мероприятий</vt:lpstr>
      <vt:lpstr>Примеры мероприятий</vt:lpstr>
      <vt:lpstr>Примеры мероприятий</vt:lpstr>
      <vt:lpstr>Примеры мероприятий</vt:lpstr>
      <vt:lpstr>Примеры показателей (результатов)</vt:lpstr>
      <vt:lpstr>Ошибки в планировании, по мнению прокуратуры</vt:lpstr>
      <vt:lpstr>Ошибки в планировании, по мнению прокуратуры - пример</vt:lpstr>
      <vt:lpstr>Антикоррупционная экспертиза нормативных правовых актов в механизме противодействия коррупции</vt:lpstr>
      <vt:lpstr>Основные понятия</vt:lpstr>
      <vt:lpstr>Правовая основа антикоррупционной экспертизы нормативных правовых актов и их проектов</vt:lpstr>
      <vt:lpstr>Нормативные правовые акты субъекта РФ и ОМСУ (ПРИМЕР)</vt:lpstr>
      <vt:lpstr>Кто проводит антикоррупционную экспертизу?</vt:lpstr>
      <vt:lpstr>Кто проводит антикоррупционную экспертизу?</vt:lpstr>
      <vt:lpstr>Кто проводит антикоррупционную экспертизу?</vt:lpstr>
      <vt:lpstr>Акты прокурорского реагирования по результатам проведения антикоррупционной экспертизы</vt:lpstr>
      <vt:lpstr>Независимая экспертиза</vt:lpstr>
      <vt:lpstr>Что делать с заключением независимых экспертов?</vt:lpstr>
      <vt:lpstr>Коррупциогенные факторы (коррупционные риски) </vt:lpstr>
      <vt:lpstr>Задачи антикоррупционной экспертизы </vt:lpstr>
      <vt:lpstr>Задачи антикоррупционной экспертизы </vt:lpstr>
      <vt:lpstr>Примерный порядок проведения антикоррупционной экспертизы</vt:lpstr>
      <vt:lpstr>Примерный порядок проведения антикоррупционной экспертизы</vt:lpstr>
      <vt:lpstr>Заключение по итогу антикоррупционной экспертизы </vt:lpstr>
      <vt:lpstr>Особенности антикоррупционной экспертизы</vt:lpstr>
      <vt:lpstr>Коррупциогенные факторы (коррупционные риски) и их ликвидация</vt:lpstr>
      <vt:lpstr>Основные понятия</vt:lpstr>
      <vt:lpstr>Коррупциогенные факторы, устанавливающие для правоприменителя необоснованно широкие пределы усмотрения или возможность необоснованного применения исключений из общих правил</vt:lpstr>
      <vt:lpstr>Коррупциогенные факторы, устанавливающие для правоприменителя необоснованно широкие пределы усмотрения или возможность необоснованного применения исключений из общих правил</vt:lpstr>
      <vt:lpstr>Коррупциогенные факторы, устанавливающие для правоприменителя необоснованно широкие пределы усмотрения или возможность необоснованного применения исключений из общих правил</vt:lpstr>
      <vt:lpstr>Коррупциогенные факторы, устанавливающие для правоприменителя необоснованно широкие пределы усмотрения или возможность необоснованного применения исключений из общих правил</vt:lpstr>
      <vt:lpstr>Коррупциогенные факторы, устанавливающие для правоприменителя необоснованно широкие пределы усмотрения или возможность необоснованного применения исключений из общих правил</vt:lpstr>
      <vt:lpstr>Коррупциогенные факторы, устанавливающие для правоприменителя необоснованно широкие пределы усмотрения или возможность необоснованного применения исключений из общих правил</vt:lpstr>
      <vt:lpstr>Коррупциогенные факторы, устанавливающие для правоприменителя необоснованно широкие пределы усмотрения или возможность необоснованного применения исключений из общих правил</vt:lpstr>
      <vt:lpstr>Коррупциогенные факторы, устанавливающие для правоприменителя необоснованно широкие пределы усмотрения или возможность необоснованного применения исключений из общих правил</vt:lpstr>
      <vt:lpstr>Коррупциогенные факторы, устанавливающие для правоприменителя необоснованно широкие пределы усмотрения или возможность необоснованного применения исключений из общих правил</vt:lpstr>
      <vt:lpstr>Коллизии в праве</vt:lpstr>
      <vt:lpstr>Виды коллизий</vt:lpstr>
      <vt:lpstr>Коррупциогенные факторы, содержащими неопределенные, трудновыполнимые и (или) обременительные требования к гражданам и организациям</vt:lpstr>
      <vt:lpstr>Коррупциогенные факторы, содержащими неопределенные, трудновыполнимые и (или) обременительные требования к гражданам и организациям</vt:lpstr>
      <vt:lpstr>Коррупциогенные факторы, устанавливающие для правоприменителя необоснованно широкие пределы усмотрения или возможность необоснованного применения исключений из общих правил</vt:lpstr>
      <vt:lpstr>Способы и механизмы ликвидации коррупциогенных факторов</vt:lpstr>
      <vt:lpstr>Коррупционные рисски</vt:lpstr>
      <vt:lpstr>Коррупционные рисски</vt:lpstr>
      <vt:lpstr> Спасибо за внимание!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Новации в закупках 2018 года</dc:title>
  <dc:creator>WorkBook</dc:creator>
  <cp:lastModifiedBy>Дима</cp:lastModifiedBy>
  <cp:revision>249</cp:revision>
  <dcterms:created xsi:type="dcterms:W3CDTF">2018-05-02T11:28:19Z</dcterms:created>
  <dcterms:modified xsi:type="dcterms:W3CDTF">2020-10-06T07:19:39Z</dcterms:modified>
</cp:coreProperties>
</file>